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Lst>
  <p:sldSz cx="18288000" cy="10287000"/>
  <p:notesSz cx="6858000" cy="9144000"/>
  <p:embeddedFontLst>
    <p:embeddedFont>
      <p:font typeface="Benedict" charset="0"/>
      <p:regular r:id="rId53"/>
    </p:embeddedFont>
    <p:embeddedFont>
      <p:font typeface="Carlito Bold" panose="020B0604020202020204" charset="0"/>
      <p:regular r:id="rId54"/>
    </p:embeddedFont>
    <p:embeddedFont>
      <p:font typeface="Evolve Sans" panose="020B0604020202020204" charset="0"/>
      <p:regular r:id="rId55"/>
    </p:embeddedFont>
    <p:embeddedFont>
      <p:font typeface="Evolve Sans Bold" panose="020B0604020202020204" charset="0"/>
      <p:regular r:id="rId56"/>
    </p:embeddedFont>
    <p:embeddedFont>
      <p:font typeface="Glacial Indifference Bold" panose="020B0604020202020204" charset="0"/>
      <p:regular r:id="rId57"/>
    </p:embeddedFont>
    <p:embeddedFont>
      <p:font typeface="Montserrat Classic Bold" panose="020B0604020202020204" charset="0"/>
      <p:regular r:id="rId58"/>
    </p:embeddedFont>
    <p:embeddedFont>
      <p:font typeface="Public Sans" panose="020B0604020202020204" charset="0"/>
      <p:regular r:id="rId59"/>
    </p:embeddedFont>
    <p:embeddedFont>
      <p:font typeface="TAN Aegean" panose="020B0604020202020204" charset="0"/>
      <p:regular r:id="rId6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3829" autoAdjust="0"/>
  </p:normalViewPr>
  <p:slideViewPr>
    <p:cSldViewPr>
      <p:cViewPr varScale="1">
        <p:scale>
          <a:sx n="52" d="100"/>
          <a:sy n="52" d="100"/>
        </p:scale>
        <p:origin x="1387" y="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3.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2.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1.fntdata"/><Relationship Id="rId58"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5.fntdata"/><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60"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4.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602E05-3336-4C4C-82C8-183452DCA2A0}" type="datetimeFigureOut">
              <a:rPr lang="de-DE" smtClean="0"/>
              <a:t>16.03.2024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15B3D4-0084-4D08-8D04-2B414B15D98A}" type="slidenum">
              <a:rPr lang="de-DE" smtClean="0"/>
              <a:t>‹Nr.›</a:t>
            </a:fld>
            <a:endParaRPr lang="de-DE"/>
          </a:p>
        </p:txBody>
      </p:sp>
    </p:spTree>
    <p:extLst>
      <p:ext uri="{BB962C8B-B14F-4D97-AF65-F5344CB8AC3E}">
        <p14:creationId xmlns:p14="http://schemas.microsoft.com/office/powerpoint/2010/main" val="26569173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CB15B3D4-0084-4D08-8D04-2B414B15D98A}" type="slidenum">
              <a:rPr lang="de-DE" smtClean="0"/>
              <a:t>10</a:t>
            </a:fld>
            <a:endParaRPr lang="de-DE"/>
          </a:p>
        </p:txBody>
      </p:sp>
    </p:spTree>
    <p:extLst>
      <p:ext uri="{BB962C8B-B14F-4D97-AF65-F5344CB8AC3E}">
        <p14:creationId xmlns:p14="http://schemas.microsoft.com/office/powerpoint/2010/main" val="7082751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7.png"/><Relationship Id="rId4" Type="http://schemas.openxmlformats.org/officeDocument/2006/relationships/image" Target="../media/image9.svg"/><Relationship Id="rId9"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7.png"/></Relationships>
</file>

<file path=ppt/slides/_rels/slide1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svg"/><Relationship Id="rId10" Type="http://schemas.openxmlformats.org/officeDocument/2006/relationships/image" Target="../media/image7.png"/><Relationship Id="rId4" Type="http://schemas.openxmlformats.org/officeDocument/2006/relationships/image" Target="../media/image10.png"/><Relationship Id="rId9" Type="http://schemas.openxmlformats.org/officeDocument/2006/relationships/image" Target="../media/image14.png"/></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7.png"/></Relationships>
</file>

<file path=ppt/slides/_rels/slide1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7.png"/></Relationships>
</file>

<file path=ppt/slides/_rels/slide1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svg"/><Relationship Id="rId10" Type="http://schemas.openxmlformats.org/officeDocument/2006/relationships/image" Target="../media/image7.png"/><Relationship Id="rId4" Type="http://schemas.openxmlformats.org/officeDocument/2006/relationships/image" Target="../media/image10.png"/><Relationship Id="rId9" Type="http://schemas.openxmlformats.org/officeDocument/2006/relationships/image" Target="../media/image20.jpeg"/></Relationships>
</file>

<file path=ppt/slides/_rels/slide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16.sv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sv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svg"/><Relationship Id="rId10" Type="http://schemas.openxmlformats.org/officeDocument/2006/relationships/image" Target="../media/image7.png"/><Relationship Id="rId4" Type="http://schemas.openxmlformats.org/officeDocument/2006/relationships/image" Target="../media/image10.png"/><Relationship Id="rId9" Type="http://schemas.openxmlformats.org/officeDocument/2006/relationships/image" Target="../media/image14.png"/></Relationships>
</file>

<file path=ppt/slides/_rels/slide2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7.png"/></Relationships>
</file>

<file path=ppt/slides/_rels/slide2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7.png"/></Relationships>
</file>

<file path=ppt/slides/_rels/slide2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7.png"/></Relationships>
</file>

<file path=ppt/slides/_rels/slide2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7.png"/></Relationships>
</file>

<file path=ppt/slides/_rels/slide2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7.png"/></Relationships>
</file>

<file path=ppt/slides/_rels/slide2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7.png"/></Relationships>
</file>

<file path=ppt/slides/_rels/slide2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svg"/><Relationship Id="rId10" Type="http://schemas.openxmlformats.org/officeDocument/2006/relationships/image" Target="../media/image7.png"/><Relationship Id="rId4" Type="http://schemas.openxmlformats.org/officeDocument/2006/relationships/image" Target="../media/image10.png"/><Relationship Id="rId9" Type="http://schemas.openxmlformats.org/officeDocument/2006/relationships/image" Target="../media/image14.png"/></Relationships>
</file>

<file path=ppt/slides/_rels/slide28.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2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9.svg"/><Relationship Id="rId7" Type="http://schemas.openxmlformats.org/officeDocument/2006/relationships/image" Target="../media/image13.svg"/><Relationship Id="rId12"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8.svg"/><Relationship Id="rId5" Type="http://schemas.openxmlformats.org/officeDocument/2006/relationships/image" Target="../media/image11.svg"/><Relationship Id="rId10" Type="http://schemas.openxmlformats.org/officeDocument/2006/relationships/image" Target="../media/image17.png"/><Relationship Id="rId4" Type="http://schemas.openxmlformats.org/officeDocument/2006/relationships/image" Target="../media/image10.png"/><Relationship Id="rId9" Type="http://schemas.openxmlformats.org/officeDocument/2006/relationships/image" Target="../media/image16.svg"/></Relationships>
</file>

<file path=ppt/slides/_rels/slide3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svg"/><Relationship Id="rId10" Type="http://schemas.openxmlformats.org/officeDocument/2006/relationships/image" Target="../media/image7.png"/><Relationship Id="rId4" Type="http://schemas.openxmlformats.org/officeDocument/2006/relationships/image" Target="../media/image10.png"/><Relationship Id="rId9" Type="http://schemas.openxmlformats.org/officeDocument/2006/relationships/image" Target="../media/image14.png"/></Relationships>
</file>

<file path=ppt/slides/_rels/slide3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svg"/><Relationship Id="rId10" Type="http://schemas.openxmlformats.org/officeDocument/2006/relationships/image" Target="../media/image7.png"/><Relationship Id="rId4" Type="http://schemas.openxmlformats.org/officeDocument/2006/relationships/image" Target="../media/image10.png"/><Relationship Id="rId9" Type="http://schemas.openxmlformats.org/officeDocument/2006/relationships/image" Target="../media/image21.jpeg"/></Relationships>
</file>

<file path=ppt/slides/_rels/slide3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svg"/><Relationship Id="rId10" Type="http://schemas.openxmlformats.org/officeDocument/2006/relationships/image" Target="../media/image7.png"/><Relationship Id="rId4" Type="http://schemas.openxmlformats.org/officeDocument/2006/relationships/image" Target="../media/image10.png"/><Relationship Id="rId9" Type="http://schemas.openxmlformats.org/officeDocument/2006/relationships/image" Target="../media/image21.jpeg"/></Relationships>
</file>

<file path=ppt/slides/_rels/slide3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7.png"/></Relationships>
</file>

<file path=ppt/slides/_rels/slide3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6.png"/><Relationship Id="rId3" Type="http://schemas.openxmlformats.org/officeDocument/2006/relationships/image" Target="../media/image9.svg"/><Relationship Id="rId7" Type="http://schemas.openxmlformats.org/officeDocument/2006/relationships/image" Target="../media/image13.svg"/><Relationship Id="rId12" Type="http://schemas.openxmlformats.org/officeDocument/2006/relationships/image" Target="../media/image25.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24.png"/><Relationship Id="rId5" Type="http://schemas.openxmlformats.org/officeDocument/2006/relationships/image" Target="../media/image11.svg"/><Relationship Id="rId15" Type="http://schemas.openxmlformats.org/officeDocument/2006/relationships/image" Target="../media/image7.png"/><Relationship Id="rId10" Type="http://schemas.openxmlformats.org/officeDocument/2006/relationships/image" Target="../media/image23.svg"/><Relationship Id="rId4" Type="http://schemas.openxmlformats.org/officeDocument/2006/relationships/image" Target="../media/image10.png"/><Relationship Id="rId9" Type="http://schemas.openxmlformats.org/officeDocument/2006/relationships/image" Target="../media/image22.png"/><Relationship Id="rId14" Type="http://schemas.openxmlformats.org/officeDocument/2006/relationships/image" Target="../media/image27.svg"/></Relationships>
</file>

<file path=ppt/slides/_rels/slide3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6.png"/><Relationship Id="rId3" Type="http://schemas.openxmlformats.org/officeDocument/2006/relationships/image" Target="../media/image9.svg"/><Relationship Id="rId7" Type="http://schemas.openxmlformats.org/officeDocument/2006/relationships/image" Target="../media/image13.svg"/><Relationship Id="rId12" Type="http://schemas.openxmlformats.org/officeDocument/2006/relationships/image" Target="../media/image25.svg"/><Relationship Id="rId17" Type="http://schemas.openxmlformats.org/officeDocument/2006/relationships/image" Target="../media/image7.png"/><Relationship Id="rId2" Type="http://schemas.openxmlformats.org/officeDocument/2006/relationships/image" Target="../media/image8.png"/><Relationship Id="rId16" Type="http://schemas.openxmlformats.org/officeDocument/2006/relationships/image" Target="../media/image29.sv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24.png"/><Relationship Id="rId5" Type="http://schemas.openxmlformats.org/officeDocument/2006/relationships/image" Target="../media/image11.svg"/><Relationship Id="rId15" Type="http://schemas.openxmlformats.org/officeDocument/2006/relationships/image" Target="../media/image28.png"/><Relationship Id="rId10" Type="http://schemas.openxmlformats.org/officeDocument/2006/relationships/image" Target="../media/image23.svg"/><Relationship Id="rId4" Type="http://schemas.openxmlformats.org/officeDocument/2006/relationships/image" Target="../media/image10.png"/><Relationship Id="rId9" Type="http://schemas.openxmlformats.org/officeDocument/2006/relationships/image" Target="../media/image22.png"/><Relationship Id="rId14" Type="http://schemas.openxmlformats.org/officeDocument/2006/relationships/image" Target="../media/image27.svg"/></Relationships>
</file>

<file path=ppt/slides/_rels/slide38.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6.png"/><Relationship Id="rId3" Type="http://schemas.openxmlformats.org/officeDocument/2006/relationships/image" Target="../media/image9.svg"/><Relationship Id="rId7" Type="http://schemas.openxmlformats.org/officeDocument/2006/relationships/image" Target="../media/image13.svg"/><Relationship Id="rId12" Type="http://schemas.openxmlformats.org/officeDocument/2006/relationships/image" Target="../media/image25.svg"/><Relationship Id="rId17" Type="http://schemas.openxmlformats.org/officeDocument/2006/relationships/image" Target="../media/image7.png"/><Relationship Id="rId2" Type="http://schemas.openxmlformats.org/officeDocument/2006/relationships/image" Target="../media/image8.png"/><Relationship Id="rId16" Type="http://schemas.openxmlformats.org/officeDocument/2006/relationships/image" Target="../media/image29.sv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24.png"/><Relationship Id="rId5" Type="http://schemas.openxmlformats.org/officeDocument/2006/relationships/image" Target="../media/image11.svg"/><Relationship Id="rId15" Type="http://schemas.openxmlformats.org/officeDocument/2006/relationships/image" Target="../media/image28.png"/><Relationship Id="rId10" Type="http://schemas.openxmlformats.org/officeDocument/2006/relationships/image" Target="../media/image23.svg"/><Relationship Id="rId4" Type="http://schemas.openxmlformats.org/officeDocument/2006/relationships/image" Target="../media/image10.png"/><Relationship Id="rId9" Type="http://schemas.openxmlformats.org/officeDocument/2006/relationships/image" Target="../media/image22.png"/><Relationship Id="rId14" Type="http://schemas.openxmlformats.org/officeDocument/2006/relationships/image" Target="../media/image27.svg"/></Relationships>
</file>

<file path=ppt/slides/_rels/slide39.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6.png"/><Relationship Id="rId18" Type="http://schemas.openxmlformats.org/officeDocument/2006/relationships/image" Target="../media/image31.svg"/><Relationship Id="rId3" Type="http://schemas.openxmlformats.org/officeDocument/2006/relationships/image" Target="../media/image9.svg"/><Relationship Id="rId7" Type="http://schemas.openxmlformats.org/officeDocument/2006/relationships/image" Target="../media/image13.svg"/><Relationship Id="rId12" Type="http://schemas.openxmlformats.org/officeDocument/2006/relationships/image" Target="../media/image25.svg"/><Relationship Id="rId17" Type="http://schemas.openxmlformats.org/officeDocument/2006/relationships/image" Target="../media/image30.png"/><Relationship Id="rId2" Type="http://schemas.openxmlformats.org/officeDocument/2006/relationships/image" Target="../media/image8.png"/><Relationship Id="rId16" Type="http://schemas.openxmlformats.org/officeDocument/2006/relationships/image" Target="../media/image29.sv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24.png"/><Relationship Id="rId5" Type="http://schemas.openxmlformats.org/officeDocument/2006/relationships/image" Target="../media/image11.svg"/><Relationship Id="rId15" Type="http://schemas.openxmlformats.org/officeDocument/2006/relationships/image" Target="../media/image28.png"/><Relationship Id="rId10" Type="http://schemas.openxmlformats.org/officeDocument/2006/relationships/image" Target="../media/image23.svg"/><Relationship Id="rId19" Type="http://schemas.openxmlformats.org/officeDocument/2006/relationships/image" Target="../media/image7.png"/><Relationship Id="rId4" Type="http://schemas.openxmlformats.org/officeDocument/2006/relationships/image" Target="../media/image10.png"/><Relationship Id="rId9" Type="http://schemas.openxmlformats.org/officeDocument/2006/relationships/image" Target="../media/image22.png"/><Relationship Id="rId14" Type="http://schemas.openxmlformats.org/officeDocument/2006/relationships/image" Target="../media/image27.sv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7.png"/></Relationships>
</file>

<file path=ppt/slides/_rels/slide40.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6.png"/><Relationship Id="rId18" Type="http://schemas.openxmlformats.org/officeDocument/2006/relationships/image" Target="../media/image31.svg"/><Relationship Id="rId3" Type="http://schemas.openxmlformats.org/officeDocument/2006/relationships/image" Target="../media/image9.svg"/><Relationship Id="rId21" Type="http://schemas.openxmlformats.org/officeDocument/2006/relationships/image" Target="../media/image7.png"/><Relationship Id="rId7" Type="http://schemas.openxmlformats.org/officeDocument/2006/relationships/image" Target="../media/image13.svg"/><Relationship Id="rId12" Type="http://schemas.openxmlformats.org/officeDocument/2006/relationships/image" Target="../media/image25.svg"/><Relationship Id="rId17" Type="http://schemas.openxmlformats.org/officeDocument/2006/relationships/image" Target="../media/image30.png"/><Relationship Id="rId2" Type="http://schemas.openxmlformats.org/officeDocument/2006/relationships/image" Target="../media/image8.png"/><Relationship Id="rId16" Type="http://schemas.openxmlformats.org/officeDocument/2006/relationships/image" Target="../media/image29.svg"/><Relationship Id="rId20" Type="http://schemas.openxmlformats.org/officeDocument/2006/relationships/image" Target="../media/image33.sv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24.png"/><Relationship Id="rId5" Type="http://schemas.openxmlformats.org/officeDocument/2006/relationships/image" Target="../media/image11.svg"/><Relationship Id="rId15" Type="http://schemas.openxmlformats.org/officeDocument/2006/relationships/image" Target="../media/image28.png"/><Relationship Id="rId10" Type="http://schemas.openxmlformats.org/officeDocument/2006/relationships/image" Target="../media/image23.svg"/><Relationship Id="rId19" Type="http://schemas.openxmlformats.org/officeDocument/2006/relationships/image" Target="../media/image32.png"/><Relationship Id="rId4" Type="http://schemas.openxmlformats.org/officeDocument/2006/relationships/image" Target="../media/image10.png"/><Relationship Id="rId9" Type="http://schemas.openxmlformats.org/officeDocument/2006/relationships/image" Target="../media/image22.png"/><Relationship Id="rId14" Type="http://schemas.openxmlformats.org/officeDocument/2006/relationships/image" Target="../media/image27.svg"/></Relationships>
</file>

<file path=ppt/slides/_rels/slide4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svg"/><Relationship Id="rId10" Type="http://schemas.openxmlformats.org/officeDocument/2006/relationships/image" Target="../media/image7.png"/><Relationship Id="rId4" Type="http://schemas.openxmlformats.org/officeDocument/2006/relationships/image" Target="../media/image10.png"/><Relationship Id="rId9" Type="http://schemas.openxmlformats.org/officeDocument/2006/relationships/image" Target="../media/image14.png"/></Relationships>
</file>

<file path=ppt/slides/_rels/slide4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svg"/><Relationship Id="rId10" Type="http://schemas.openxmlformats.org/officeDocument/2006/relationships/image" Target="../media/image7.png"/><Relationship Id="rId4" Type="http://schemas.openxmlformats.org/officeDocument/2006/relationships/image" Target="../media/image10.png"/><Relationship Id="rId9" Type="http://schemas.openxmlformats.org/officeDocument/2006/relationships/image" Target="../media/image34.png"/></Relationships>
</file>

<file path=ppt/slides/_rels/slide4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39.png"/><Relationship Id="rId3" Type="http://schemas.openxmlformats.org/officeDocument/2006/relationships/image" Target="../media/image9.svg"/><Relationship Id="rId7" Type="http://schemas.openxmlformats.org/officeDocument/2006/relationships/image" Target="../media/image13.svg"/><Relationship Id="rId12" Type="http://schemas.openxmlformats.org/officeDocument/2006/relationships/image" Target="../media/image38.png"/><Relationship Id="rId2" Type="http://schemas.openxmlformats.org/officeDocument/2006/relationships/image" Target="../media/image8.png"/><Relationship Id="rId16"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37.png"/><Relationship Id="rId5" Type="http://schemas.openxmlformats.org/officeDocument/2006/relationships/image" Target="../media/image11.svg"/><Relationship Id="rId15" Type="http://schemas.openxmlformats.org/officeDocument/2006/relationships/image" Target="../media/image41.jpeg"/><Relationship Id="rId10" Type="http://schemas.openxmlformats.org/officeDocument/2006/relationships/image" Target="../media/image36.png"/><Relationship Id="rId4" Type="http://schemas.openxmlformats.org/officeDocument/2006/relationships/image" Target="../media/image10.png"/><Relationship Id="rId9" Type="http://schemas.openxmlformats.org/officeDocument/2006/relationships/image" Target="../media/image35.png"/><Relationship Id="rId14" Type="http://schemas.openxmlformats.org/officeDocument/2006/relationships/image" Target="../media/image40.jpeg"/></Relationships>
</file>

<file path=ppt/slides/_rels/slide4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svg"/><Relationship Id="rId10" Type="http://schemas.openxmlformats.org/officeDocument/2006/relationships/image" Target="../media/image7.png"/><Relationship Id="rId4" Type="http://schemas.openxmlformats.org/officeDocument/2006/relationships/image" Target="../media/image10.png"/><Relationship Id="rId9" Type="http://schemas.openxmlformats.org/officeDocument/2006/relationships/image" Target="../media/image42.png"/></Relationships>
</file>

<file path=ppt/slides/_rels/slide4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svg"/><Relationship Id="rId10" Type="http://schemas.openxmlformats.org/officeDocument/2006/relationships/image" Target="../media/image7.png"/><Relationship Id="rId4" Type="http://schemas.openxmlformats.org/officeDocument/2006/relationships/image" Target="../media/image10.png"/><Relationship Id="rId9" Type="http://schemas.openxmlformats.org/officeDocument/2006/relationships/image" Target="../media/image43.png"/></Relationships>
</file>

<file path=ppt/slides/_rels/slide4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7.png"/></Relationships>
</file>

<file path=ppt/slides/_rels/slide4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7.png"/></Relationships>
</file>

<file path=ppt/slides/_rels/slide4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svg"/><Relationship Id="rId10" Type="http://schemas.openxmlformats.org/officeDocument/2006/relationships/image" Target="../media/image7.png"/><Relationship Id="rId4" Type="http://schemas.openxmlformats.org/officeDocument/2006/relationships/image" Target="../media/image10.png"/><Relationship Id="rId9" Type="http://schemas.openxmlformats.org/officeDocument/2006/relationships/image" Target="../media/image44.png"/></Relationships>
</file>

<file path=ppt/slides/_rels/slide4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svg"/><Relationship Id="rId10" Type="http://schemas.openxmlformats.org/officeDocument/2006/relationships/image" Target="../media/image7.png"/><Relationship Id="rId4" Type="http://schemas.openxmlformats.org/officeDocument/2006/relationships/image" Target="../media/image10.png"/><Relationship Id="rId9" Type="http://schemas.openxmlformats.org/officeDocument/2006/relationships/image" Target="../media/image44.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7.png"/></Relationships>
</file>

<file path=ppt/slides/_rels/slide5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svg"/><Relationship Id="rId10" Type="http://schemas.openxmlformats.org/officeDocument/2006/relationships/image" Target="../media/image7.png"/><Relationship Id="rId4" Type="http://schemas.openxmlformats.org/officeDocument/2006/relationships/image" Target="../media/image10.png"/><Relationship Id="rId9" Type="http://schemas.openxmlformats.org/officeDocument/2006/relationships/image" Target="../media/image45.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58259" y="402556"/>
            <a:ext cx="17482581" cy="7383728"/>
            <a:chOff x="0" y="0"/>
            <a:chExt cx="23310109" cy="9844970"/>
          </a:xfrm>
        </p:grpSpPr>
        <p:pic>
          <p:nvPicPr>
            <p:cNvPr id="3" name="Picture 3"/>
            <p:cNvPicPr>
              <a:picLocks noChangeAspect="1"/>
            </p:cNvPicPr>
            <p:nvPr/>
          </p:nvPicPr>
          <p:blipFill>
            <a:blip r:embed="rId2"/>
            <a:srcRect t="10371" b="27231"/>
            <a:stretch>
              <a:fillRect/>
            </a:stretch>
          </p:blipFill>
          <p:spPr>
            <a:xfrm>
              <a:off x="0" y="0"/>
              <a:ext cx="7685370" cy="3196990"/>
            </a:xfrm>
            <a:prstGeom prst="rect">
              <a:avLst/>
            </a:prstGeom>
          </p:spPr>
        </p:pic>
        <p:pic>
          <p:nvPicPr>
            <p:cNvPr id="4" name="Picture 4"/>
            <p:cNvPicPr>
              <a:picLocks noChangeAspect="1"/>
            </p:cNvPicPr>
            <p:nvPr/>
          </p:nvPicPr>
          <p:blipFill>
            <a:blip r:embed="rId3"/>
            <a:srcRect t="11703" b="25200"/>
            <a:stretch>
              <a:fillRect/>
            </a:stretch>
          </p:blipFill>
          <p:spPr>
            <a:xfrm>
              <a:off x="7812370" y="0"/>
              <a:ext cx="15497739" cy="6520980"/>
            </a:xfrm>
            <a:prstGeom prst="rect">
              <a:avLst/>
            </a:prstGeom>
          </p:spPr>
        </p:pic>
        <p:pic>
          <p:nvPicPr>
            <p:cNvPr id="5" name="Picture 5"/>
            <p:cNvPicPr>
              <a:picLocks noChangeAspect="1"/>
            </p:cNvPicPr>
            <p:nvPr/>
          </p:nvPicPr>
          <p:blipFill>
            <a:blip r:embed="rId4"/>
            <a:srcRect t="18801" b="18801"/>
            <a:stretch>
              <a:fillRect/>
            </a:stretch>
          </p:blipFill>
          <p:spPr>
            <a:xfrm>
              <a:off x="0" y="3323990"/>
              <a:ext cx="7685370" cy="3196990"/>
            </a:xfrm>
            <a:prstGeom prst="rect">
              <a:avLst/>
            </a:prstGeom>
          </p:spPr>
        </p:pic>
        <p:pic>
          <p:nvPicPr>
            <p:cNvPr id="6" name="Picture 6"/>
            <p:cNvPicPr>
              <a:picLocks noChangeAspect="1"/>
            </p:cNvPicPr>
            <p:nvPr/>
          </p:nvPicPr>
          <p:blipFill>
            <a:blip r:embed="rId5"/>
            <a:srcRect t="3244" b="34357"/>
            <a:stretch>
              <a:fillRect/>
            </a:stretch>
          </p:blipFill>
          <p:spPr>
            <a:xfrm>
              <a:off x="0" y="6647980"/>
              <a:ext cx="7685370" cy="3196990"/>
            </a:xfrm>
            <a:prstGeom prst="rect">
              <a:avLst/>
            </a:prstGeom>
          </p:spPr>
        </p:pic>
        <p:pic>
          <p:nvPicPr>
            <p:cNvPr id="7" name="Picture 7"/>
            <p:cNvPicPr>
              <a:picLocks noChangeAspect="1"/>
            </p:cNvPicPr>
            <p:nvPr/>
          </p:nvPicPr>
          <p:blipFill>
            <a:blip r:embed="rId6"/>
            <a:srcRect t="6458" b="31105"/>
            <a:stretch>
              <a:fillRect/>
            </a:stretch>
          </p:blipFill>
          <p:spPr>
            <a:xfrm>
              <a:off x="7812370" y="6647980"/>
              <a:ext cx="7685370" cy="3196990"/>
            </a:xfrm>
            <a:prstGeom prst="rect">
              <a:avLst/>
            </a:prstGeom>
          </p:spPr>
        </p:pic>
        <p:pic>
          <p:nvPicPr>
            <p:cNvPr id="8" name="Picture 8"/>
            <p:cNvPicPr>
              <a:picLocks noChangeAspect="1"/>
            </p:cNvPicPr>
            <p:nvPr/>
          </p:nvPicPr>
          <p:blipFill>
            <a:blip r:embed="rId7"/>
            <a:srcRect t="18801" b="18801"/>
            <a:stretch>
              <a:fillRect/>
            </a:stretch>
          </p:blipFill>
          <p:spPr>
            <a:xfrm>
              <a:off x="15624739" y="6647980"/>
              <a:ext cx="7685370" cy="3196990"/>
            </a:xfrm>
            <a:prstGeom prst="rect">
              <a:avLst/>
            </a:prstGeom>
          </p:spPr>
        </p:pic>
      </p:grpSp>
      <p:sp>
        <p:nvSpPr>
          <p:cNvPr id="9" name="TextBox 9"/>
          <p:cNvSpPr txBox="1"/>
          <p:nvPr/>
        </p:nvSpPr>
        <p:spPr>
          <a:xfrm>
            <a:off x="358259" y="8042360"/>
            <a:ext cx="17929741" cy="973994"/>
          </a:xfrm>
          <a:prstGeom prst="rect">
            <a:avLst/>
          </a:prstGeom>
        </p:spPr>
        <p:txBody>
          <a:bodyPr lIns="0" tIns="0" rIns="0" bIns="0" rtlCol="0" anchor="t">
            <a:spAutoFit/>
          </a:bodyPr>
          <a:lstStyle/>
          <a:p>
            <a:pPr>
              <a:lnSpc>
                <a:spcPts val="7278"/>
              </a:lnSpc>
            </a:pPr>
            <a:r>
              <a:rPr lang="en-US" sz="7206" spc="504" dirty="0" err="1">
                <a:solidFill>
                  <a:srgbClr val="3D5E87"/>
                </a:solidFill>
                <a:latin typeface="Montserrat Classic Bold"/>
              </a:rPr>
              <a:t>Anpassungsstörungen</a:t>
            </a:r>
            <a:endParaRPr lang="en-US" sz="7206" spc="504">
              <a:solidFill>
                <a:srgbClr val="3D5E87"/>
              </a:solidFill>
              <a:latin typeface="Montserrat Classic Bold"/>
            </a:endParaRPr>
          </a:p>
        </p:txBody>
      </p:sp>
      <p:sp>
        <p:nvSpPr>
          <p:cNvPr id="10" name="TextBox 10"/>
          <p:cNvSpPr txBox="1"/>
          <p:nvPr/>
        </p:nvSpPr>
        <p:spPr>
          <a:xfrm>
            <a:off x="358259" y="9191625"/>
            <a:ext cx="11216404" cy="490860"/>
          </a:xfrm>
          <a:prstGeom prst="rect">
            <a:avLst/>
          </a:prstGeom>
        </p:spPr>
        <p:txBody>
          <a:bodyPr lIns="0" tIns="0" rIns="0" bIns="0" rtlCol="0" anchor="t">
            <a:spAutoFit/>
          </a:bodyPr>
          <a:lstStyle/>
          <a:p>
            <a:pPr>
              <a:lnSpc>
                <a:spcPts val="3919"/>
              </a:lnSpc>
            </a:pPr>
            <a:r>
              <a:rPr lang="en-US" sz="2799" spc="571">
                <a:solidFill>
                  <a:srgbClr val="3D5E87"/>
                </a:solidFill>
                <a:latin typeface="Glacial Indifference Bold"/>
              </a:rPr>
              <a:t>ONLINE FORTBILDUNG - LIVE MIT ÜBUNGEN</a:t>
            </a:r>
          </a:p>
        </p:txBody>
      </p:sp>
      <p:sp>
        <p:nvSpPr>
          <p:cNvPr id="11" name="Freeform 11"/>
          <p:cNvSpPr/>
          <p:nvPr/>
        </p:nvSpPr>
        <p:spPr>
          <a:xfrm>
            <a:off x="12777211" y="9403419"/>
            <a:ext cx="441266" cy="441266"/>
          </a:xfrm>
          <a:custGeom>
            <a:avLst/>
            <a:gdLst/>
            <a:ahLst/>
            <a:cxnLst/>
            <a:rect l="l" t="t" r="r" b="b"/>
            <a:pathLst>
              <a:path w="441266" h="441266">
                <a:moveTo>
                  <a:pt x="0" y="0"/>
                </a:moveTo>
                <a:lnTo>
                  <a:pt x="441266" y="0"/>
                </a:lnTo>
                <a:lnTo>
                  <a:pt x="441266" y="441266"/>
                </a:lnTo>
                <a:lnTo>
                  <a:pt x="0" y="441266"/>
                </a:lnTo>
                <a:lnTo>
                  <a:pt x="0" y="0"/>
                </a:lnTo>
                <a:close/>
              </a:path>
            </a:pathLst>
          </a:custGeom>
          <a:blipFill>
            <a:blip r:embed="rId8"/>
            <a:stretch>
              <a:fillRect/>
            </a:stretch>
          </a:blipFill>
        </p:spPr>
      </p:sp>
      <p:sp>
        <p:nvSpPr>
          <p:cNvPr id="12" name="TextBox 12"/>
          <p:cNvSpPr txBox="1"/>
          <p:nvPr/>
        </p:nvSpPr>
        <p:spPr>
          <a:xfrm>
            <a:off x="12777211" y="9308169"/>
            <a:ext cx="6744468" cy="587078"/>
          </a:xfrm>
          <a:prstGeom prst="rect">
            <a:avLst/>
          </a:prstGeom>
        </p:spPr>
        <p:txBody>
          <a:bodyPr lIns="0" tIns="0" rIns="0" bIns="0" rtlCol="0" anchor="t">
            <a:spAutoFit/>
          </a:bodyPr>
          <a:lstStyle/>
          <a:p>
            <a:pPr>
              <a:lnSpc>
                <a:spcPts val="4255"/>
              </a:lnSpc>
            </a:pPr>
            <a:r>
              <a:rPr lang="en-US" sz="3273" spc="458">
                <a:solidFill>
                  <a:srgbClr val="000000"/>
                </a:solidFill>
                <a:latin typeface="Carlito Bold"/>
              </a:rPr>
              <a:t>    </a:t>
            </a:r>
            <a:r>
              <a:rPr lang="en-US" sz="3273" spc="458">
                <a:solidFill>
                  <a:srgbClr val="3D5E87"/>
                </a:solidFill>
                <a:latin typeface="Carlito Bold"/>
              </a:rPr>
              <a:t>Dr. Dittmer Institut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473121" y="1219492"/>
            <a:ext cx="12354900" cy="8370287"/>
            <a:chOff x="0" y="0"/>
            <a:chExt cx="5674209" cy="3844204"/>
          </a:xfrm>
        </p:grpSpPr>
        <p:sp>
          <p:nvSpPr>
            <p:cNvPr id="3" name="Freeform 3"/>
            <p:cNvSpPr/>
            <p:nvPr/>
          </p:nvSpPr>
          <p:spPr>
            <a:xfrm>
              <a:off x="0" y="0"/>
              <a:ext cx="5674209" cy="3844204"/>
            </a:xfrm>
            <a:custGeom>
              <a:avLst/>
              <a:gdLst/>
              <a:ahLst/>
              <a:cxnLst/>
              <a:rect l="l" t="t" r="r" b="b"/>
              <a:pathLst>
                <a:path w="5674209" h="3844204">
                  <a:moveTo>
                    <a:pt x="0" y="0"/>
                  </a:moveTo>
                  <a:lnTo>
                    <a:pt x="5674209" y="0"/>
                  </a:lnTo>
                  <a:lnTo>
                    <a:pt x="5674209" y="3844204"/>
                  </a:lnTo>
                  <a:lnTo>
                    <a:pt x="0" y="3844204"/>
                  </a:lnTo>
                  <a:close/>
                </a:path>
              </a:pathLst>
            </a:custGeom>
            <a:solidFill>
              <a:srgbClr val="E4F2F2"/>
            </a:solidFill>
          </p:spPr>
        </p:sp>
      </p:grpSp>
      <p:sp>
        <p:nvSpPr>
          <p:cNvPr id="6" name="Freeform 6"/>
          <p:cNvSpPr/>
          <p:nvPr/>
        </p:nvSpPr>
        <p:spPr>
          <a:xfrm>
            <a:off x="1028700" y="1028700"/>
            <a:ext cx="632334" cy="733703"/>
          </a:xfrm>
          <a:custGeom>
            <a:avLst/>
            <a:gdLst/>
            <a:ahLst/>
            <a:cxnLst/>
            <a:rect l="l" t="t" r="r" b="b"/>
            <a:pathLst>
              <a:path w="632334" h="733703">
                <a:moveTo>
                  <a:pt x="0" y="0"/>
                </a:moveTo>
                <a:lnTo>
                  <a:pt x="632334" y="0"/>
                </a:lnTo>
                <a:lnTo>
                  <a:pt x="632334" y="733703"/>
                </a:lnTo>
                <a:lnTo>
                  <a:pt x="0" y="733703"/>
                </a:lnTo>
                <a:lnTo>
                  <a:pt x="0" y="0"/>
                </a:lnTo>
                <a:close/>
              </a:path>
            </a:pathLst>
          </a:custGeom>
          <a:blipFill>
            <a:blip r:embed="rId3">
              <a:extLst>
                <a:ext uri="{96DAC541-7B7A-43D3-8B79-37D633B846F1}">
                  <asvg:svgBlip xmlns:asvg="http://schemas.microsoft.com/office/drawing/2016/SVG/main" r:embed="rId4"/>
                </a:ext>
              </a:extLst>
            </a:blip>
            <a:stretch>
              <a:fillRect r="-42302" b="-42814"/>
            </a:stretch>
          </a:blipFill>
        </p:spPr>
      </p:sp>
      <p:sp>
        <p:nvSpPr>
          <p:cNvPr id="8" name="Freeform 8"/>
          <p:cNvSpPr/>
          <p:nvPr/>
        </p:nvSpPr>
        <p:spPr>
          <a:xfrm rot="-5400000">
            <a:off x="16532827" y="5348966"/>
            <a:ext cx="1300195" cy="152751"/>
          </a:xfrm>
          <a:custGeom>
            <a:avLst/>
            <a:gdLst/>
            <a:ahLst/>
            <a:cxnLst/>
            <a:rect l="l" t="t" r="r" b="b"/>
            <a:pathLst>
              <a:path w="1300195" h="152751">
                <a:moveTo>
                  <a:pt x="0" y="0"/>
                </a:moveTo>
                <a:lnTo>
                  <a:pt x="1300195" y="0"/>
                </a:lnTo>
                <a:lnTo>
                  <a:pt x="1300195" y="152751"/>
                </a:lnTo>
                <a:lnTo>
                  <a:pt x="0" y="152751"/>
                </a:lnTo>
                <a:lnTo>
                  <a:pt x="0" y="0"/>
                </a:lnTo>
                <a:close/>
              </a:path>
            </a:pathLst>
          </a:custGeom>
          <a:blipFill>
            <a:blip r:embed="rId5">
              <a:extLst>
                <a:ext uri="{96DAC541-7B7A-43D3-8B79-37D633B846F1}">
                  <asvg:svgBlip xmlns:asvg="http://schemas.microsoft.com/office/drawing/2016/SVG/main" r:embed="rId6"/>
                </a:ext>
              </a:extLst>
            </a:blip>
            <a:stretch>
              <a:fillRect l="-40933" r="-43353"/>
            </a:stretch>
          </a:blipFill>
        </p:spPr>
      </p:sp>
      <p:grpSp>
        <p:nvGrpSpPr>
          <p:cNvPr id="9" name="Group 9"/>
          <p:cNvGrpSpPr>
            <a:grpSpLocks noChangeAspect="1"/>
          </p:cNvGrpSpPr>
          <p:nvPr/>
        </p:nvGrpSpPr>
        <p:grpSpPr>
          <a:xfrm>
            <a:off x="17113216" y="4211561"/>
            <a:ext cx="139416" cy="139416"/>
            <a:chOff x="0" y="0"/>
            <a:chExt cx="6355080" cy="6355080"/>
          </a:xfrm>
        </p:grpSpPr>
        <p:sp>
          <p:nvSpPr>
            <p:cNvPr id="10" name="Freeform 10"/>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21F23"/>
            </a:solidFill>
          </p:spPr>
        </p:sp>
      </p:grpSp>
      <p:sp>
        <p:nvSpPr>
          <p:cNvPr id="11" name="Freeform 11"/>
          <p:cNvSpPr/>
          <p:nvPr/>
        </p:nvSpPr>
        <p:spPr>
          <a:xfrm rot="5400000">
            <a:off x="16920508" y="8919508"/>
            <a:ext cx="246305" cy="431279"/>
          </a:xfrm>
          <a:custGeom>
            <a:avLst/>
            <a:gdLst/>
            <a:ahLst/>
            <a:cxnLst/>
            <a:rect l="l" t="t" r="r" b="b"/>
            <a:pathLst>
              <a:path w="246305" h="431279">
                <a:moveTo>
                  <a:pt x="0" y="0"/>
                </a:moveTo>
                <a:lnTo>
                  <a:pt x="246305" y="0"/>
                </a:lnTo>
                <a:lnTo>
                  <a:pt x="246305" y="431279"/>
                </a:lnTo>
                <a:lnTo>
                  <a:pt x="0" y="431279"/>
                </a:lnTo>
                <a:lnTo>
                  <a:pt x="0" y="0"/>
                </a:lnTo>
                <a:close/>
              </a:path>
            </a:pathLst>
          </a:custGeom>
          <a:blipFill>
            <a:blip r:embed="rId7">
              <a:extLst>
                <a:ext uri="{96DAC541-7B7A-43D3-8B79-37D633B846F1}">
                  <asvg:svgBlip xmlns:asvg="http://schemas.microsoft.com/office/drawing/2016/SVG/main" r:embed="rId8"/>
                </a:ext>
              </a:extLst>
            </a:blip>
            <a:stretch>
              <a:fillRect l="-75099"/>
            </a:stretch>
          </a:blipFill>
        </p:spPr>
      </p:sp>
      <p:sp>
        <p:nvSpPr>
          <p:cNvPr id="15" name="TextBox 15"/>
          <p:cNvSpPr txBox="1"/>
          <p:nvPr/>
        </p:nvSpPr>
        <p:spPr>
          <a:xfrm>
            <a:off x="1814809" y="2715802"/>
            <a:ext cx="4033761" cy="613410"/>
          </a:xfrm>
          <a:prstGeom prst="rect">
            <a:avLst/>
          </a:prstGeom>
        </p:spPr>
        <p:txBody>
          <a:bodyPr lIns="0" tIns="0" rIns="0" bIns="0" rtlCol="0" anchor="t">
            <a:spAutoFit/>
          </a:bodyPr>
          <a:lstStyle/>
          <a:p>
            <a:pPr>
              <a:lnSpc>
                <a:spcPts val="5040"/>
              </a:lnSpc>
            </a:pPr>
            <a:r>
              <a:rPr lang="en-US" sz="3600">
                <a:solidFill>
                  <a:srgbClr val="221F23"/>
                </a:solidFill>
                <a:latin typeface="Benedict"/>
              </a:rPr>
              <a:t>Achtsamkeit</a:t>
            </a:r>
          </a:p>
        </p:txBody>
      </p:sp>
      <p:sp>
        <p:nvSpPr>
          <p:cNvPr id="16" name="TextBox 16"/>
          <p:cNvSpPr txBox="1"/>
          <p:nvPr/>
        </p:nvSpPr>
        <p:spPr>
          <a:xfrm>
            <a:off x="4774665" y="1262202"/>
            <a:ext cx="11703313" cy="8549641"/>
          </a:xfrm>
          <a:prstGeom prst="rect">
            <a:avLst/>
          </a:prstGeom>
        </p:spPr>
        <p:txBody>
          <a:bodyPr lIns="0" tIns="0" rIns="0" bIns="0" rtlCol="0" anchor="t">
            <a:spAutoFit/>
          </a:bodyPr>
          <a:lstStyle/>
          <a:p>
            <a:pPr algn="just">
              <a:lnSpc>
                <a:spcPts val="3419"/>
              </a:lnSpc>
            </a:pPr>
            <a:r>
              <a:rPr lang="en-US" sz="1799">
                <a:solidFill>
                  <a:srgbClr val="404040"/>
                </a:solidFill>
                <a:latin typeface="Evolve Sans Bold"/>
              </a:rPr>
              <a:t>Atemmeditation</a:t>
            </a:r>
            <a:r>
              <a:rPr lang="en-US" sz="1799">
                <a:solidFill>
                  <a:srgbClr val="404040"/>
                </a:solidFill>
                <a:latin typeface="Evolve Sans"/>
              </a:rPr>
              <a:t>:</a:t>
            </a:r>
          </a:p>
          <a:p>
            <a:pPr algn="just">
              <a:lnSpc>
                <a:spcPts val="3419"/>
              </a:lnSpc>
            </a:pPr>
            <a:r>
              <a:rPr lang="en-US" sz="1799">
                <a:solidFill>
                  <a:srgbClr val="404040"/>
                </a:solidFill>
                <a:latin typeface="Evolve Sans"/>
              </a:rPr>
              <a:t>Setzen Sie sich bequem hin oder legen Sie sich entspannt hin ... Schließen Sie sanft die Augen ... und lenken Sie Ihre Aufmerksamkeit auf Ihren Atem...</a:t>
            </a:r>
          </a:p>
          <a:p>
            <a:pPr algn="just">
              <a:lnSpc>
                <a:spcPts val="3419"/>
              </a:lnSpc>
            </a:pPr>
            <a:endParaRPr lang="en-US" sz="1799">
              <a:solidFill>
                <a:srgbClr val="404040"/>
              </a:solidFill>
              <a:latin typeface="Evolve Sans"/>
            </a:endParaRPr>
          </a:p>
          <a:p>
            <a:pPr algn="just">
              <a:lnSpc>
                <a:spcPts val="3419"/>
              </a:lnSpc>
            </a:pPr>
            <a:r>
              <a:rPr lang="en-US" sz="1799">
                <a:solidFill>
                  <a:srgbClr val="404040"/>
                </a:solidFill>
                <a:latin typeface="Evolve Sans"/>
              </a:rPr>
              <a:t>Spüren Sie, wie Sie ein- und ausatmen, ohne dabei den Atem zu kontrollieren... Lassen Sie den Atem in einem natürlichen Rhythmus fließen ... ein ... und ... aus ... ein ... und ... aus</a:t>
            </a:r>
          </a:p>
          <a:p>
            <a:pPr algn="just">
              <a:lnSpc>
                <a:spcPts val="3419"/>
              </a:lnSpc>
            </a:pPr>
            <a:endParaRPr lang="en-US" sz="1799">
              <a:solidFill>
                <a:srgbClr val="404040"/>
              </a:solidFill>
              <a:latin typeface="Evolve Sans"/>
            </a:endParaRPr>
          </a:p>
          <a:p>
            <a:pPr algn="just">
              <a:lnSpc>
                <a:spcPts val="3419"/>
              </a:lnSpc>
            </a:pPr>
            <a:r>
              <a:rPr lang="en-US" sz="1799">
                <a:solidFill>
                  <a:srgbClr val="404040"/>
                </a:solidFill>
                <a:latin typeface="Evolve Sans"/>
              </a:rPr>
              <a:t>Fokussieren Sie sich auf den Atem in Ihrem Bauch ... Beim Einatmen dehnt sich der Bauch aus ... und beim Ausatmen zieht er sich wieder zusammen ...</a:t>
            </a:r>
          </a:p>
          <a:p>
            <a:pPr algn="just">
              <a:lnSpc>
                <a:spcPts val="3419"/>
              </a:lnSpc>
            </a:pPr>
            <a:endParaRPr lang="en-US" sz="1799">
              <a:solidFill>
                <a:srgbClr val="404040"/>
              </a:solidFill>
              <a:latin typeface="Evolve Sans"/>
            </a:endParaRPr>
          </a:p>
          <a:p>
            <a:pPr algn="just">
              <a:lnSpc>
                <a:spcPts val="3419"/>
              </a:lnSpc>
            </a:pPr>
            <a:r>
              <a:rPr lang="en-US" sz="1799">
                <a:solidFill>
                  <a:srgbClr val="404040"/>
                </a:solidFill>
                <a:latin typeface="Evolve Sans"/>
              </a:rPr>
              <a:t>Beobachten Sie diesen natürlichen Rhythmus des Atems ... und lassen Sie Ihre Aufmerksamkeit ruhig darauf verweilen ...</a:t>
            </a:r>
          </a:p>
          <a:p>
            <a:pPr algn="just">
              <a:lnSpc>
                <a:spcPts val="3419"/>
              </a:lnSpc>
            </a:pPr>
            <a:endParaRPr lang="en-US" sz="1799">
              <a:solidFill>
                <a:srgbClr val="404040"/>
              </a:solidFill>
              <a:latin typeface="Evolve Sans"/>
            </a:endParaRPr>
          </a:p>
          <a:p>
            <a:pPr algn="just">
              <a:lnSpc>
                <a:spcPts val="3419"/>
              </a:lnSpc>
            </a:pPr>
            <a:r>
              <a:rPr lang="en-US" sz="1799">
                <a:solidFill>
                  <a:srgbClr val="404040"/>
                </a:solidFill>
                <a:latin typeface="Evolve Sans"/>
              </a:rPr>
              <a:t>Gedanken werden kommen und gehen ... das ist normal ... Wenn Sie bemerken, dass Ihr Geist abschweift, kehren Sie sanft zur Beobachtung Ihres Atems zurück ... lassen Sie Gedanken einfach vorbeiziehen ... wie Wolken am Himmel ...</a:t>
            </a:r>
          </a:p>
          <a:p>
            <a:pPr algn="just">
              <a:lnSpc>
                <a:spcPts val="3419"/>
              </a:lnSpc>
            </a:pPr>
            <a:r>
              <a:rPr lang="en-US" sz="1799">
                <a:solidFill>
                  <a:srgbClr val="404040"/>
                </a:solidFill>
                <a:latin typeface="Evolve Sans"/>
              </a:rPr>
              <a:t>Bleiben Sie für einige Minuten in dieser Achtsamkeit des Atems ... Spüren Sie die Ruhe ... und Gelassenheit, die mit jedem Atemzug einhergeht ... </a:t>
            </a:r>
          </a:p>
          <a:p>
            <a:pPr algn="just">
              <a:lnSpc>
                <a:spcPts val="3419"/>
              </a:lnSpc>
            </a:pPr>
            <a:endParaRPr lang="en-US" sz="1799">
              <a:solidFill>
                <a:srgbClr val="404040"/>
              </a:solidFill>
              <a:latin typeface="Evolve Sans"/>
            </a:endParaRPr>
          </a:p>
          <a:p>
            <a:pPr algn="just">
              <a:lnSpc>
                <a:spcPts val="3419"/>
              </a:lnSpc>
            </a:pPr>
            <a:r>
              <a:rPr lang="en-US" sz="1799">
                <a:solidFill>
                  <a:srgbClr val="404040"/>
                </a:solidFill>
                <a:latin typeface="Evolve Sans"/>
              </a:rPr>
              <a:t>Wenn Sie bereit sind, öffnen Sie langsam die Augen und kehren Sie mit einem Gefühl von innerem Frieden in den Raum zurück.</a:t>
            </a:r>
          </a:p>
          <a:p>
            <a:pPr algn="just">
              <a:lnSpc>
                <a:spcPts val="3419"/>
              </a:lnSpc>
            </a:pPr>
            <a:endParaRPr lang="en-US" sz="1799">
              <a:solidFill>
                <a:srgbClr val="404040"/>
              </a:solidFill>
              <a:latin typeface="Evolve Sans"/>
            </a:endParaRPr>
          </a:p>
        </p:txBody>
      </p:sp>
      <p:grpSp>
        <p:nvGrpSpPr>
          <p:cNvPr id="17" name="Group 17"/>
          <p:cNvGrpSpPr/>
          <p:nvPr/>
        </p:nvGrpSpPr>
        <p:grpSpPr>
          <a:xfrm>
            <a:off x="1814809" y="3453294"/>
            <a:ext cx="1598228" cy="147779"/>
            <a:chOff x="0" y="0"/>
            <a:chExt cx="1648200" cy="152400"/>
          </a:xfrm>
        </p:grpSpPr>
        <p:sp>
          <p:nvSpPr>
            <p:cNvPr id="18" name="Freeform 18"/>
            <p:cNvSpPr/>
            <p:nvPr/>
          </p:nvSpPr>
          <p:spPr>
            <a:xfrm>
              <a:off x="0" y="0"/>
              <a:ext cx="1648200" cy="152400"/>
            </a:xfrm>
            <a:custGeom>
              <a:avLst/>
              <a:gdLst/>
              <a:ahLst/>
              <a:cxnLst/>
              <a:rect l="l" t="t" r="r" b="b"/>
              <a:pathLst>
                <a:path w="1648200" h="152400">
                  <a:moveTo>
                    <a:pt x="0" y="0"/>
                  </a:moveTo>
                  <a:lnTo>
                    <a:pt x="1648200" y="0"/>
                  </a:lnTo>
                  <a:lnTo>
                    <a:pt x="1648200" y="152400"/>
                  </a:lnTo>
                  <a:lnTo>
                    <a:pt x="0" y="152400"/>
                  </a:lnTo>
                  <a:close/>
                </a:path>
              </a:pathLst>
            </a:custGeom>
            <a:solidFill>
              <a:srgbClr val="E4F2F2"/>
            </a:solidFill>
          </p:spPr>
        </p:sp>
      </p:grpSp>
      <p:grpSp>
        <p:nvGrpSpPr>
          <p:cNvPr id="19" name="Group 19"/>
          <p:cNvGrpSpPr/>
          <p:nvPr/>
        </p:nvGrpSpPr>
        <p:grpSpPr>
          <a:xfrm>
            <a:off x="12738058" y="816610"/>
            <a:ext cx="4952669" cy="212090"/>
            <a:chOff x="0" y="0"/>
            <a:chExt cx="6603559" cy="282787"/>
          </a:xfrm>
        </p:grpSpPr>
        <p:sp>
          <p:nvSpPr>
            <p:cNvPr id="20" name="TextBox 20"/>
            <p:cNvSpPr txBox="1"/>
            <p:nvPr/>
          </p:nvSpPr>
          <p:spPr>
            <a:xfrm>
              <a:off x="0" y="-28575"/>
              <a:ext cx="1493899" cy="311362"/>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Achtsamkeit</a:t>
              </a:r>
            </a:p>
          </p:txBody>
        </p:sp>
        <p:sp>
          <p:nvSpPr>
            <p:cNvPr id="21" name="TextBox 21"/>
            <p:cNvSpPr txBox="1"/>
            <p:nvPr/>
          </p:nvSpPr>
          <p:spPr>
            <a:xfrm>
              <a:off x="2538887" y="-28575"/>
              <a:ext cx="1354822" cy="311362"/>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Visualisierung</a:t>
              </a:r>
            </a:p>
          </p:txBody>
        </p:sp>
        <p:sp>
          <p:nvSpPr>
            <p:cNvPr id="22" name="TextBox 22"/>
            <p:cNvSpPr txBox="1"/>
            <p:nvPr/>
          </p:nvSpPr>
          <p:spPr>
            <a:xfrm>
              <a:off x="4887135" y="-28575"/>
              <a:ext cx="1716423" cy="311362"/>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Umstrukturierung</a:t>
              </a:r>
            </a:p>
          </p:txBody>
        </p:sp>
      </p:grpSp>
      <p:grpSp>
        <p:nvGrpSpPr>
          <p:cNvPr id="23" name="Group 23"/>
          <p:cNvGrpSpPr/>
          <p:nvPr/>
        </p:nvGrpSpPr>
        <p:grpSpPr>
          <a:xfrm>
            <a:off x="386758" y="9886860"/>
            <a:ext cx="17901242" cy="335998"/>
            <a:chOff x="0" y="0"/>
            <a:chExt cx="23868323" cy="447998"/>
          </a:xfrm>
        </p:grpSpPr>
        <p:sp>
          <p:nvSpPr>
            <p:cNvPr id="24" name="TextBox 24"/>
            <p:cNvSpPr txBox="1"/>
            <p:nvPr/>
          </p:nvSpPr>
          <p:spPr>
            <a:xfrm>
              <a:off x="127545" y="-66675"/>
              <a:ext cx="23740779" cy="499564"/>
            </a:xfrm>
            <a:prstGeom prst="rect">
              <a:avLst/>
            </a:prstGeom>
          </p:spPr>
          <p:txBody>
            <a:bodyPr lIns="0" tIns="0" rIns="0" bIns="0" rtlCol="0" anchor="t">
              <a:spAutoFit/>
            </a:bodyPr>
            <a:lstStyle/>
            <a:p>
              <a:pPr>
                <a:lnSpc>
                  <a:spcPts val="2841"/>
                </a:lnSpc>
              </a:pPr>
              <a:r>
                <a:rPr lang="en-US" sz="2185" spc="305">
                  <a:solidFill>
                    <a:srgbClr val="638991"/>
                  </a:solidFill>
                  <a:latin typeface="Carlito Bold"/>
                </a:rPr>
                <a:t>     </a:t>
              </a:r>
              <a:r>
                <a:rPr lang="en-US" sz="2185" spc="305">
                  <a:solidFill>
                    <a:srgbClr val="D9D9D9"/>
                  </a:solidFill>
                  <a:latin typeface="Carlito Bold"/>
                </a:rPr>
                <a:t>Dr. Dittmer Institut   I   www.heilpraktiker-psychotherapie-werden.de</a:t>
              </a:r>
            </a:p>
          </p:txBody>
        </p:sp>
        <p:sp>
          <p:nvSpPr>
            <p:cNvPr id="25" name="Freeform 25"/>
            <p:cNvSpPr/>
            <p:nvPr/>
          </p:nvSpPr>
          <p:spPr>
            <a:xfrm>
              <a:off x="0" y="0"/>
              <a:ext cx="447998" cy="447998"/>
            </a:xfrm>
            <a:custGeom>
              <a:avLst/>
              <a:gdLst/>
              <a:ahLst/>
              <a:cxnLst/>
              <a:rect l="l" t="t" r="r" b="b"/>
              <a:pathLst>
                <a:path w="447998" h="447998">
                  <a:moveTo>
                    <a:pt x="0" y="0"/>
                  </a:moveTo>
                  <a:lnTo>
                    <a:pt x="447998" y="0"/>
                  </a:lnTo>
                  <a:lnTo>
                    <a:pt x="447998" y="447998"/>
                  </a:lnTo>
                  <a:lnTo>
                    <a:pt x="0" y="447998"/>
                  </a:lnTo>
                  <a:lnTo>
                    <a:pt x="0" y="0"/>
                  </a:lnTo>
                  <a:close/>
                </a:path>
              </a:pathLst>
            </a:custGeom>
            <a:blipFill>
              <a:blip r:embed="rId9"/>
              <a:stretch>
                <a:fillRect/>
              </a:stretch>
            </a:blipFill>
          </p:spPr>
        </p:sp>
      </p:grpSp>
      <p:sp>
        <p:nvSpPr>
          <p:cNvPr id="26" name="TextBox 26"/>
          <p:cNvSpPr txBox="1"/>
          <p:nvPr/>
        </p:nvSpPr>
        <p:spPr>
          <a:xfrm>
            <a:off x="1814809" y="6483787"/>
            <a:ext cx="2016880" cy="316230"/>
          </a:xfrm>
          <a:prstGeom prst="rect">
            <a:avLst/>
          </a:prstGeom>
        </p:spPr>
        <p:txBody>
          <a:bodyPr lIns="0" tIns="0" rIns="0" bIns="0" rtlCol="0" anchor="t">
            <a:spAutoFit/>
          </a:bodyPr>
          <a:lstStyle/>
          <a:p>
            <a:pPr algn="just">
              <a:lnSpc>
                <a:spcPts val="2519"/>
              </a:lnSpc>
              <a:spcBef>
                <a:spcPct val="0"/>
              </a:spcBef>
            </a:pPr>
            <a:r>
              <a:rPr lang="en-US" sz="1799">
                <a:solidFill>
                  <a:srgbClr val="404040"/>
                </a:solidFill>
                <a:latin typeface="Evolve Sans"/>
              </a:rPr>
              <a:t>Stufe 2: Audiodatei</a:t>
            </a:r>
          </a:p>
        </p:txBody>
      </p:sp>
      <p:sp>
        <p:nvSpPr>
          <p:cNvPr id="28" name="TextBox 12">
            <a:extLst>
              <a:ext uri="{FF2B5EF4-FFF2-40B4-BE49-F238E27FC236}">
                <a16:creationId xmlns:a16="http://schemas.microsoft.com/office/drawing/2014/main" id="{0DC148B4-E87B-F6AF-B267-36DE4C6B909F}"/>
              </a:ext>
            </a:extLst>
          </p:cNvPr>
          <p:cNvSpPr txBox="1"/>
          <p:nvPr/>
        </p:nvSpPr>
        <p:spPr>
          <a:xfrm>
            <a:off x="1014035" y="9229725"/>
            <a:ext cx="786109" cy="207645"/>
          </a:xfrm>
          <a:prstGeom prst="rect">
            <a:avLst/>
          </a:prstGeom>
        </p:spPr>
        <p:txBody>
          <a:bodyPr lIns="0" tIns="0" rIns="0" bIns="0" rtlCol="0" anchor="t">
            <a:spAutoFit/>
          </a:bodyPr>
          <a:lstStyle/>
          <a:p>
            <a:pPr>
              <a:lnSpc>
                <a:spcPts val="1679"/>
              </a:lnSpc>
            </a:pPr>
            <a:r>
              <a:rPr lang="en-US" sz="1200">
                <a:solidFill>
                  <a:srgbClr val="221F23"/>
                </a:solidFill>
                <a:latin typeface="TAN Aegean"/>
              </a:rPr>
              <a:t>04</a:t>
            </a:r>
          </a:p>
        </p:txBody>
      </p:sp>
      <p:sp>
        <p:nvSpPr>
          <p:cNvPr id="29" name="TextBox 13">
            <a:extLst>
              <a:ext uri="{FF2B5EF4-FFF2-40B4-BE49-F238E27FC236}">
                <a16:creationId xmlns:a16="http://schemas.microsoft.com/office/drawing/2014/main" id="{4D777DB0-1A7A-A05B-1F0E-46EDBD42CF91}"/>
              </a:ext>
            </a:extLst>
          </p:cNvPr>
          <p:cNvSpPr txBox="1"/>
          <p:nvPr/>
        </p:nvSpPr>
        <p:spPr>
          <a:xfrm>
            <a:off x="1800144" y="9229725"/>
            <a:ext cx="786109" cy="207645"/>
          </a:xfrm>
          <a:prstGeom prst="rect">
            <a:avLst/>
          </a:prstGeom>
        </p:spPr>
        <p:txBody>
          <a:bodyPr lIns="0" tIns="0" rIns="0" bIns="0" rtlCol="0" anchor="t">
            <a:spAutoFit/>
          </a:bodyPr>
          <a:lstStyle/>
          <a:p>
            <a:pPr>
              <a:lnSpc>
                <a:spcPts val="1679"/>
              </a:lnSpc>
            </a:pPr>
            <a:r>
              <a:rPr lang="en-US" sz="1200">
                <a:solidFill>
                  <a:srgbClr val="221F23"/>
                </a:solidFill>
                <a:latin typeface="TAN Aegean"/>
              </a:rPr>
              <a:t>05</a:t>
            </a:r>
          </a:p>
        </p:txBody>
      </p:sp>
      <p:sp>
        <p:nvSpPr>
          <p:cNvPr id="30" name="TextBox 14">
            <a:extLst>
              <a:ext uri="{FF2B5EF4-FFF2-40B4-BE49-F238E27FC236}">
                <a16:creationId xmlns:a16="http://schemas.microsoft.com/office/drawing/2014/main" id="{0D860017-EA82-7109-C971-9AB56597A504}"/>
              </a:ext>
            </a:extLst>
          </p:cNvPr>
          <p:cNvSpPr txBox="1"/>
          <p:nvPr/>
        </p:nvSpPr>
        <p:spPr>
          <a:xfrm>
            <a:off x="2586253" y="9229725"/>
            <a:ext cx="786109" cy="207645"/>
          </a:xfrm>
          <a:prstGeom prst="rect">
            <a:avLst/>
          </a:prstGeom>
        </p:spPr>
        <p:txBody>
          <a:bodyPr lIns="0" tIns="0" rIns="0" bIns="0" rtlCol="0" anchor="t">
            <a:spAutoFit/>
          </a:bodyPr>
          <a:lstStyle/>
          <a:p>
            <a:pPr>
              <a:lnSpc>
                <a:spcPts val="1679"/>
              </a:lnSpc>
            </a:pPr>
            <a:r>
              <a:rPr lang="en-US" sz="1200">
                <a:solidFill>
                  <a:srgbClr val="221F23"/>
                </a:solidFill>
                <a:latin typeface="TAN Aegean"/>
              </a:rPr>
              <a:t>06</a:t>
            </a:r>
          </a:p>
        </p:txBody>
      </p:sp>
      <p:sp>
        <p:nvSpPr>
          <p:cNvPr id="31" name="AutoShape 5">
            <a:extLst>
              <a:ext uri="{FF2B5EF4-FFF2-40B4-BE49-F238E27FC236}">
                <a16:creationId xmlns:a16="http://schemas.microsoft.com/office/drawing/2014/main" id="{B99C814E-09CC-7681-48DF-983E9DD5ECA3}"/>
              </a:ext>
            </a:extLst>
          </p:cNvPr>
          <p:cNvSpPr/>
          <p:nvPr/>
        </p:nvSpPr>
        <p:spPr>
          <a:xfrm>
            <a:off x="2590800" y="9563100"/>
            <a:ext cx="233275" cy="0"/>
          </a:xfrm>
          <a:prstGeom prst="line">
            <a:avLst/>
          </a:prstGeom>
          <a:ln w="19050" cap="flat">
            <a:solidFill>
              <a:srgbClr val="221F23"/>
            </a:solidFill>
            <a:prstDash val="solid"/>
            <a:headEnd type="none" w="sm" len="sm"/>
            <a:tailEnd type="none" w="sm" len="sm"/>
          </a:ln>
        </p:spPr>
      </p:sp>
      <p:grpSp>
        <p:nvGrpSpPr>
          <p:cNvPr id="33" name="Group 2">
            <a:extLst>
              <a:ext uri="{FF2B5EF4-FFF2-40B4-BE49-F238E27FC236}">
                <a16:creationId xmlns:a16="http://schemas.microsoft.com/office/drawing/2014/main" id="{68215D9C-29F7-A7FA-9AFC-95D239D5896F}"/>
              </a:ext>
            </a:extLst>
          </p:cNvPr>
          <p:cNvGrpSpPr/>
          <p:nvPr/>
        </p:nvGrpSpPr>
        <p:grpSpPr>
          <a:xfrm rot="1509315">
            <a:off x="-1033429" y="-2925957"/>
            <a:ext cx="13280249" cy="17045715"/>
            <a:chOff x="0" y="0"/>
            <a:chExt cx="17706999" cy="22727620"/>
          </a:xfrm>
        </p:grpSpPr>
        <p:pic>
          <p:nvPicPr>
            <p:cNvPr id="34" name="Picture 3">
              <a:extLst>
                <a:ext uri="{FF2B5EF4-FFF2-40B4-BE49-F238E27FC236}">
                  <a16:creationId xmlns:a16="http://schemas.microsoft.com/office/drawing/2014/main" id="{BAB15C09-147A-784B-BFDF-7E4846BE1E27}"/>
                </a:ext>
              </a:extLst>
            </p:cNvPr>
            <p:cNvPicPr>
              <a:picLocks noChangeAspect="1"/>
            </p:cNvPicPr>
            <p:nvPr/>
          </p:nvPicPr>
          <p:blipFill>
            <a:blip r:embed="rId10">
              <a:alphaModFix amt="5000"/>
            </a:blip>
            <a:srcRect l="11045" r="11045"/>
            <a:stretch>
              <a:fillRect/>
            </a:stretch>
          </p:blipFill>
          <p:spPr>
            <a:xfrm>
              <a:off x="0" y="0"/>
              <a:ext cx="17706999" cy="22727620"/>
            </a:xfrm>
            <a:prstGeom prst="rect">
              <a:avLst/>
            </a:prstGeom>
          </p:spPr>
        </p:pic>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473121" y="1219492"/>
            <a:ext cx="12354900" cy="8370287"/>
            <a:chOff x="0" y="0"/>
            <a:chExt cx="5674209" cy="3844204"/>
          </a:xfrm>
        </p:grpSpPr>
        <p:sp>
          <p:nvSpPr>
            <p:cNvPr id="3" name="Freeform 3"/>
            <p:cNvSpPr/>
            <p:nvPr/>
          </p:nvSpPr>
          <p:spPr>
            <a:xfrm>
              <a:off x="0" y="0"/>
              <a:ext cx="5674209" cy="3844204"/>
            </a:xfrm>
            <a:custGeom>
              <a:avLst/>
              <a:gdLst/>
              <a:ahLst/>
              <a:cxnLst/>
              <a:rect l="l" t="t" r="r" b="b"/>
              <a:pathLst>
                <a:path w="5674209" h="3844204">
                  <a:moveTo>
                    <a:pt x="0" y="0"/>
                  </a:moveTo>
                  <a:lnTo>
                    <a:pt x="5674209" y="0"/>
                  </a:lnTo>
                  <a:lnTo>
                    <a:pt x="5674209" y="3844204"/>
                  </a:lnTo>
                  <a:lnTo>
                    <a:pt x="0" y="3844204"/>
                  </a:lnTo>
                  <a:close/>
                </a:path>
              </a:pathLst>
            </a:custGeom>
            <a:solidFill>
              <a:srgbClr val="E4F2F2"/>
            </a:solidFill>
          </p:spPr>
        </p:sp>
      </p:grpSp>
      <p:sp>
        <p:nvSpPr>
          <p:cNvPr id="6" name="Freeform 6"/>
          <p:cNvSpPr/>
          <p:nvPr/>
        </p:nvSpPr>
        <p:spPr>
          <a:xfrm>
            <a:off x="1028700" y="1028700"/>
            <a:ext cx="632334" cy="733703"/>
          </a:xfrm>
          <a:custGeom>
            <a:avLst/>
            <a:gdLst/>
            <a:ahLst/>
            <a:cxnLst/>
            <a:rect l="l" t="t" r="r" b="b"/>
            <a:pathLst>
              <a:path w="632334" h="733703">
                <a:moveTo>
                  <a:pt x="0" y="0"/>
                </a:moveTo>
                <a:lnTo>
                  <a:pt x="632334" y="0"/>
                </a:lnTo>
                <a:lnTo>
                  <a:pt x="632334" y="733703"/>
                </a:lnTo>
                <a:lnTo>
                  <a:pt x="0" y="733703"/>
                </a:lnTo>
                <a:lnTo>
                  <a:pt x="0" y="0"/>
                </a:lnTo>
                <a:close/>
              </a:path>
            </a:pathLst>
          </a:custGeom>
          <a:blipFill>
            <a:blip r:embed="rId2">
              <a:extLst>
                <a:ext uri="{96DAC541-7B7A-43D3-8B79-37D633B846F1}">
                  <asvg:svgBlip xmlns:asvg="http://schemas.microsoft.com/office/drawing/2016/SVG/main" r:embed="rId3"/>
                </a:ext>
              </a:extLst>
            </a:blip>
            <a:stretch>
              <a:fillRect r="-42302" b="-42814"/>
            </a:stretch>
          </a:blipFill>
        </p:spPr>
      </p:sp>
      <p:sp>
        <p:nvSpPr>
          <p:cNvPr id="8" name="Freeform 8"/>
          <p:cNvSpPr/>
          <p:nvPr/>
        </p:nvSpPr>
        <p:spPr>
          <a:xfrm rot="-5400000">
            <a:off x="16532827" y="5348966"/>
            <a:ext cx="1300195" cy="152751"/>
          </a:xfrm>
          <a:custGeom>
            <a:avLst/>
            <a:gdLst/>
            <a:ahLst/>
            <a:cxnLst/>
            <a:rect l="l" t="t" r="r" b="b"/>
            <a:pathLst>
              <a:path w="1300195" h="152751">
                <a:moveTo>
                  <a:pt x="0" y="0"/>
                </a:moveTo>
                <a:lnTo>
                  <a:pt x="1300195" y="0"/>
                </a:lnTo>
                <a:lnTo>
                  <a:pt x="1300195" y="152751"/>
                </a:lnTo>
                <a:lnTo>
                  <a:pt x="0" y="152751"/>
                </a:lnTo>
                <a:lnTo>
                  <a:pt x="0" y="0"/>
                </a:lnTo>
                <a:close/>
              </a:path>
            </a:pathLst>
          </a:custGeom>
          <a:blipFill>
            <a:blip r:embed="rId4">
              <a:extLst>
                <a:ext uri="{96DAC541-7B7A-43D3-8B79-37D633B846F1}">
                  <asvg:svgBlip xmlns:asvg="http://schemas.microsoft.com/office/drawing/2016/SVG/main" r:embed="rId5"/>
                </a:ext>
              </a:extLst>
            </a:blip>
            <a:stretch>
              <a:fillRect l="-40933" r="-43353"/>
            </a:stretch>
          </a:blipFill>
        </p:spPr>
      </p:sp>
      <p:grpSp>
        <p:nvGrpSpPr>
          <p:cNvPr id="9" name="Group 9"/>
          <p:cNvGrpSpPr>
            <a:grpSpLocks noChangeAspect="1"/>
          </p:cNvGrpSpPr>
          <p:nvPr/>
        </p:nvGrpSpPr>
        <p:grpSpPr>
          <a:xfrm>
            <a:off x="17113216" y="4211561"/>
            <a:ext cx="139416" cy="139416"/>
            <a:chOff x="0" y="0"/>
            <a:chExt cx="6355080" cy="6355080"/>
          </a:xfrm>
        </p:grpSpPr>
        <p:sp>
          <p:nvSpPr>
            <p:cNvPr id="10" name="Freeform 10"/>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21F23"/>
            </a:solidFill>
          </p:spPr>
        </p:sp>
      </p:grpSp>
      <p:sp>
        <p:nvSpPr>
          <p:cNvPr id="11" name="Freeform 11"/>
          <p:cNvSpPr/>
          <p:nvPr/>
        </p:nvSpPr>
        <p:spPr>
          <a:xfrm rot="5400000">
            <a:off x="16920508" y="8919508"/>
            <a:ext cx="246305" cy="431279"/>
          </a:xfrm>
          <a:custGeom>
            <a:avLst/>
            <a:gdLst/>
            <a:ahLst/>
            <a:cxnLst/>
            <a:rect l="l" t="t" r="r" b="b"/>
            <a:pathLst>
              <a:path w="246305" h="431279">
                <a:moveTo>
                  <a:pt x="0" y="0"/>
                </a:moveTo>
                <a:lnTo>
                  <a:pt x="246305" y="0"/>
                </a:lnTo>
                <a:lnTo>
                  <a:pt x="246305" y="431279"/>
                </a:lnTo>
                <a:lnTo>
                  <a:pt x="0" y="431279"/>
                </a:lnTo>
                <a:lnTo>
                  <a:pt x="0" y="0"/>
                </a:lnTo>
                <a:close/>
              </a:path>
            </a:pathLst>
          </a:custGeom>
          <a:blipFill>
            <a:blip r:embed="rId6">
              <a:extLst>
                <a:ext uri="{96DAC541-7B7A-43D3-8B79-37D633B846F1}">
                  <asvg:svgBlip xmlns:asvg="http://schemas.microsoft.com/office/drawing/2016/SVG/main" r:embed="rId7"/>
                </a:ext>
              </a:extLst>
            </a:blip>
            <a:stretch>
              <a:fillRect l="-75099"/>
            </a:stretch>
          </a:blipFill>
        </p:spPr>
      </p:sp>
      <p:sp>
        <p:nvSpPr>
          <p:cNvPr id="12" name="TextBox 12"/>
          <p:cNvSpPr txBox="1"/>
          <p:nvPr/>
        </p:nvSpPr>
        <p:spPr>
          <a:xfrm>
            <a:off x="1028700" y="9229725"/>
            <a:ext cx="786109" cy="207645"/>
          </a:xfrm>
          <a:prstGeom prst="rect">
            <a:avLst/>
          </a:prstGeom>
        </p:spPr>
        <p:txBody>
          <a:bodyPr lIns="0" tIns="0" rIns="0" bIns="0" rtlCol="0" anchor="t">
            <a:spAutoFit/>
          </a:bodyPr>
          <a:lstStyle/>
          <a:p>
            <a:pPr>
              <a:lnSpc>
                <a:spcPts val="1679"/>
              </a:lnSpc>
            </a:pPr>
            <a:r>
              <a:rPr lang="en-US" sz="1200">
                <a:solidFill>
                  <a:srgbClr val="221F23"/>
                </a:solidFill>
                <a:latin typeface="TAN Aegean"/>
              </a:rPr>
              <a:t>07</a:t>
            </a:r>
          </a:p>
        </p:txBody>
      </p:sp>
      <p:sp>
        <p:nvSpPr>
          <p:cNvPr id="13" name="TextBox 13"/>
          <p:cNvSpPr txBox="1"/>
          <p:nvPr/>
        </p:nvSpPr>
        <p:spPr>
          <a:xfrm>
            <a:off x="1814809" y="9229725"/>
            <a:ext cx="786109" cy="207645"/>
          </a:xfrm>
          <a:prstGeom prst="rect">
            <a:avLst/>
          </a:prstGeom>
        </p:spPr>
        <p:txBody>
          <a:bodyPr lIns="0" tIns="0" rIns="0" bIns="0" rtlCol="0" anchor="t">
            <a:spAutoFit/>
          </a:bodyPr>
          <a:lstStyle/>
          <a:p>
            <a:pPr>
              <a:lnSpc>
                <a:spcPts val="1679"/>
              </a:lnSpc>
            </a:pPr>
            <a:r>
              <a:rPr lang="en-US" sz="1200">
                <a:solidFill>
                  <a:srgbClr val="221F23"/>
                </a:solidFill>
                <a:latin typeface="TAN Aegean"/>
              </a:rPr>
              <a:t>08</a:t>
            </a:r>
          </a:p>
        </p:txBody>
      </p:sp>
      <p:sp>
        <p:nvSpPr>
          <p:cNvPr id="14" name="TextBox 14"/>
          <p:cNvSpPr txBox="1"/>
          <p:nvPr/>
        </p:nvSpPr>
        <p:spPr>
          <a:xfrm>
            <a:off x="2600918" y="9229725"/>
            <a:ext cx="786109" cy="207645"/>
          </a:xfrm>
          <a:prstGeom prst="rect">
            <a:avLst/>
          </a:prstGeom>
        </p:spPr>
        <p:txBody>
          <a:bodyPr lIns="0" tIns="0" rIns="0" bIns="0" rtlCol="0" anchor="t">
            <a:spAutoFit/>
          </a:bodyPr>
          <a:lstStyle/>
          <a:p>
            <a:pPr>
              <a:lnSpc>
                <a:spcPts val="1679"/>
              </a:lnSpc>
            </a:pPr>
            <a:r>
              <a:rPr lang="en-US" sz="1200">
                <a:solidFill>
                  <a:srgbClr val="221F23"/>
                </a:solidFill>
                <a:latin typeface="TAN Aegean"/>
              </a:rPr>
              <a:t>09</a:t>
            </a:r>
          </a:p>
        </p:txBody>
      </p:sp>
      <p:sp>
        <p:nvSpPr>
          <p:cNvPr id="15" name="TextBox 15"/>
          <p:cNvSpPr txBox="1"/>
          <p:nvPr/>
        </p:nvSpPr>
        <p:spPr>
          <a:xfrm>
            <a:off x="1814809" y="2715802"/>
            <a:ext cx="4033761" cy="613410"/>
          </a:xfrm>
          <a:prstGeom prst="rect">
            <a:avLst/>
          </a:prstGeom>
        </p:spPr>
        <p:txBody>
          <a:bodyPr lIns="0" tIns="0" rIns="0" bIns="0" rtlCol="0" anchor="t">
            <a:spAutoFit/>
          </a:bodyPr>
          <a:lstStyle/>
          <a:p>
            <a:pPr>
              <a:lnSpc>
                <a:spcPts val="5040"/>
              </a:lnSpc>
            </a:pPr>
            <a:r>
              <a:rPr lang="en-US" sz="3600">
                <a:solidFill>
                  <a:srgbClr val="221F23"/>
                </a:solidFill>
                <a:latin typeface="Benedict"/>
              </a:rPr>
              <a:t>Achtsamkeit</a:t>
            </a:r>
          </a:p>
        </p:txBody>
      </p:sp>
      <p:sp>
        <p:nvSpPr>
          <p:cNvPr id="16" name="TextBox 16"/>
          <p:cNvSpPr txBox="1"/>
          <p:nvPr/>
        </p:nvSpPr>
        <p:spPr>
          <a:xfrm>
            <a:off x="4774665" y="1262202"/>
            <a:ext cx="11803919" cy="8587105"/>
          </a:xfrm>
          <a:prstGeom prst="rect">
            <a:avLst/>
          </a:prstGeom>
        </p:spPr>
        <p:txBody>
          <a:bodyPr lIns="0" tIns="0" rIns="0" bIns="0" rtlCol="0" anchor="t">
            <a:spAutoFit/>
          </a:bodyPr>
          <a:lstStyle/>
          <a:p>
            <a:pPr algn="just">
              <a:lnSpc>
                <a:spcPts val="3230"/>
              </a:lnSpc>
            </a:pPr>
            <a:r>
              <a:rPr lang="en-US" sz="1700">
                <a:solidFill>
                  <a:srgbClr val="404040"/>
                </a:solidFill>
                <a:latin typeface="Evolve Sans Bold"/>
              </a:rPr>
              <a:t>Bodyscan:</a:t>
            </a:r>
          </a:p>
          <a:p>
            <a:pPr algn="just">
              <a:lnSpc>
                <a:spcPts val="3230"/>
              </a:lnSpc>
            </a:pPr>
            <a:r>
              <a:rPr lang="en-US" sz="1700">
                <a:solidFill>
                  <a:srgbClr val="404040"/>
                </a:solidFill>
                <a:latin typeface="Evolve Sans"/>
              </a:rPr>
              <a:t>Legen Sie sich in einer bequemen Position auf den Rücken, die Arme seitlich ausgestreckt, die Beine leicht auseinander. Schließen Sie sanft die Augen und nehmen Sie einige tiefe Atemzüge ...</a:t>
            </a:r>
          </a:p>
          <a:p>
            <a:pPr algn="just">
              <a:lnSpc>
                <a:spcPts val="3230"/>
              </a:lnSpc>
            </a:pPr>
            <a:endParaRPr lang="en-US" sz="1700">
              <a:solidFill>
                <a:srgbClr val="404040"/>
              </a:solidFill>
              <a:latin typeface="Evolve Sans"/>
            </a:endParaRPr>
          </a:p>
          <a:p>
            <a:pPr algn="just">
              <a:lnSpc>
                <a:spcPts val="3230"/>
              </a:lnSpc>
            </a:pPr>
            <a:r>
              <a:rPr lang="en-US" sz="1700">
                <a:solidFill>
                  <a:srgbClr val="404040"/>
                </a:solidFill>
                <a:latin typeface="Evolve Sans"/>
              </a:rPr>
              <a:t>Beginnen Sie nun, Ihre Aufmerksamkeit auf Ihren Körper zu lenken. Spüren Sie Ihre Zehen, Fußsohlen und Fersen ...</a:t>
            </a:r>
          </a:p>
          <a:p>
            <a:pPr algn="just">
              <a:lnSpc>
                <a:spcPts val="3230"/>
              </a:lnSpc>
            </a:pPr>
            <a:endParaRPr lang="en-US" sz="1700">
              <a:solidFill>
                <a:srgbClr val="404040"/>
              </a:solidFill>
              <a:latin typeface="Evolve Sans"/>
            </a:endParaRPr>
          </a:p>
          <a:p>
            <a:pPr algn="just">
              <a:lnSpc>
                <a:spcPts val="3230"/>
              </a:lnSpc>
            </a:pPr>
            <a:r>
              <a:rPr lang="en-US" sz="1700">
                <a:solidFill>
                  <a:srgbClr val="404040"/>
                </a:solidFill>
                <a:latin typeface="Evolve Sans"/>
              </a:rPr>
              <a:t>Achten Sie auf mögliche Spannungen ... und lassen Sie diese mit jedem Ausatmen los ... Wandern Sie langsam mit Ihrer Aufmerksamkeit durch den Körper.</a:t>
            </a:r>
          </a:p>
          <a:p>
            <a:pPr algn="just">
              <a:lnSpc>
                <a:spcPts val="3230"/>
              </a:lnSpc>
            </a:pPr>
            <a:endParaRPr lang="en-US" sz="1700">
              <a:solidFill>
                <a:srgbClr val="404040"/>
              </a:solidFill>
              <a:latin typeface="Evolve Sans"/>
            </a:endParaRPr>
          </a:p>
          <a:p>
            <a:pPr algn="just">
              <a:lnSpc>
                <a:spcPts val="3230"/>
              </a:lnSpc>
            </a:pPr>
            <a:r>
              <a:rPr lang="en-US" sz="1700">
                <a:solidFill>
                  <a:srgbClr val="404040"/>
                </a:solidFill>
                <a:latin typeface="Evolve Sans"/>
              </a:rPr>
              <a:t>Fühlen Sie Ihre Unterschenkel ... Knie ... Oberschenkel – lassen Sie alle Anspannung los ... Spüren Sie Ihre Hüften ... Ihr Becken ... Ihren Bauch ... Lassen Sie jegliche Spannung aus diesen Bereichen herausfließen ...</a:t>
            </a:r>
          </a:p>
          <a:p>
            <a:pPr algn="just">
              <a:lnSpc>
                <a:spcPts val="3230"/>
              </a:lnSpc>
            </a:pPr>
            <a:endParaRPr lang="en-US" sz="1700">
              <a:solidFill>
                <a:srgbClr val="404040"/>
              </a:solidFill>
              <a:latin typeface="Evolve Sans"/>
            </a:endParaRPr>
          </a:p>
          <a:p>
            <a:pPr algn="just">
              <a:lnSpc>
                <a:spcPts val="3230"/>
              </a:lnSpc>
            </a:pPr>
            <a:r>
              <a:rPr lang="en-US" sz="1700">
                <a:solidFill>
                  <a:srgbClr val="404040"/>
                </a:solidFill>
                <a:latin typeface="Evolve Sans"/>
              </a:rPr>
              <a:t>Bewegen Sie sich weiter zum oberen Teil Ihres Körpers ... Achten Sie auf Ihren Rücken ... die Schultern ... den Nacken ... Lassen Sie alle Spannungen und Verspannungen los, während Sie sich auf den Atem konzentrieren ...</a:t>
            </a:r>
          </a:p>
          <a:p>
            <a:pPr algn="just">
              <a:lnSpc>
                <a:spcPts val="3230"/>
              </a:lnSpc>
            </a:pPr>
            <a:endParaRPr lang="en-US" sz="1700">
              <a:solidFill>
                <a:srgbClr val="404040"/>
              </a:solidFill>
              <a:latin typeface="Evolve Sans"/>
            </a:endParaRPr>
          </a:p>
          <a:p>
            <a:pPr algn="just">
              <a:lnSpc>
                <a:spcPts val="3230"/>
              </a:lnSpc>
            </a:pPr>
            <a:r>
              <a:rPr lang="en-US" sz="1700">
                <a:solidFill>
                  <a:srgbClr val="404040"/>
                </a:solidFill>
                <a:latin typeface="Evolve Sans"/>
              </a:rPr>
              <a:t>Spüren Sie Ihre Arme ... Ellbogen ... Hände ... und Finger ... Lassen Sie die Energie frei fließen und nehmen Sie sich Zeit für jeden Teil Ihres Körpers ...</a:t>
            </a:r>
          </a:p>
          <a:p>
            <a:pPr algn="just">
              <a:lnSpc>
                <a:spcPts val="3230"/>
              </a:lnSpc>
            </a:pPr>
            <a:r>
              <a:rPr lang="en-US" sz="1700">
                <a:solidFill>
                  <a:srgbClr val="404040"/>
                </a:solidFill>
                <a:latin typeface="Evolve Sans"/>
              </a:rPr>
              <a:t>Beenden Sie den Bodyscan, indem Sie Ihre Aufmerksamkeit auf Ihren gesamten Körper lenken ... Genießen Sie das Gefühl der Entspannung und des Loslassens ... </a:t>
            </a:r>
          </a:p>
          <a:p>
            <a:pPr algn="just">
              <a:lnSpc>
                <a:spcPts val="3230"/>
              </a:lnSpc>
            </a:pPr>
            <a:r>
              <a:rPr lang="en-US" sz="1700">
                <a:solidFill>
                  <a:srgbClr val="404040"/>
                </a:solidFill>
                <a:latin typeface="Evolve Sans"/>
              </a:rPr>
              <a:t>Wenn Sie bereit sind, öffnen Sie langsam die Augen und nehmen Sie das Gefühl der Ruhe mit in Ihren Tag.</a:t>
            </a:r>
          </a:p>
          <a:p>
            <a:pPr algn="just">
              <a:lnSpc>
                <a:spcPts val="3230"/>
              </a:lnSpc>
            </a:pPr>
            <a:endParaRPr lang="en-US" sz="1700">
              <a:solidFill>
                <a:srgbClr val="404040"/>
              </a:solidFill>
              <a:latin typeface="Evolve Sans"/>
            </a:endParaRPr>
          </a:p>
        </p:txBody>
      </p:sp>
      <p:grpSp>
        <p:nvGrpSpPr>
          <p:cNvPr id="17" name="Group 17"/>
          <p:cNvGrpSpPr/>
          <p:nvPr/>
        </p:nvGrpSpPr>
        <p:grpSpPr>
          <a:xfrm>
            <a:off x="1814809" y="3453294"/>
            <a:ext cx="1598228" cy="147779"/>
            <a:chOff x="0" y="0"/>
            <a:chExt cx="1648200" cy="152400"/>
          </a:xfrm>
        </p:grpSpPr>
        <p:sp>
          <p:nvSpPr>
            <p:cNvPr id="18" name="Freeform 18"/>
            <p:cNvSpPr/>
            <p:nvPr/>
          </p:nvSpPr>
          <p:spPr>
            <a:xfrm>
              <a:off x="0" y="0"/>
              <a:ext cx="1648200" cy="152400"/>
            </a:xfrm>
            <a:custGeom>
              <a:avLst/>
              <a:gdLst/>
              <a:ahLst/>
              <a:cxnLst/>
              <a:rect l="l" t="t" r="r" b="b"/>
              <a:pathLst>
                <a:path w="1648200" h="152400">
                  <a:moveTo>
                    <a:pt x="0" y="0"/>
                  </a:moveTo>
                  <a:lnTo>
                    <a:pt x="1648200" y="0"/>
                  </a:lnTo>
                  <a:lnTo>
                    <a:pt x="1648200" y="152400"/>
                  </a:lnTo>
                  <a:lnTo>
                    <a:pt x="0" y="152400"/>
                  </a:lnTo>
                  <a:close/>
                </a:path>
              </a:pathLst>
            </a:custGeom>
            <a:solidFill>
              <a:srgbClr val="E4F2F2"/>
            </a:solidFill>
          </p:spPr>
        </p:sp>
      </p:grpSp>
      <p:grpSp>
        <p:nvGrpSpPr>
          <p:cNvPr id="19" name="Group 19"/>
          <p:cNvGrpSpPr/>
          <p:nvPr/>
        </p:nvGrpSpPr>
        <p:grpSpPr>
          <a:xfrm>
            <a:off x="12738058" y="816610"/>
            <a:ext cx="4952669" cy="212090"/>
            <a:chOff x="0" y="0"/>
            <a:chExt cx="6603559" cy="282787"/>
          </a:xfrm>
        </p:grpSpPr>
        <p:sp>
          <p:nvSpPr>
            <p:cNvPr id="20" name="TextBox 20"/>
            <p:cNvSpPr txBox="1"/>
            <p:nvPr/>
          </p:nvSpPr>
          <p:spPr>
            <a:xfrm>
              <a:off x="0" y="-28575"/>
              <a:ext cx="1493899" cy="311362"/>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Achtsamkeit</a:t>
              </a:r>
            </a:p>
          </p:txBody>
        </p:sp>
        <p:sp>
          <p:nvSpPr>
            <p:cNvPr id="21" name="TextBox 21"/>
            <p:cNvSpPr txBox="1"/>
            <p:nvPr/>
          </p:nvSpPr>
          <p:spPr>
            <a:xfrm>
              <a:off x="2538887" y="-28575"/>
              <a:ext cx="1354822" cy="311362"/>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Visualisierung</a:t>
              </a:r>
            </a:p>
          </p:txBody>
        </p:sp>
        <p:sp>
          <p:nvSpPr>
            <p:cNvPr id="22" name="TextBox 22"/>
            <p:cNvSpPr txBox="1"/>
            <p:nvPr/>
          </p:nvSpPr>
          <p:spPr>
            <a:xfrm>
              <a:off x="4887135" y="-28575"/>
              <a:ext cx="1716423" cy="311362"/>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Umstrukturierung</a:t>
              </a:r>
            </a:p>
          </p:txBody>
        </p:sp>
      </p:grpSp>
      <p:grpSp>
        <p:nvGrpSpPr>
          <p:cNvPr id="23" name="Group 23"/>
          <p:cNvGrpSpPr/>
          <p:nvPr/>
        </p:nvGrpSpPr>
        <p:grpSpPr>
          <a:xfrm>
            <a:off x="386758" y="9886860"/>
            <a:ext cx="17901242" cy="335998"/>
            <a:chOff x="0" y="0"/>
            <a:chExt cx="23868323" cy="447998"/>
          </a:xfrm>
        </p:grpSpPr>
        <p:sp>
          <p:nvSpPr>
            <p:cNvPr id="24" name="TextBox 24"/>
            <p:cNvSpPr txBox="1"/>
            <p:nvPr/>
          </p:nvSpPr>
          <p:spPr>
            <a:xfrm>
              <a:off x="127545" y="-66675"/>
              <a:ext cx="23740779" cy="499564"/>
            </a:xfrm>
            <a:prstGeom prst="rect">
              <a:avLst/>
            </a:prstGeom>
          </p:spPr>
          <p:txBody>
            <a:bodyPr lIns="0" tIns="0" rIns="0" bIns="0" rtlCol="0" anchor="t">
              <a:spAutoFit/>
            </a:bodyPr>
            <a:lstStyle/>
            <a:p>
              <a:pPr>
                <a:lnSpc>
                  <a:spcPts val="2841"/>
                </a:lnSpc>
              </a:pPr>
              <a:r>
                <a:rPr lang="en-US" sz="2185" spc="305">
                  <a:solidFill>
                    <a:srgbClr val="638991"/>
                  </a:solidFill>
                  <a:latin typeface="Carlito Bold"/>
                </a:rPr>
                <a:t>     </a:t>
              </a:r>
              <a:r>
                <a:rPr lang="en-US" sz="2185" spc="305">
                  <a:solidFill>
                    <a:srgbClr val="D9D9D9"/>
                  </a:solidFill>
                  <a:latin typeface="Carlito Bold"/>
                </a:rPr>
                <a:t>Dr. Dittmer Institut   I   www.heilpraktiker-psychotherapie-werden.de</a:t>
              </a:r>
            </a:p>
          </p:txBody>
        </p:sp>
        <p:sp>
          <p:nvSpPr>
            <p:cNvPr id="25" name="Freeform 25"/>
            <p:cNvSpPr/>
            <p:nvPr/>
          </p:nvSpPr>
          <p:spPr>
            <a:xfrm>
              <a:off x="0" y="0"/>
              <a:ext cx="447998" cy="447998"/>
            </a:xfrm>
            <a:custGeom>
              <a:avLst/>
              <a:gdLst/>
              <a:ahLst/>
              <a:cxnLst/>
              <a:rect l="l" t="t" r="r" b="b"/>
              <a:pathLst>
                <a:path w="447998" h="447998">
                  <a:moveTo>
                    <a:pt x="0" y="0"/>
                  </a:moveTo>
                  <a:lnTo>
                    <a:pt x="447998" y="0"/>
                  </a:lnTo>
                  <a:lnTo>
                    <a:pt x="447998" y="447998"/>
                  </a:lnTo>
                  <a:lnTo>
                    <a:pt x="0" y="447998"/>
                  </a:lnTo>
                  <a:lnTo>
                    <a:pt x="0" y="0"/>
                  </a:lnTo>
                  <a:close/>
                </a:path>
              </a:pathLst>
            </a:custGeom>
            <a:blipFill>
              <a:blip r:embed="rId8"/>
              <a:stretch>
                <a:fillRect/>
              </a:stretch>
            </a:blipFill>
          </p:spPr>
        </p:sp>
      </p:grpSp>
      <p:sp>
        <p:nvSpPr>
          <p:cNvPr id="26" name="TextBox 26"/>
          <p:cNvSpPr txBox="1"/>
          <p:nvPr/>
        </p:nvSpPr>
        <p:spPr>
          <a:xfrm>
            <a:off x="1814809" y="6483787"/>
            <a:ext cx="2016880" cy="316230"/>
          </a:xfrm>
          <a:prstGeom prst="rect">
            <a:avLst/>
          </a:prstGeom>
        </p:spPr>
        <p:txBody>
          <a:bodyPr lIns="0" tIns="0" rIns="0" bIns="0" rtlCol="0" anchor="t">
            <a:spAutoFit/>
          </a:bodyPr>
          <a:lstStyle/>
          <a:p>
            <a:pPr algn="just">
              <a:lnSpc>
                <a:spcPts val="2519"/>
              </a:lnSpc>
              <a:spcBef>
                <a:spcPct val="0"/>
              </a:spcBef>
            </a:pPr>
            <a:r>
              <a:rPr lang="en-US" sz="1799">
                <a:solidFill>
                  <a:srgbClr val="404040"/>
                </a:solidFill>
                <a:latin typeface="Evolve Sans"/>
              </a:rPr>
              <a:t>Stufe 2: Audiodatei</a:t>
            </a:r>
          </a:p>
        </p:txBody>
      </p:sp>
      <p:sp>
        <p:nvSpPr>
          <p:cNvPr id="27" name="AutoShape 7">
            <a:extLst>
              <a:ext uri="{FF2B5EF4-FFF2-40B4-BE49-F238E27FC236}">
                <a16:creationId xmlns:a16="http://schemas.microsoft.com/office/drawing/2014/main" id="{2450BC2E-E434-AD52-0FB0-D61A569F7913}"/>
              </a:ext>
            </a:extLst>
          </p:cNvPr>
          <p:cNvSpPr/>
          <p:nvPr/>
        </p:nvSpPr>
        <p:spPr>
          <a:xfrm>
            <a:off x="1062125" y="9563100"/>
            <a:ext cx="233275" cy="0"/>
          </a:xfrm>
          <a:prstGeom prst="line">
            <a:avLst/>
          </a:prstGeom>
          <a:ln w="19050" cap="flat">
            <a:solidFill>
              <a:srgbClr val="221F23"/>
            </a:solidFill>
            <a:prstDash val="solid"/>
            <a:headEnd type="none" w="sm" len="sm"/>
            <a:tailEnd type="none" w="sm" len="sm"/>
          </a:ln>
        </p:spPr>
      </p:sp>
      <p:grpSp>
        <p:nvGrpSpPr>
          <p:cNvPr id="29" name="Group 2">
            <a:extLst>
              <a:ext uri="{FF2B5EF4-FFF2-40B4-BE49-F238E27FC236}">
                <a16:creationId xmlns:a16="http://schemas.microsoft.com/office/drawing/2014/main" id="{E30586EC-074B-EDCC-359A-71CC30D17065}"/>
              </a:ext>
            </a:extLst>
          </p:cNvPr>
          <p:cNvGrpSpPr/>
          <p:nvPr/>
        </p:nvGrpSpPr>
        <p:grpSpPr>
          <a:xfrm rot="1509315">
            <a:off x="-1033429" y="-2925957"/>
            <a:ext cx="13280249" cy="17045715"/>
            <a:chOff x="0" y="0"/>
            <a:chExt cx="17706999" cy="22727620"/>
          </a:xfrm>
        </p:grpSpPr>
        <p:pic>
          <p:nvPicPr>
            <p:cNvPr id="30" name="Picture 3">
              <a:extLst>
                <a:ext uri="{FF2B5EF4-FFF2-40B4-BE49-F238E27FC236}">
                  <a16:creationId xmlns:a16="http://schemas.microsoft.com/office/drawing/2014/main" id="{C344AF30-D98E-5DEF-EC32-6781BCAEF181}"/>
                </a:ext>
              </a:extLst>
            </p:cNvPr>
            <p:cNvPicPr>
              <a:picLocks noChangeAspect="1"/>
            </p:cNvPicPr>
            <p:nvPr/>
          </p:nvPicPr>
          <p:blipFill>
            <a:blip r:embed="rId9">
              <a:alphaModFix amt="5000"/>
            </a:blip>
            <a:srcRect l="11045" r="11045"/>
            <a:stretch>
              <a:fillRect/>
            </a:stretch>
          </p:blipFill>
          <p:spPr>
            <a:xfrm>
              <a:off x="0" y="0"/>
              <a:ext cx="17706999" cy="22727620"/>
            </a:xfrm>
            <a:prstGeom prst="rect">
              <a:avLst/>
            </a:prstGeom>
          </p:spPr>
        </p:pic>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473121" y="1219492"/>
            <a:ext cx="12354900" cy="8370287"/>
            <a:chOff x="0" y="0"/>
            <a:chExt cx="5674209" cy="3844204"/>
          </a:xfrm>
        </p:grpSpPr>
        <p:sp>
          <p:nvSpPr>
            <p:cNvPr id="3" name="Freeform 3"/>
            <p:cNvSpPr/>
            <p:nvPr/>
          </p:nvSpPr>
          <p:spPr>
            <a:xfrm>
              <a:off x="0" y="0"/>
              <a:ext cx="5674209" cy="3844204"/>
            </a:xfrm>
            <a:custGeom>
              <a:avLst/>
              <a:gdLst/>
              <a:ahLst/>
              <a:cxnLst/>
              <a:rect l="l" t="t" r="r" b="b"/>
              <a:pathLst>
                <a:path w="5674209" h="3844204">
                  <a:moveTo>
                    <a:pt x="0" y="0"/>
                  </a:moveTo>
                  <a:lnTo>
                    <a:pt x="5674209" y="0"/>
                  </a:lnTo>
                  <a:lnTo>
                    <a:pt x="5674209" y="3844204"/>
                  </a:lnTo>
                  <a:lnTo>
                    <a:pt x="0" y="3844204"/>
                  </a:lnTo>
                  <a:close/>
                </a:path>
              </a:pathLst>
            </a:custGeom>
            <a:solidFill>
              <a:srgbClr val="E4F2F2"/>
            </a:solidFill>
          </p:spPr>
        </p:sp>
      </p:grpSp>
      <p:sp>
        <p:nvSpPr>
          <p:cNvPr id="6" name="Freeform 6"/>
          <p:cNvSpPr/>
          <p:nvPr/>
        </p:nvSpPr>
        <p:spPr>
          <a:xfrm>
            <a:off x="1028700" y="1028700"/>
            <a:ext cx="632334" cy="733703"/>
          </a:xfrm>
          <a:custGeom>
            <a:avLst/>
            <a:gdLst/>
            <a:ahLst/>
            <a:cxnLst/>
            <a:rect l="l" t="t" r="r" b="b"/>
            <a:pathLst>
              <a:path w="632334" h="733703">
                <a:moveTo>
                  <a:pt x="0" y="0"/>
                </a:moveTo>
                <a:lnTo>
                  <a:pt x="632334" y="0"/>
                </a:lnTo>
                <a:lnTo>
                  <a:pt x="632334" y="733703"/>
                </a:lnTo>
                <a:lnTo>
                  <a:pt x="0" y="733703"/>
                </a:lnTo>
                <a:lnTo>
                  <a:pt x="0" y="0"/>
                </a:lnTo>
                <a:close/>
              </a:path>
            </a:pathLst>
          </a:custGeom>
          <a:blipFill>
            <a:blip r:embed="rId2">
              <a:extLst>
                <a:ext uri="{96DAC541-7B7A-43D3-8B79-37D633B846F1}">
                  <asvg:svgBlip xmlns:asvg="http://schemas.microsoft.com/office/drawing/2016/SVG/main" r:embed="rId3"/>
                </a:ext>
              </a:extLst>
            </a:blip>
            <a:stretch>
              <a:fillRect r="-42302" b="-42814"/>
            </a:stretch>
          </a:blipFill>
        </p:spPr>
      </p:sp>
      <p:sp>
        <p:nvSpPr>
          <p:cNvPr id="8" name="Freeform 8"/>
          <p:cNvSpPr/>
          <p:nvPr/>
        </p:nvSpPr>
        <p:spPr>
          <a:xfrm rot="-5400000">
            <a:off x="16532827" y="5348966"/>
            <a:ext cx="1300195" cy="152751"/>
          </a:xfrm>
          <a:custGeom>
            <a:avLst/>
            <a:gdLst/>
            <a:ahLst/>
            <a:cxnLst/>
            <a:rect l="l" t="t" r="r" b="b"/>
            <a:pathLst>
              <a:path w="1300195" h="152751">
                <a:moveTo>
                  <a:pt x="0" y="0"/>
                </a:moveTo>
                <a:lnTo>
                  <a:pt x="1300195" y="0"/>
                </a:lnTo>
                <a:lnTo>
                  <a:pt x="1300195" y="152751"/>
                </a:lnTo>
                <a:lnTo>
                  <a:pt x="0" y="152751"/>
                </a:lnTo>
                <a:lnTo>
                  <a:pt x="0" y="0"/>
                </a:lnTo>
                <a:close/>
              </a:path>
            </a:pathLst>
          </a:custGeom>
          <a:blipFill>
            <a:blip r:embed="rId4">
              <a:extLst>
                <a:ext uri="{96DAC541-7B7A-43D3-8B79-37D633B846F1}">
                  <asvg:svgBlip xmlns:asvg="http://schemas.microsoft.com/office/drawing/2016/SVG/main" r:embed="rId5"/>
                </a:ext>
              </a:extLst>
            </a:blip>
            <a:stretch>
              <a:fillRect l="-40933" r="-43353"/>
            </a:stretch>
          </a:blipFill>
        </p:spPr>
      </p:sp>
      <p:grpSp>
        <p:nvGrpSpPr>
          <p:cNvPr id="9" name="Group 9"/>
          <p:cNvGrpSpPr>
            <a:grpSpLocks noChangeAspect="1"/>
          </p:cNvGrpSpPr>
          <p:nvPr/>
        </p:nvGrpSpPr>
        <p:grpSpPr>
          <a:xfrm>
            <a:off x="17113216" y="4211561"/>
            <a:ext cx="139416" cy="139416"/>
            <a:chOff x="0" y="0"/>
            <a:chExt cx="6355080" cy="6355080"/>
          </a:xfrm>
        </p:grpSpPr>
        <p:sp>
          <p:nvSpPr>
            <p:cNvPr id="10" name="Freeform 10"/>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21F23"/>
            </a:solidFill>
          </p:spPr>
        </p:sp>
      </p:grpSp>
      <p:sp>
        <p:nvSpPr>
          <p:cNvPr id="11" name="Freeform 11"/>
          <p:cNvSpPr/>
          <p:nvPr/>
        </p:nvSpPr>
        <p:spPr>
          <a:xfrm rot="5400000">
            <a:off x="16920508" y="8919508"/>
            <a:ext cx="246305" cy="431279"/>
          </a:xfrm>
          <a:custGeom>
            <a:avLst/>
            <a:gdLst/>
            <a:ahLst/>
            <a:cxnLst/>
            <a:rect l="l" t="t" r="r" b="b"/>
            <a:pathLst>
              <a:path w="246305" h="431279">
                <a:moveTo>
                  <a:pt x="0" y="0"/>
                </a:moveTo>
                <a:lnTo>
                  <a:pt x="246305" y="0"/>
                </a:lnTo>
                <a:lnTo>
                  <a:pt x="246305" y="431279"/>
                </a:lnTo>
                <a:lnTo>
                  <a:pt x="0" y="431279"/>
                </a:lnTo>
                <a:lnTo>
                  <a:pt x="0" y="0"/>
                </a:lnTo>
                <a:close/>
              </a:path>
            </a:pathLst>
          </a:custGeom>
          <a:blipFill>
            <a:blip r:embed="rId6">
              <a:extLst>
                <a:ext uri="{96DAC541-7B7A-43D3-8B79-37D633B846F1}">
                  <asvg:svgBlip xmlns:asvg="http://schemas.microsoft.com/office/drawing/2016/SVG/main" r:embed="rId7"/>
                </a:ext>
              </a:extLst>
            </a:blip>
            <a:stretch>
              <a:fillRect l="-75099"/>
            </a:stretch>
          </a:blipFill>
        </p:spPr>
      </p:sp>
      <p:sp>
        <p:nvSpPr>
          <p:cNvPr id="15" name="TextBox 15"/>
          <p:cNvSpPr txBox="1"/>
          <p:nvPr/>
        </p:nvSpPr>
        <p:spPr>
          <a:xfrm>
            <a:off x="1814809" y="2715802"/>
            <a:ext cx="4033761" cy="613410"/>
          </a:xfrm>
          <a:prstGeom prst="rect">
            <a:avLst/>
          </a:prstGeom>
        </p:spPr>
        <p:txBody>
          <a:bodyPr lIns="0" tIns="0" rIns="0" bIns="0" rtlCol="0" anchor="t">
            <a:spAutoFit/>
          </a:bodyPr>
          <a:lstStyle/>
          <a:p>
            <a:pPr>
              <a:lnSpc>
                <a:spcPts val="5040"/>
              </a:lnSpc>
            </a:pPr>
            <a:r>
              <a:rPr lang="en-US" sz="3600">
                <a:solidFill>
                  <a:srgbClr val="221F23"/>
                </a:solidFill>
                <a:latin typeface="Benedict"/>
              </a:rPr>
              <a:t>Achtsamkeit</a:t>
            </a:r>
          </a:p>
        </p:txBody>
      </p:sp>
      <p:sp>
        <p:nvSpPr>
          <p:cNvPr id="16" name="TextBox 16"/>
          <p:cNvSpPr txBox="1"/>
          <p:nvPr/>
        </p:nvSpPr>
        <p:spPr>
          <a:xfrm>
            <a:off x="5040189" y="1515698"/>
            <a:ext cx="11351546" cy="800101"/>
          </a:xfrm>
          <a:prstGeom prst="rect">
            <a:avLst/>
          </a:prstGeom>
        </p:spPr>
        <p:txBody>
          <a:bodyPr lIns="0" tIns="0" rIns="0" bIns="0" rtlCol="0" anchor="t">
            <a:spAutoFit/>
          </a:bodyPr>
          <a:lstStyle/>
          <a:p>
            <a:pPr algn="just">
              <a:lnSpc>
                <a:spcPts val="3239"/>
              </a:lnSpc>
            </a:pPr>
            <a:r>
              <a:rPr lang="en-US" sz="1799">
                <a:solidFill>
                  <a:srgbClr val="404040"/>
                </a:solidFill>
                <a:latin typeface="Evolve Sans"/>
              </a:rPr>
              <a:t>Achtsamkeit bezieht sich auf das </a:t>
            </a:r>
            <a:r>
              <a:rPr lang="en-US" sz="1799">
                <a:solidFill>
                  <a:srgbClr val="404040"/>
                </a:solidFill>
                <a:latin typeface="Evolve Sans Bold"/>
              </a:rPr>
              <a:t>bewusste und absichtliche Lenken</a:t>
            </a:r>
            <a:r>
              <a:rPr lang="en-US" sz="1799">
                <a:solidFill>
                  <a:srgbClr val="404040"/>
                </a:solidFill>
                <a:latin typeface="Evolve Sans"/>
              </a:rPr>
              <a:t> der Aufmerksamkeit auf den gegenwärtigen Moment, ohne ihn zu beurteilen.</a:t>
            </a:r>
          </a:p>
        </p:txBody>
      </p:sp>
      <p:sp>
        <p:nvSpPr>
          <p:cNvPr id="17" name="TextBox 17"/>
          <p:cNvSpPr txBox="1"/>
          <p:nvPr/>
        </p:nvSpPr>
        <p:spPr>
          <a:xfrm>
            <a:off x="1814809" y="6515793"/>
            <a:ext cx="2016880" cy="316230"/>
          </a:xfrm>
          <a:prstGeom prst="rect">
            <a:avLst/>
          </a:prstGeom>
        </p:spPr>
        <p:txBody>
          <a:bodyPr lIns="0" tIns="0" rIns="0" bIns="0" rtlCol="0" anchor="t">
            <a:spAutoFit/>
          </a:bodyPr>
          <a:lstStyle/>
          <a:p>
            <a:pPr algn="just">
              <a:lnSpc>
                <a:spcPts val="2519"/>
              </a:lnSpc>
              <a:spcBef>
                <a:spcPct val="0"/>
              </a:spcBef>
            </a:pPr>
            <a:r>
              <a:rPr lang="en-US" sz="1799">
                <a:solidFill>
                  <a:srgbClr val="404040"/>
                </a:solidFill>
                <a:latin typeface="Evolve Sans"/>
              </a:rPr>
              <a:t>Stufe 3: In der Praxis</a:t>
            </a:r>
          </a:p>
        </p:txBody>
      </p:sp>
      <p:grpSp>
        <p:nvGrpSpPr>
          <p:cNvPr id="18" name="Group 18"/>
          <p:cNvGrpSpPr/>
          <p:nvPr/>
        </p:nvGrpSpPr>
        <p:grpSpPr>
          <a:xfrm>
            <a:off x="1814809" y="3453294"/>
            <a:ext cx="1598228" cy="147779"/>
            <a:chOff x="0" y="0"/>
            <a:chExt cx="1648200" cy="152400"/>
          </a:xfrm>
        </p:grpSpPr>
        <p:sp>
          <p:nvSpPr>
            <p:cNvPr id="19" name="Freeform 19"/>
            <p:cNvSpPr/>
            <p:nvPr/>
          </p:nvSpPr>
          <p:spPr>
            <a:xfrm>
              <a:off x="0" y="0"/>
              <a:ext cx="1648200" cy="152400"/>
            </a:xfrm>
            <a:custGeom>
              <a:avLst/>
              <a:gdLst/>
              <a:ahLst/>
              <a:cxnLst/>
              <a:rect l="l" t="t" r="r" b="b"/>
              <a:pathLst>
                <a:path w="1648200" h="152400">
                  <a:moveTo>
                    <a:pt x="0" y="0"/>
                  </a:moveTo>
                  <a:lnTo>
                    <a:pt x="1648200" y="0"/>
                  </a:lnTo>
                  <a:lnTo>
                    <a:pt x="1648200" y="152400"/>
                  </a:lnTo>
                  <a:lnTo>
                    <a:pt x="0" y="152400"/>
                  </a:lnTo>
                  <a:close/>
                </a:path>
              </a:pathLst>
            </a:custGeom>
            <a:solidFill>
              <a:srgbClr val="E4F2F2"/>
            </a:solidFill>
          </p:spPr>
        </p:sp>
      </p:grpSp>
      <p:grpSp>
        <p:nvGrpSpPr>
          <p:cNvPr id="20" name="Group 20"/>
          <p:cNvGrpSpPr/>
          <p:nvPr/>
        </p:nvGrpSpPr>
        <p:grpSpPr>
          <a:xfrm>
            <a:off x="12738058" y="816610"/>
            <a:ext cx="4952669" cy="212090"/>
            <a:chOff x="0" y="0"/>
            <a:chExt cx="6603559" cy="282787"/>
          </a:xfrm>
        </p:grpSpPr>
        <p:sp>
          <p:nvSpPr>
            <p:cNvPr id="21" name="TextBox 21"/>
            <p:cNvSpPr txBox="1"/>
            <p:nvPr/>
          </p:nvSpPr>
          <p:spPr>
            <a:xfrm>
              <a:off x="0" y="-28575"/>
              <a:ext cx="1493899" cy="311362"/>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Achtsamkeit</a:t>
              </a:r>
            </a:p>
          </p:txBody>
        </p:sp>
        <p:sp>
          <p:nvSpPr>
            <p:cNvPr id="22" name="TextBox 22"/>
            <p:cNvSpPr txBox="1"/>
            <p:nvPr/>
          </p:nvSpPr>
          <p:spPr>
            <a:xfrm>
              <a:off x="2538887" y="-28575"/>
              <a:ext cx="1354822" cy="311362"/>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Visualisierung</a:t>
              </a:r>
            </a:p>
          </p:txBody>
        </p:sp>
        <p:sp>
          <p:nvSpPr>
            <p:cNvPr id="23" name="TextBox 23"/>
            <p:cNvSpPr txBox="1"/>
            <p:nvPr/>
          </p:nvSpPr>
          <p:spPr>
            <a:xfrm>
              <a:off x="4887135" y="-28575"/>
              <a:ext cx="1716423" cy="311362"/>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Umstrukturierung</a:t>
              </a:r>
            </a:p>
          </p:txBody>
        </p:sp>
      </p:grpSp>
      <p:grpSp>
        <p:nvGrpSpPr>
          <p:cNvPr id="24" name="Group 24"/>
          <p:cNvGrpSpPr/>
          <p:nvPr/>
        </p:nvGrpSpPr>
        <p:grpSpPr>
          <a:xfrm>
            <a:off x="386758" y="9886860"/>
            <a:ext cx="17901242" cy="335998"/>
            <a:chOff x="0" y="0"/>
            <a:chExt cx="23868323" cy="447998"/>
          </a:xfrm>
        </p:grpSpPr>
        <p:sp>
          <p:nvSpPr>
            <p:cNvPr id="25" name="TextBox 25"/>
            <p:cNvSpPr txBox="1"/>
            <p:nvPr/>
          </p:nvSpPr>
          <p:spPr>
            <a:xfrm>
              <a:off x="127545" y="-66675"/>
              <a:ext cx="23740779" cy="499564"/>
            </a:xfrm>
            <a:prstGeom prst="rect">
              <a:avLst/>
            </a:prstGeom>
          </p:spPr>
          <p:txBody>
            <a:bodyPr lIns="0" tIns="0" rIns="0" bIns="0" rtlCol="0" anchor="t">
              <a:spAutoFit/>
            </a:bodyPr>
            <a:lstStyle/>
            <a:p>
              <a:pPr>
                <a:lnSpc>
                  <a:spcPts val="2841"/>
                </a:lnSpc>
              </a:pPr>
              <a:r>
                <a:rPr lang="en-US" sz="2185" spc="305">
                  <a:solidFill>
                    <a:srgbClr val="638991"/>
                  </a:solidFill>
                  <a:latin typeface="Carlito Bold"/>
                </a:rPr>
                <a:t>     </a:t>
              </a:r>
              <a:r>
                <a:rPr lang="en-US" sz="2185" spc="305">
                  <a:solidFill>
                    <a:srgbClr val="D9D9D9"/>
                  </a:solidFill>
                  <a:latin typeface="Carlito Bold"/>
                </a:rPr>
                <a:t>Dr. Dittmer Institut   I   www.heilpraktiker-psychotherapie-werden.de</a:t>
              </a:r>
            </a:p>
          </p:txBody>
        </p:sp>
        <p:sp>
          <p:nvSpPr>
            <p:cNvPr id="26" name="Freeform 26"/>
            <p:cNvSpPr/>
            <p:nvPr/>
          </p:nvSpPr>
          <p:spPr>
            <a:xfrm>
              <a:off x="0" y="0"/>
              <a:ext cx="447998" cy="447998"/>
            </a:xfrm>
            <a:custGeom>
              <a:avLst/>
              <a:gdLst/>
              <a:ahLst/>
              <a:cxnLst/>
              <a:rect l="l" t="t" r="r" b="b"/>
              <a:pathLst>
                <a:path w="447998" h="447998">
                  <a:moveTo>
                    <a:pt x="0" y="0"/>
                  </a:moveTo>
                  <a:lnTo>
                    <a:pt x="447998" y="0"/>
                  </a:lnTo>
                  <a:lnTo>
                    <a:pt x="447998" y="447998"/>
                  </a:lnTo>
                  <a:lnTo>
                    <a:pt x="0" y="447998"/>
                  </a:lnTo>
                  <a:lnTo>
                    <a:pt x="0" y="0"/>
                  </a:lnTo>
                  <a:close/>
                </a:path>
              </a:pathLst>
            </a:custGeom>
            <a:blipFill>
              <a:blip r:embed="rId8"/>
              <a:stretch>
                <a:fillRect/>
              </a:stretch>
            </a:blipFill>
          </p:spPr>
        </p:sp>
      </p:grpSp>
      <p:sp>
        <p:nvSpPr>
          <p:cNvPr id="27" name="TextBox 27"/>
          <p:cNvSpPr txBox="1"/>
          <p:nvPr/>
        </p:nvSpPr>
        <p:spPr>
          <a:xfrm>
            <a:off x="5040189" y="2717239"/>
            <a:ext cx="11351546" cy="6143626"/>
          </a:xfrm>
          <a:prstGeom prst="rect">
            <a:avLst/>
          </a:prstGeom>
        </p:spPr>
        <p:txBody>
          <a:bodyPr lIns="0" tIns="0" rIns="0" bIns="0" rtlCol="0" anchor="t">
            <a:spAutoFit/>
          </a:bodyPr>
          <a:lstStyle/>
          <a:p>
            <a:pPr>
              <a:lnSpc>
                <a:spcPts val="3239"/>
              </a:lnSpc>
            </a:pPr>
            <a:r>
              <a:rPr lang="en-US" sz="1799">
                <a:solidFill>
                  <a:srgbClr val="000000"/>
                </a:solidFill>
                <a:latin typeface="Evolve Sans Bold"/>
              </a:rPr>
              <a:t>Achtsamkeitsbasierte kognitive Therapie (MBCT):</a:t>
            </a:r>
            <a:r>
              <a:rPr lang="en-US" sz="1799">
                <a:solidFill>
                  <a:srgbClr val="000000"/>
                </a:solidFill>
                <a:latin typeface="Evolve Sans"/>
              </a:rPr>
              <a:t> </a:t>
            </a:r>
          </a:p>
          <a:p>
            <a:pPr>
              <a:lnSpc>
                <a:spcPts val="3239"/>
              </a:lnSpc>
            </a:pPr>
            <a:r>
              <a:rPr lang="en-US" sz="1799">
                <a:solidFill>
                  <a:srgbClr val="000000"/>
                </a:solidFill>
                <a:latin typeface="Evolve Sans"/>
              </a:rPr>
              <a:t>Diese Therapie integriert Achtsamkeitspraktiken mit </a:t>
            </a:r>
            <a:r>
              <a:rPr lang="en-US" sz="1799" u="sng">
                <a:solidFill>
                  <a:srgbClr val="000000"/>
                </a:solidFill>
                <a:latin typeface="Evolve Sans"/>
              </a:rPr>
              <a:t>kognitiven Verhaltens-techniken</a:t>
            </a:r>
            <a:r>
              <a:rPr lang="en-US" sz="1799">
                <a:solidFill>
                  <a:srgbClr val="000000"/>
                </a:solidFill>
                <a:latin typeface="Evolve Sans"/>
              </a:rPr>
              <a:t>, um Menschen bei der </a:t>
            </a:r>
            <a:r>
              <a:rPr lang="en-US" sz="1799" u="sng">
                <a:solidFill>
                  <a:srgbClr val="000000"/>
                </a:solidFill>
                <a:latin typeface="Evolve Sans"/>
              </a:rPr>
              <a:t>Bewältigung von Depressionen</a:t>
            </a:r>
            <a:r>
              <a:rPr lang="en-US" sz="1799">
                <a:solidFill>
                  <a:srgbClr val="000000"/>
                </a:solidFill>
                <a:latin typeface="Evolve Sans"/>
              </a:rPr>
              <a:t> oder Rückfällen in depressive Zustände zu unterstützen.</a:t>
            </a:r>
          </a:p>
          <a:p>
            <a:pPr>
              <a:lnSpc>
                <a:spcPts val="3239"/>
              </a:lnSpc>
            </a:pPr>
            <a:endParaRPr lang="en-US" sz="1799">
              <a:solidFill>
                <a:srgbClr val="000000"/>
              </a:solidFill>
              <a:latin typeface="Evolve Sans"/>
            </a:endParaRPr>
          </a:p>
          <a:p>
            <a:pPr algn="just">
              <a:lnSpc>
                <a:spcPts val="3239"/>
              </a:lnSpc>
            </a:pPr>
            <a:r>
              <a:rPr lang="en-US" sz="1799">
                <a:solidFill>
                  <a:srgbClr val="000000"/>
                </a:solidFill>
                <a:latin typeface="Evolve Sans"/>
              </a:rPr>
              <a:t>Die </a:t>
            </a:r>
            <a:r>
              <a:rPr lang="en-US" sz="1799">
                <a:solidFill>
                  <a:srgbClr val="000000"/>
                </a:solidFill>
                <a:latin typeface="Evolve Sans Bold"/>
              </a:rPr>
              <a:t>Mindfulness-Based Cognitive Therapy (MBCT)</a:t>
            </a:r>
            <a:r>
              <a:rPr lang="en-US" sz="1799">
                <a:solidFill>
                  <a:srgbClr val="000000"/>
                </a:solidFill>
                <a:latin typeface="Evolve Sans"/>
              </a:rPr>
              <a:t> ist eine Form der kognitiven Verhaltenstherapie (CBT), die Elemente der Achtsamkeitspraxis integriert. Sie wurde ursprünglich entwickelt, um Menschen mit wiederkehrenden depressiven Episoden zu helfen, und kombiniert kognitive Techniken mit Achtsamkeitsübungen. Die MBCT wurde in den 1990er Jahren von den Psychologen Zindel Segal, Mark Williams und John Teasdale entwickelt.</a:t>
            </a:r>
          </a:p>
          <a:p>
            <a:pPr algn="just">
              <a:lnSpc>
                <a:spcPts val="3239"/>
              </a:lnSpc>
            </a:pPr>
            <a:endParaRPr lang="en-US" sz="1799">
              <a:solidFill>
                <a:srgbClr val="000000"/>
              </a:solidFill>
              <a:latin typeface="Evolve Sans"/>
            </a:endParaRPr>
          </a:p>
          <a:p>
            <a:pPr algn="just">
              <a:lnSpc>
                <a:spcPts val="3239"/>
              </a:lnSpc>
            </a:pPr>
            <a:r>
              <a:rPr lang="en-US" sz="1799">
                <a:solidFill>
                  <a:srgbClr val="000000"/>
                </a:solidFill>
                <a:latin typeface="Evolve Sans"/>
              </a:rPr>
              <a:t>Die Therapie basiert auf der Annahme, dass Menschen, die an Depressionen leiden, </a:t>
            </a:r>
            <a:r>
              <a:rPr lang="en-US" sz="1799">
                <a:solidFill>
                  <a:srgbClr val="000000"/>
                </a:solidFill>
                <a:latin typeface="Evolve Sans Bold"/>
              </a:rPr>
              <a:t>oft in automatische, negative Denkmuster verfallen</a:t>
            </a:r>
            <a:r>
              <a:rPr lang="en-US" sz="1799">
                <a:solidFill>
                  <a:srgbClr val="000000"/>
                </a:solidFill>
                <a:latin typeface="Evolve Sans"/>
              </a:rPr>
              <a:t>, die zu einem Rückfall führen können. Die Integration von Achtsamkeitspraktiken hilft den Menschen, diese </a:t>
            </a:r>
            <a:r>
              <a:rPr lang="en-US" sz="1799">
                <a:solidFill>
                  <a:srgbClr val="000000"/>
                </a:solidFill>
                <a:latin typeface="Evolve Sans Bold"/>
              </a:rPr>
              <a:t>Denkmuster zu erkennen und alternative, gesündere Reaktionen zu entwickeln</a:t>
            </a:r>
            <a:r>
              <a:rPr lang="en-US" sz="1799">
                <a:solidFill>
                  <a:srgbClr val="000000"/>
                </a:solidFill>
                <a:latin typeface="Evolve Sans"/>
              </a:rPr>
              <a:t>.</a:t>
            </a:r>
          </a:p>
          <a:p>
            <a:pPr algn="just">
              <a:lnSpc>
                <a:spcPts val="3239"/>
              </a:lnSpc>
            </a:pPr>
            <a:endParaRPr lang="en-US" sz="1799">
              <a:solidFill>
                <a:srgbClr val="000000"/>
              </a:solidFill>
              <a:latin typeface="Evolve Sans"/>
            </a:endParaRPr>
          </a:p>
          <a:p>
            <a:pPr algn="just">
              <a:lnSpc>
                <a:spcPts val="3239"/>
              </a:lnSpc>
            </a:pPr>
            <a:r>
              <a:rPr lang="en-US" sz="1799">
                <a:solidFill>
                  <a:srgbClr val="000000"/>
                </a:solidFill>
                <a:latin typeface="Evolve Sans"/>
              </a:rPr>
              <a:t>Die MBCT umfasst sowohl </a:t>
            </a:r>
            <a:r>
              <a:rPr lang="en-US" sz="1799">
                <a:solidFill>
                  <a:srgbClr val="000000"/>
                </a:solidFill>
                <a:latin typeface="Evolve Sans Bold"/>
              </a:rPr>
              <a:t>Sitzmeditationen </a:t>
            </a:r>
            <a:r>
              <a:rPr lang="en-US" sz="1799">
                <a:solidFill>
                  <a:srgbClr val="000000"/>
                </a:solidFill>
                <a:latin typeface="Evolve Sans"/>
              </a:rPr>
              <a:t>als auch </a:t>
            </a:r>
            <a:r>
              <a:rPr lang="en-US" sz="1799">
                <a:solidFill>
                  <a:srgbClr val="000000"/>
                </a:solidFill>
                <a:latin typeface="Evolve Sans Bold"/>
              </a:rPr>
              <a:t>Achtsamkeitsübungen </a:t>
            </a:r>
            <a:r>
              <a:rPr lang="en-US" sz="1799">
                <a:solidFill>
                  <a:srgbClr val="000000"/>
                </a:solidFill>
                <a:latin typeface="Evolve Sans"/>
              </a:rPr>
              <a:t>im Alltag. Patienten lernen, ihre Gedanken und Emotionen ohne Urteile zu betrachten und sich bewusst auf den gegenwärtigen Moment zu konzentrieren. </a:t>
            </a:r>
          </a:p>
        </p:txBody>
      </p:sp>
      <p:sp>
        <p:nvSpPr>
          <p:cNvPr id="29" name="TextBox 12">
            <a:extLst>
              <a:ext uri="{FF2B5EF4-FFF2-40B4-BE49-F238E27FC236}">
                <a16:creationId xmlns:a16="http://schemas.microsoft.com/office/drawing/2014/main" id="{6F1F34C8-12A6-01AD-AAEE-92485DD18867}"/>
              </a:ext>
            </a:extLst>
          </p:cNvPr>
          <p:cNvSpPr txBox="1"/>
          <p:nvPr/>
        </p:nvSpPr>
        <p:spPr>
          <a:xfrm>
            <a:off x="1028700" y="9229725"/>
            <a:ext cx="786109" cy="207645"/>
          </a:xfrm>
          <a:prstGeom prst="rect">
            <a:avLst/>
          </a:prstGeom>
        </p:spPr>
        <p:txBody>
          <a:bodyPr lIns="0" tIns="0" rIns="0" bIns="0" rtlCol="0" anchor="t">
            <a:spAutoFit/>
          </a:bodyPr>
          <a:lstStyle/>
          <a:p>
            <a:pPr>
              <a:lnSpc>
                <a:spcPts val="1679"/>
              </a:lnSpc>
            </a:pPr>
            <a:r>
              <a:rPr lang="en-US" sz="1200">
                <a:solidFill>
                  <a:srgbClr val="221F23"/>
                </a:solidFill>
                <a:latin typeface="TAN Aegean"/>
              </a:rPr>
              <a:t>07</a:t>
            </a:r>
          </a:p>
        </p:txBody>
      </p:sp>
      <p:sp>
        <p:nvSpPr>
          <p:cNvPr id="30" name="TextBox 13">
            <a:extLst>
              <a:ext uri="{FF2B5EF4-FFF2-40B4-BE49-F238E27FC236}">
                <a16:creationId xmlns:a16="http://schemas.microsoft.com/office/drawing/2014/main" id="{45B0A5EE-9F32-2BA2-F647-2818EE774CEE}"/>
              </a:ext>
            </a:extLst>
          </p:cNvPr>
          <p:cNvSpPr txBox="1"/>
          <p:nvPr/>
        </p:nvSpPr>
        <p:spPr>
          <a:xfrm>
            <a:off x="1814809" y="9229725"/>
            <a:ext cx="786109" cy="207645"/>
          </a:xfrm>
          <a:prstGeom prst="rect">
            <a:avLst/>
          </a:prstGeom>
        </p:spPr>
        <p:txBody>
          <a:bodyPr lIns="0" tIns="0" rIns="0" bIns="0" rtlCol="0" anchor="t">
            <a:spAutoFit/>
          </a:bodyPr>
          <a:lstStyle/>
          <a:p>
            <a:pPr>
              <a:lnSpc>
                <a:spcPts val="1679"/>
              </a:lnSpc>
            </a:pPr>
            <a:r>
              <a:rPr lang="en-US" sz="1200">
                <a:solidFill>
                  <a:srgbClr val="221F23"/>
                </a:solidFill>
                <a:latin typeface="TAN Aegean"/>
              </a:rPr>
              <a:t>08</a:t>
            </a:r>
          </a:p>
        </p:txBody>
      </p:sp>
      <p:sp>
        <p:nvSpPr>
          <p:cNvPr id="31" name="TextBox 14">
            <a:extLst>
              <a:ext uri="{FF2B5EF4-FFF2-40B4-BE49-F238E27FC236}">
                <a16:creationId xmlns:a16="http://schemas.microsoft.com/office/drawing/2014/main" id="{C79957E3-475F-A01B-A46A-F3ACF13C73B1}"/>
              </a:ext>
            </a:extLst>
          </p:cNvPr>
          <p:cNvSpPr txBox="1"/>
          <p:nvPr/>
        </p:nvSpPr>
        <p:spPr>
          <a:xfrm>
            <a:off x="2600918" y="9229725"/>
            <a:ext cx="786109" cy="207645"/>
          </a:xfrm>
          <a:prstGeom prst="rect">
            <a:avLst/>
          </a:prstGeom>
        </p:spPr>
        <p:txBody>
          <a:bodyPr lIns="0" tIns="0" rIns="0" bIns="0" rtlCol="0" anchor="t">
            <a:spAutoFit/>
          </a:bodyPr>
          <a:lstStyle/>
          <a:p>
            <a:pPr>
              <a:lnSpc>
                <a:spcPts val="1679"/>
              </a:lnSpc>
            </a:pPr>
            <a:r>
              <a:rPr lang="en-US" sz="1200">
                <a:solidFill>
                  <a:srgbClr val="221F23"/>
                </a:solidFill>
                <a:latin typeface="TAN Aegean"/>
              </a:rPr>
              <a:t>09</a:t>
            </a:r>
          </a:p>
        </p:txBody>
      </p:sp>
      <p:sp>
        <p:nvSpPr>
          <p:cNvPr id="33" name="AutoShape 7">
            <a:extLst>
              <a:ext uri="{FF2B5EF4-FFF2-40B4-BE49-F238E27FC236}">
                <a16:creationId xmlns:a16="http://schemas.microsoft.com/office/drawing/2014/main" id="{010B1013-F9E1-E3B4-5561-08825A8A8A17}"/>
              </a:ext>
            </a:extLst>
          </p:cNvPr>
          <p:cNvSpPr/>
          <p:nvPr/>
        </p:nvSpPr>
        <p:spPr>
          <a:xfrm>
            <a:off x="1828800" y="9563100"/>
            <a:ext cx="233275" cy="0"/>
          </a:xfrm>
          <a:prstGeom prst="line">
            <a:avLst/>
          </a:prstGeom>
          <a:ln w="19050" cap="flat">
            <a:solidFill>
              <a:srgbClr val="221F23"/>
            </a:solidFill>
            <a:prstDash val="solid"/>
            <a:headEnd type="none" w="sm" len="sm"/>
            <a:tailEnd type="none" w="sm" len="sm"/>
          </a:ln>
        </p:spPr>
      </p:sp>
      <p:grpSp>
        <p:nvGrpSpPr>
          <p:cNvPr id="34" name="Group 2">
            <a:extLst>
              <a:ext uri="{FF2B5EF4-FFF2-40B4-BE49-F238E27FC236}">
                <a16:creationId xmlns:a16="http://schemas.microsoft.com/office/drawing/2014/main" id="{6F841815-1DAD-605D-42B8-6A56A6B6962D}"/>
              </a:ext>
            </a:extLst>
          </p:cNvPr>
          <p:cNvGrpSpPr/>
          <p:nvPr/>
        </p:nvGrpSpPr>
        <p:grpSpPr>
          <a:xfrm rot="1509315">
            <a:off x="-1033429" y="-2925957"/>
            <a:ext cx="13280249" cy="17045715"/>
            <a:chOff x="0" y="0"/>
            <a:chExt cx="17706999" cy="22727620"/>
          </a:xfrm>
        </p:grpSpPr>
        <p:pic>
          <p:nvPicPr>
            <p:cNvPr id="35" name="Picture 3">
              <a:extLst>
                <a:ext uri="{FF2B5EF4-FFF2-40B4-BE49-F238E27FC236}">
                  <a16:creationId xmlns:a16="http://schemas.microsoft.com/office/drawing/2014/main" id="{D07B17D1-B590-43AA-7F65-BD56C0C142D4}"/>
                </a:ext>
              </a:extLst>
            </p:cNvPr>
            <p:cNvPicPr>
              <a:picLocks noChangeAspect="1"/>
            </p:cNvPicPr>
            <p:nvPr/>
          </p:nvPicPr>
          <p:blipFill>
            <a:blip r:embed="rId9">
              <a:alphaModFix amt="5000"/>
            </a:blip>
            <a:srcRect l="11045" r="11045"/>
            <a:stretch>
              <a:fillRect/>
            </a:stretch>
          </p:blipFill>
          <p:spPr>
            <a:xfrm>
              <a:off x="0" y="0"/>
              <a:ext cx="17706999" cy="22727620"/>
            </a:xfrm>
            <a:prstGeom prst="rect">
              <a:avLst/>
            </a:prstGeom>
          </p:spPr>
        </p:pic>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1028700" y="1028700"/>
            <a:ext cx="632334" cy="733703"/>
          </a:xfrm>
          <a:custGeom>
            <a:avLst/>
            <a:gdLst/>
            <a:ahLst/>
            <a:cxnLst/>
            <a:rect l="l" t="t" r="r" b="b"/>
            <a:pathLst>
              <a:path w="632334" h="733703">
                <a:moveTo>
                  <a:pt x="0" y="0"/>
                </a:moveTo>
                <a:lnTo>
                  <a:pt x="632334" y="0"/>
                </a:lnTo>
                <a:lnTo>
                  <a:pt x="632334" y="733703"/>
                </a:lnTo>
                <a:lnTo>
                  <a:pt x="0" y="733703"/>
                </a:lnTo>
                <a:lnTo>
                  <a:pt x="0" y="0"/>
                </a:lnTo>
                <a:close/>
              </a:path>
            </a:pathLst>
          </a:custGeom>
          <a:blipFill>
            <a:blip r:embed="rId2">
              <a:extLst>
                <a:ext uri="{96DAC541-7B7A-43D3-8B79-37D633B846F1}">
                  <asvg:svgBlip xmlns:asvg="http://schemas.microsoft.com/office/drawing/2016/SVG/main" r:embed="rId3"/>
                </a:ext>
              </a:extLst>
            </a:blip>
            <a:stretch>
              <a:fillRect r="-42302" b="-42814"/>
            </a:stretch>
          </a:blipFill>
        </p:spPr>
      </p:sp>
      <p:sp>
        <p:nvSpPr>
          <p:cNvPr id="6" name="Freeform 6"/>
          <p:cNvSpPr/>
          <p:nvPr/>
        </p:nvSpPr>
        <p:spPr>
          <a:xfrm rot="-5400000">
            <a:off x="16532827" y="5348966"/>
            <a:ext cx="1300195" cy="152751"/>
          </a:xfrm>
          <a:custGeom>
            <a:avLst/>
            <a:gdLst/>
            <a:ahLst/>
            <a:cxnLst/>
            <a:rect l="l" t="t" r="r" b="b"/>
            <a:pathLst>
              <a:path w="1300195" h="152751">
                <a:moveTo>
                  <a:pt x="0" y="0"/>
                </a:moveTo>
                <a:lnTo>
                  <a:pt x="1300195" y="0"/>
                </a:lnTo>
                <a:lnTo>
                  <a:pt x="1300195" y="152751"/>
                </a:lnTo>
                <a:lnTo>
                  <a:pt x="0" y="152751"/>
                </a:lnTo>
                <a:lnTo>
                  <a:pt x="0" y="0"/>
                </a:lnTo>
                <a:close/>
              </a:path>
            </a:pathLst>
          </a:custGeom>
          <a:blipFill>
            <a:blip r:embed="rId4">
              <a:extLst>
                <a:ext uri="{96DAC541-7B7A-43D3-8B79-37D633B846F1}">
                  <asvg:svgBlip xmlns:asvg="http://schemas.microsoft.com/office/drawing/2016/SVG/main" r:embed="rId5"/>
                </a:ext>
              </a:extLst>
            </a:blip>
            <a:stretch>
              <a:fillRect l="-40933" r="-43353"/>
            </a:stretch>
          </a:blipFill>
        </p:spPr>
      </p:sp>
      <p:grpSp>
        <p:nvGrpSpPr>
          <p:cNvPr id="7" name="Group 7"/>
          <p:cNvGrpSpPr>
            <a:grpSpLocks noChangeAspect="1"/>
          </p:cNvGrpSpPr>
          <p:nvPr/>
        </p:nvGrpSpPr>
        <p:grpSpPr>
          <a:xfrm>
            <a:off x="17113216" y="4211561"/>
            <a:ext cx="139416" cy="139416"/>
            <a:chOff x="0" y="0"/>
            <a:chExt cx="6355080" cy="6355080"/>
          </a:xfrm>
        </p:grpSpPr>
        <p:sp>
          <p:nvSpPr>
            <p:cNvPr id="8" name="Freeform 8"/>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21F23"/>
            </a:solidFill>
          </p:spPr>
        </p:sp>
      </p:grpSp>
      <p:sp>
        <p:nvSpPr>
          <p:cNvPr id="9" name="Freeform 9"/>
          <p:cNvSpPr/>
          <p:nvPr/>
        </p:nvSpPr>
        <p:spPr>
          <a:xfrm rot="5400000">
            <a:off x="16920508" y="8919508"/>
            <a:ext cx="246305" cy="431279"/>
          </a:xfrm>
          <a:custGeom>
            <a:avLst/>
            <a:gdLst/>
            <a:ahLst/>
            <a:cxnLst/>
            <a:rect l="l" t="t" r="r" b="b"/>
            <a:pathLst>
              <a:path w="246305" h="431279">
                <a:moveTo>
                  <a:pt x="0" y="0"/>
                </a:moveTo>
                <a:lnTo>
                  <a:pt x="246305" y="0"/>
                </a:lnTo>
                <a:lnTo>
                  <a:pt x="246305" y="431279"/>
                </a:lnTo>
                <a:lnTo>
                  <a:pt x="0" y="431279"/>
                </a:lnTo>
                <a:lnTo>
                  <a:pt x="0" y="0"/>
                </a:lnTo>
                <a:close/>
              </a:path>
            </a:pathLst>
          </a:custGeom>
          <a:blipFill>
            <a:blip r:embed="rId6">
              <a:extLst>
                <a:ext uri="{96DAC541-7B7A-43D3-8B79-37D633B846F1}">
                  <asvg:svgBlip xmlns:asvg="http://schemas.microsoft.com/office/drawing/2016/SVG/main" r:embed="rId7"/>
                </a:ext>
              </a:extLst>
            </a:blip>
            <a:stretch>
              <a:fillRect l="-75099"/>
            </a:stretch>
          </a:blipFill>
        </p:spPr>
      </p:sp>
      <p:grpSp>
        <p:nvGrpSpPr>
          <p:cNvPr id="10" name="Group 10"/>
          <p:cNvGrpSpPr/>
          <p:nvPr/>
        </p:nvGrpSpPr>
        <p:grpSpPr>
          <a:xfrm>
            <a:off x="4473121" y="1762403"/>
            <a:ext cx="12354900" cy="7272752"/>
            <a:chOff x="0" y="0"/>
            <a:chExt cx="5674209" cy="3340142"/>
          </a:xfrm>
        </p:grpSpPr>
        <p:sp>
          <p:nvSpPr>
            <p:cNvPr id="11" name="Freeform 11"/>
            <p:cNvSpPr/>
            <p:nvPr/>
          </p:nvSpPr>
          <p:spPr>
            <a:xfrm>
              <a:off x="0" y="0"/>
              <a:ext cx="5674209" cy="3340141"/>
            </a:xfrm>
            <a:custGeom>
              <a:avLst/>
              <a:gdLst/>
              <a:ahLst/>
              <a:cxnLst/>
              <a:rect l="l" t="t" r="r" b="b"/>
              <a:pathLst>
                <a:path w="5674209" h="3340141">
                  <a:moveTo>
                    <a:pt x="0" y="0"/>
                  </a:moveTo>
                  <a:lnTo>
                    <a:pt x="5674209" y="0"/>
                  </a:lnTo>
                  <a:lnTo>
                    <a:pt x="5674209" y="3340141"/>
                  </a:lnTo>
                  <a:lnTo>
                    <a:pt x="0" y="3340141"/>
                  </a:lnTo>
                  <a:close/>
                </a:path>
              </a:pathLst>
            </a:custGeom>
            <a:solidFill>
              <a:srgbClr val="E4F2F2"/>
            </a:solidFill>
          </p:spPr>
        </p:sp>
      </p:grpSp>
      <p:sp>
        <p:nvSpPr>
          <p:cNvPr id="15" name="TextBox 15"/>
          <p:cNvSpPr txBox="1"/>
          <p:nvPr/>
        </p:nvSpPr>
        <p:spPr>
          <a:xfrm>
            <a:off x="1814809" y="2709764"/>
            <a:ext cx="4033761" cy="613410"/>
          </a:xfrm>
          <a:prstGeom prst="rect">
            <a:avLst/>
          </a:prstGeom>
        </p:spPr>
        <p:txBody>
          <a:bodyPr lIns="0" tIns="0" rIns="0" bIns="0" rtlCol="0" anchor="t">
            <a:spAutoFit/>
          </a:bodyPr>
          <a:lstStyle/>
          <a:p>
            <a:pPr>
              <a:lnSpc>
                <a:spcPts val="5040"/>
              </a:lnSpc>
            </a:pPr>
            <a:r>
              <a:rPr lang="en-US" sz="3600">
                <a:solidFill>
                  <a:srgbClr val="221F23"/>
                </a:solidFill>
                <a:latin typeface="Benedict"/>
              </a:rPr>
              <a:t>Achtsamkeit</a:t>
            </a:r>
          </a:p>
        </p:txBody>
      </p:sp>
      <p:grpSp>
        <p:nvGrpSpPr>
          <p:cNvPr id="16" name="Group 16"/>
          <p:cNvGrpSpPr/>
          <p:nvPr/>
        </p:nvGrpSpPr>
        <p:grpSpPr>
          <a:xfrm>
            <a:off x="1814809" y="3447257"/>
            <a:ext cx="1598228" cy="147779"/>
            <a:chOff x="0" y="0"/>
            <a:chExt cx="1648200" cy="152400"/>
          </a:xfrm>
        </p:grpSpPr>
        <p:sp>
          <p:nvSpPr>
            <p:cNvPr id="17" name="Freeform 17"/>
            <p:cNvSpPr/>
            <p:nvPr/>
          </p:nvSpPr>
          <p:spPr>
            <a:xfrm>
              <a:off x="0" y="0"/>
              <a:ext cx="1648200" cy="152400"/>
            </a:xfrm>
            <a:custGeom>
              <a:avLst/>
              <a:gdLst/>
              <a:ahLst/>
              <a:cxnLst/>
              <a:rect l="l" t="t" r="r" b="b"/>
              <a:pathLst>
                <a:path w="1648200" h="152400">
                  <a:moveTo>
                    <a:pt x="0" y="0"/>
                  </a:moveTo>
                  <a:lnTo>
                    <a:pt x="1648200" y="0"/>
                  </a:lnTo>
                  <a:lnTo>
                    <a:pt x="1648200" y="152400"/>
                  </a:lnTo>
                  <a:lnTo>
                    <a:pt x="0" y="152400"/>
                  </a:lnTo>
                  <a:close/>
                </a:path>
              </a:pathLst>
            </a:custGeom>
            <a:solidFill>
              <a:srgbClr val="E4F2F2"/>
            </a:solidFill>
          </p:spPr>
        </p:sp>
      </p:grpSp>
      <p:grpSp>
        <p:nvGrpSpPr>
          <p:cNvPr id="18" name="Group 18"/>
          <p:cNvGrpSpPr/>
          <p:nvPr/>
        </p:nvGrpSpPr>
        <p:grpSpPr>
          <a:xfrm>
            <a:off x="12738058" y="816610"/>
            <a:ext cx="4952669" cy="212090"/>
            <a:chOff x="0" y="0"/>
            <a:chExt cx="6603559" cy="282787"/>
          </a:xfrm>
        </p:grpSpPr>
        <p:sp>
          <p:nvSpPr>
            <p:cNvPr id="19" name="TextBox 19"/>
            <p:cNvSpPr txBox="1"/>
            <p:nvPr/>
          </p:nvSpPr>
          <p:spPr>
            <a:xfrm>
              <a:off x="0" y="-28575"/>
              <a:ext cx="1493899" cy="311362"/>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Achtsamkeit</a:t>
              </a:r>
            </a:p>
          </p:txBody>
        </p:sp>
        <p:sp>
          <p:nvSpPr>
            <p:cNvPr id="20" name="TextBox 20"/>
            <p:cNvSpPr txBox="1"/>
            <p:nvPr/>
          </p:nvSpPr>
          <p:spPr>
            <a:xfrm>
              <a:off x="2538887" y="-28575"/>
              <a:ext cx="1354822" cy="311362"/>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Visualisierung</a:t>
              </a:r>
            </a:p>
          </p:txBody>
        </p:sp>
        <p:sp>
          <p:nvSpPr>
            <p:cNvPr id="21" name="TextBox 21"/>
            <p:cNvSpPr txBox="1"/>
            <p:nvPr/>
          </p:nvSpPr>
          <p:spPr>
            <a:xfrm>
              <a:off x="4887135" y="-28575"/>
              <a:ext cx="1716423" cy="311362"/>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Umstrukturierung</a:t>
              </a:r>
            </a:p>
          </p:txBody>
        </p:sp>
      </p:grpSp>
      <p:grpSp>
        <p:nvGrpSpPr>
          <p:cNvPr id="22" name="Group 22"/>
          <p:cNvGrpSpPr/>
          <p:nvPr/>
        </p:nvGrpSpPr>
        <p:grpSpPr>
          <a:xfrm>
            <a:off x="386758" y="9886860"/>
            <a:ext cx="17901242" cy="335998"/>
            <a:chOff x="0" y="0"/>
            <a:chExt cx="23868323" cy="447998"/>
          </a:xfrm>
        </p:grpSpPr>
        <p:sp>
          <p:nvSpPr>
            <p:cNvPr id="23" name="TextBox 23"/>
            <p:cNvSpPr txBox="1"/>
            <p:nvPr/>
          </p:nvSpPr>
          <p:spPr>
            <a:xfrm>
              <a:off x="127545" y="-66675"/>
              <a:ext cx="23740779" cy="499564"/>
            </a:xfrm>
            <a:prstGeom prst="rect">
              <a:avLst/>
            </a:prstGeom>
          </p:spPr>
          <p:txBody>
            <a:bodyPr lIns="0" tIns="0" rIns="0" bIns="0" rtlCol="0" anchor="t">
              <a:spAutoFit/>
            </a:bodyPr>
            <a:lstStyle/>
            <a:p>
              <a:pPr>
                <a:lnSpc>
                  <a:spcPts val="2841"/>
                </a:lnSpc>
              </a:pPr>
              <a:r>
                <a:rPr lang="en-US" sz="2185" spc="305">
                  <a:solidFill>
                    <a:srgbClr val="638991"/>
                  </a:solidFill>
                  <a:latin typeface="Carlito Bold"/>
                </a:rPr>
                <a:t>     </a:t>
              </a:r>
              <a:r>
                <a:rPr lang="en-US" sz="2185" spc="305">
                  <a:solidFill>
                    <a:srgbClr val="D9D9D9"/>
                  </a:solidFill>
                  <a:latin typeface="Carlito Bold"/>
                </a:rPr>
                <a:t>Dr. Dittmer Institut   I   www.heilpraktiker-psychotherapie-werden.de</a:t>
              </a:r>
            </a:p>
          </p:txBody>
        </p:sp>
        <p:sp>
          <p:nvSpPr>
            <p:cNvPr id="24" name="Freeform 24"/>
            <p:cNvSpPr/>
            <p:nvPr/>
          </p:nvSpPr>
          <p:spPr>
            <a:xfrm>
              <a:off x="0" y="0"/>
              <a:ext cx="447998" cy="447998"/>
            </a:xfrm>
            <a:custGeom>
              <a:avLst/>
              <a:gdLst/>
              <a:ahLst/>
              <a:cxnLst/>
              <a:rect l="l" t="t" r="r" b="b"/>
              <a:pathLst>
                <a:path w="447998" h="447998">
                  <a:moveTo>
                    <a:pt x="0" y="0"/>
                  </a:moveTo>
                  <a:lnTo>
                    <a:pt x="447998" y="0"/>
                  </a:lnTo>
                  <a:lnTo>
                    <a:pt x="447998" y="447998"/>
                  </a:lnTo>
                  <a:lnTo>
                    <a:pt x="0" y="447998"/>
                  </a:lnTo>
                  <a:lnTo>
                    <a:pt x="0" y="0"/>
                  </a:lnTo>
                  <a:close/>
                </a:path>
              </a:pathLst>
            </a:custGeom>
            <a:blipFill>
              <a:blip r:embed="rId8"/>
              <a:stretch>
                <a:fillRect/>
              </a:stretch>
            </a:blipFill>
          </p:spPr>
        </p:sp>
      </p:grpSp>
      <p:sp>
        <p:nvSpPr>
          <p:cNvPr id="25" name="TextBox 25"/>
          <p:cNvSpPr txBox="1"/>
          <p:nvPr/>
        </p:nvSpPr>
        <p:spPr>
          <a:xfrm>
            <a:off x="4691556" y="2728814"/>
            <a:ext cx="11951496" cy="6307455"/>
          </a:xfrm>
          <a:prstGeom prst="rect">
            <a:avLst/>
          </a:prstGeom>
        </p:spPr>
        <p:txBody>
          <a:bodyPr lIns="0" tIns="0" rIns="0" bIns="0" rtlCol="0" anchor="t">
            <a:spAutoFit/>
          </a:bodyPr>
          <a:lstStyle/>
          <a:p>
            <a:pPr algn="just">
              <a:lnSpc>
                <a:spcPts val="2519"/>
              </a:lnSpc>
            </a:pPr>
            <a:r>
              <a:rPr lang="en-US" sz="1799">
                <a:solidFill>
                  <a:srgbClr val="000000"/>
                </a:solidFill>
                <a:latin typeface="Evolve Sans Bold"/>
              </a:rPr>
              <a:t>Vorbereitung:</a:t>
            </a:r>
          </a:p>
          <a:p>
            <a:pPr algn="just">
              <a:lnSpc>
                <a:spcPts val="2519"/>
              </a:lnSpc>
            </a:pPr>
            <a:r>
              <a:rPr lang="en-US" sz="1799">
                <a:solidFill>
                  <a:srgbClr val="000000"/>
                </a:solidFill>
                <a:latin typeface="Evolve Sans"/>
              </a:rPr>
              <a:t>Finden Sie einen ruhigen und bequemen Ort, an dem Sie für die Dauer der Übung ungestört sind.</a:t>
            </a:r>
          </a:p>
          <a:p>
            <a:pPr algn="just">
              <a:lnSpc>
                <a:spcPts val="2519"/>
              </a:lnSpc>
            </a:pPr>
            <a:r>
              <a:rPr lang="en-US" sz="1799">
                <a:solidFill>
                  <a:srgbClr val="000000"/>
                </a:solidFill>
                <a:latin typeface="Evolve Sans"/>
              </a:rPr>
              <a:t>Setzen Sie sich auf einen Stuhl oder eine bequeme Unterlage auf dem Boden, mit aufrechter Haltung und entspannten Schultern.</a:t>
            </a:r>
          </a:p>
          <a:p>
            <a:pPr algn="just">
              <a:lnSpc>
                <a:spcPts val="2519"/>
              </a:lnSpc>
            </a:pPr>
            <a:endParaRPr lang="en-US" sz="1799">
              <a:solidFill>
                <a:srgbClr val="000000"/>
              </a:solidFill>
              <a:latin typeface="Evolve Sans"/>
            </a:endParaRPr>
          </a:p>
          <a:p>
            <a:pPr algn="just">
              <a:lnSpc>
                <a:spcPts val="2519"/>
              </a:lnSpc>
            </a:pPr>
            <a:r>
              <a:rPr lang="en-US" sz="1799">
                <a:solidFill>
                  <a:srgbClr val="000000"/>
                </a:solidFill>
                <a:latin typeface="Evolve Sans Bold"/>
              </a:rPr>
              <a:t>Einführung:</a:t>
            </a:r>
          </a:p>
          <a:p>
            <a:pPr algn="just">
              <a:lnSpc>
                <a:spcPts val="2519"/>
              </a:lnSpc>
            </a:pPr>
            <a:r>
              <a:rPr lang="en-US" sz="1799">
                <a:solidFill>
                  <a:srgbClr val="000000"/>
                </a:solidFill>
                <a:latin typeface="Evolve Sans"/>
              </a:rPr>
              <a:t>Beginnen Sie mit einigen tiefen Atemzügen, um sich zu entspannen. Lassen Sie Ihren Atem dabei ruhig und natürlich fließen.</a:t>
            </a:r>
          </a:p>
          <a:p>
            <a:pPr algn="just">
              <a:lnSpc>
                <a:spcPts val="2519"/>
              </a:lnSpc>
            </a:pPr>
            <a:endParaRPr lang="en-US" sz="1799">
              <a:solidFill>
                <a:srgbClr val="000000"/>
              </a:solidFill>
              <a:latin typeface="Evolve Sans"/>
            </a:endParaRPr>
          </a:p>
          <a:p>
            <a:pPr algn="just">
              <a:lnSpc>
                <a:spcPts val="2519"/>
              </a:lnSpc>
            </a:pPr>
            <a:r>
              <a:rPr lang="en-US" sz="1799">
                <a:solidFill>
                  <a:srgbClr val="000000"/>
                </a:solidFill>
                <a:latin typeface="Evolve Sans Bold"/>
              </a:rPr>
              <a:t>Achtsame Atembeobachtung:</a:t>
            </a:r>
          </a:p>
          <a:p>
            <a:pPr algn="just">
              <a:lnSpc>
                <a:spcPts val="2519"/>
              </a:lnSpc>
            </a:pPr>
            <a:r>
              <a:rPr lang="en-US" sz="1799">
                <a:solidFill>
                  <a:srgbClr val="000000"/>
                </a:solidFill>
                <a:latin typeface="Evolve Sans"/>
              </a:rPr>
              <a:t>Lenken Sie Ihre Aufmerksamkeit bewusst auf Ihren Atem. Beachten Sie, wie sich Ihr Atem in Ihrem Körper bewegt – spüren Sie die Ein- und Ausatmung.</a:t>
            </a:r>
          </a:p>
          <a:p>
            <a:pPr algn="just">
              <a:lnSpc>
                <a:spcPts val="2519"/>
              </a:lnSpc>
            </a:pPr>
            <a:r>
              <a:rPr lang="en-US" sz="1799">
                <a:solidFill>
                  <a:srgbClr val="000000"/>
                </a:solidFill>
                <a:latin typeface="Evolve Sans"/>
              </a:rPr>
              <a:t>Konzentrieren Sie sich auf den Atemfluss in Ihrem Bauch, Ihrer Brust oder an einem Punkt Ihrer Wahl.</a:t>
            </a:r>
          </a:p>
          <a:p>
            <a:pPr algn="just">
              <a:lnSpc>
                <a:spcPts val="2519"/>
              </a:lnSpc>
            </a:pPr>
            <a:endParaRPr lang="en-US" sz="1799">
              <a:solidFill>
                <a:srgbClr val="000000"/>
              </a:solidFill>
              <a:latin typeface="Evolve Sans"/>
            </a:endParaRPr>
          </a:p>
          <a:p>
            <a:pPr algn="just">
              <a:lnSpc>
                <a:spcPts val="2519"/>
              </a:lnSpc>
            </a:pPr>
            <a:r>
              <a:rPr lang="en-US" sz="1799">
                <a:solidFill>
                  <a:srgbClr val="000000"/>
                </a:solidFill>
                <a:latin typeface="Evolve Sans Bold"/>
              </a:rPr>
              <a:t>Gedanken beobachten:</a:t>
            </a:r>
          </a:p>
          <a:p>
            <a:pPr algn="just">
              <a:lnSpc>
                <a:spcPts val="2519"/>
              </a:lnSpc>
            </a:pPr>
            <a:r>
              <a:rPr lang="en-US" sz="1799">
                <a:solidFill>
                  <a:srgbClr val="000000"/>
                </a:solidFill>
                <a:latin typeface="Evolve Sans"/>
              </a:rPr>
              <a:t>Lassen Sie Gedanken kommen und gehen, ohne sich daran festzuhalten oder sich von ihnen mitreißen zu lassen. Betrachten Sie Ihre Gedanken wie Wolken am Himmel – sie kommen und gehen.</a:t>
            </a:r>
          </a:p>
          <a:p>
            <a:pPr algn="just">
              <a:lnSpc>
                <a:spcPts val="2519"/>
              </a:lnSpc>
            </a:pPr>
            <a:endParaRPr lang="en-US" sz="1799">
              <a:solidFill>
                <a:srgbClr val="000000"/>
              </a:solidFill>
              <a:latin typeface="Evolve Sans"/>
            </a:endParaRPr>
          </a:p>
          <a:p>
            <a:pPr algn="just">
              <a:lnSpc>
                <a:spcPts val="2519"/>
              </a:lnSpc>
            </a:pPr>
            <a:r>
              <a:rPr lang="en-US" sz="1799">
                <a:solidFill>
                  <a:srgbClr val="000000"/>
                </a:solidFill>
                <a:latin typeface="Evolve Sans Bold"/>
              </a:rPr>
              <a:t>Achtsamkeit auf den gegenwärtigen Moment:</a:t>
            </a:r>
          </a:p>
          <a:p>
            <a:pPr algn="just">
              <a:lnSpc>
                <a:spcPts val="2519"/>
              </a:lnSpc>
            </a:pPr>
            <a:r>
              <a:rPr lang="en-US" sz="1799">
                <a:solidFill>
                  <a:srgbClr val="000000"/>
                </a:solidFill>
                <a:latin typeface="Evolve Sans"/>
              </a:rPr>
              <a:t>Fokussieren Sie sich auf den gegenwärtigen Moment, ohne über die Vergangenheit oder Zukunft nachzudenken. Der Atem dient als Ankerpunkt für Ihre Achtsamkeit.</a:t>
            </a:r>
          </a:p>
        </p:txBody>
      </p:sp>
      <p:sp>
        <p:nvSpPr>
          <p:cNvPr id="26" name="TextBox 26"/>
          <p:cNvSpPr txBox="1"/>
          <p:nvPr/>
        </p:nvSpPr>
        <p:spPr>
          <a:xfrm>
            <a:off x="4646712" y="1931651"/>
            <a:ext cx="4033761" cy="613410"/>
          </a:xfrm>
          <a:prstGeom prst="rect">
            <a:avLst/>
          </a:prstGeom>
        </p:spPr>
        <p:txBody>
          <a:bodyPr lIns="0" tIns="0" rIns="0" bIns="0" rtlCol="0" anchor="t">
            <a:spAutoFit/>
          </a:bodyPr>
          <a:lstStyle/>
          <a:p>
            <a:pPr>
              <a:lnSpc>
                <a:spcPts val="5040"/>
              </a:lnSpc>
            </a:pPr>
            <a:r>
              <a:rPr lang="en-US" sz="3600">
                <a:solidFill>
                  <a:srgbClr val="221F23"/>
                </a:solidFill>
                <a:latin typeface="Benedict"/>
              </a:rPr>
              <a:t>Übungsanweisung</a:t>
            </a:r>
          </a:p>
        </p:txBody>
      </p:sp>
      <p:sp>
        <p:nvSpPr>
          <p:cNvPr id="27" name="TextBox 27"/>
          <p:cNvSpPr txBox="1"/>
          <p:nvPr/>
        </p:nvSpPr>
        <p:spPr>
          <a:xfrm>
            <a:off x="1814809" y="6509755"/>
            <a:ext cx="2016880" cy="316230"/>
          </a:xfrm>
          <a:prstGeom prst="rect">
            <a:avLst/>
          </a:prstGeom>
        </p:spPr>
        <p:txBody>
          <a:bodyPr lIns="0" tIns="0" rIns="0" bIns="0" rtlCol="0" anchor="t">
            <a:spAutoFit/>
          </a:bodyPr>
          <a:lstStyle/>
          <a:p>
            <a:pPr algn="just">
              <a:lnSpc>
                <a:spcPts val="2519"/>
              </a:lnSpc>
              <a:spcBef>
                <a:spcPct val="0"/>
              </a:spcBef>
            </a:pPr>
            <a:r>
              <a:rPr lang="en-US" sz="1799">
                <a:solidFill>
                  <a:srgbClr val="404040"/>
                </a:solidFill>
                <a:latin typeface="Evolve Sans"/>
              </a:rPr>
              <a:t>Stufe 3: In der Praxis</a:t>
            </a:r>
          </a:p>
        </p:txBody>
      </p:sp>
      <p:sp>
        <p:nvSpPr>
          <p:cNvPr id="28" name="AutoShape 7">
            <a:extLst>
              <a:ext uri="{FF2B5EF4-FFF2-40B4-BE49-F238E27FC236}">
                <a16:creationId xmlns:a16="http://schemas.microsoft.com/office/drawing/2014/main" id="{079823FE-BED9-05B8-6633-EE95CECDD661}"/>
              </a:ext>
            </a:extLst>
          </p:cNvPr>
          <p:cNvSpPr/>
          <p:nvPr/>
        </p:nvSpPr>
        <p:spPr>
          <a:xfrm>
            <a:off x="2600918" y="9580254"/>
            <a:ext cx="233275" cy="0"/>
          </a:xfrm>
          <a:prstGeom prst="line">
            <a:avLst/>
          </a:prstGeom>
          <a:ln w="19050" cap="flat">
            <a:solidFill>
              <a:srgbClr val="221F23"/>
            </a:solidFill>
            <a:prstDash val="solid"/>
            <a:headEnd type="none" w="sm" len="sm"/>
            <a:tailEnd type="none" w="sm" len="sm"/>
          </a:ln>
        </p:spPr>
      </p:sp>
      <p:sp>
        <p:nvSpPr>
          <p:cNvPr id="29" name="TextBox 12">
            <a:extLst>
              <a:ext uri="{FF2B5EF4-FFF2-40B4-BE49-F238E27FC236}">
                <a16:creationId xmlns:a16="http://schemas.microsoft.com/office/drawing/2014/main" id="{79CDF852-B5B7-3BF9-EDAC-7412A646FEA6}"/>
              </a:ext>
            </a:extLst>
          </p:cNvPr>
          <p:cNvSpPr txBox="1"/>
          <p:nvPr/>
        </p:nvSpPr>
        <p:spPr>
          <a:xfrm>
            <a:off x="1028700" y="9229725"/>
            <a:ext cx="786109" cy="207645"/>
          </a:xfrm>
          <a:prstGeom prst="rect">
            <a:avLst/>
          </a:prstGeom>
        </p:spPr>
        <p:txBody>
          <a:bodyPr lIns="0" tIns="0" rIns="0" bIns="0" rtlCol="0" anchor="t">
            <a:spAutoFit/>
          </a:bodyPr>
          <a:lstStyle/>
          <a:p>
            <a:pPr>
              <a:lnSpc>
                <a:spcPts val="1679"/>
              </a:lnSpc>
            </a:pPr>
            <a:r>
              <a:rPr lang="en-US" sz="1200">
                <a:solidFill>
                  <a:srgbClr val="221F23"/>
                </a:solidFill>
                <a:latin typeface="TAN Aegean"/>
              </a:rPr>
              <a:t>07</a:t>
            </a:r>
          </a:p>
        </p:txBody>
      </p:sp>
      <p:sp>
        <p:nvSpPr>
          <p:cNvPr id="30" name="TextBox 13">
            <a:extLst>
              <a:ext uri="{FF2B5EF4-FFF2-40B4-BE49-F238E27FC236}">
                <a16:creationId xmlns:a16="http://schemas.microsoft.com/office/drawing/2014/main" id="{6430DED9-B591-D7D7-50B0-8C291A00CD5C}"/>
              </a:ext>
            </a:extLst>
          </p:cNvPr>
          <p:cNvSpPr txBox="1"/>
          <p:nvPr/>
        </p:nvSpPr>
        <p:spPr>
          <a:xfrm>
            <a:off x="1814809" y="9229725"/>
            <a:ext cx="786109" cy="207645"/>
          </a:xfrm>
          <a:prstGeom prst="rect">
            <a:avLst/>
          </a:prstGeom>
        </p:spPr>
        <p:txBody>
          <a:bodyPr lIns="0" tIns="0" rIns="0" bIns="0" rtlCol="0" anchor="t">
            <a:spAutoFit/>
          </a:bodyPr>
          <a:lstStyle/>
          <a:p>
            <a:pPr>
              <a:lnSpc>
                <a:spcPts val="1679"/>
              </a:lnSpc>
            </a:pPr>
            <a:r>
              <a:rPr lang="en-US" sz="1200">
                <a:solidFill>
                  <a:srgbClr val="221F23"/>
                </a:solidFill>
                <a:latin typeface="TAN Aegean"/>
              </a:rPr>
              <a:t>08</a:t>
            </a:r>
          </a:p>
        </p:txBody>
      </p:sp>
      <p:sp>
        <p:nvSpPr>
          <p:cNvPr id="31" name="TextBox 14">
            <a:extLst>
              <a:ext uri="{FF2B5EF4-FFF2-40B4-BE49-F238E27FC236}">
                <a16:creationId xmlns:a16="http://schemas.microsoft.com/office/drawing/2014/main" id="{FE232E21-9D83-B4E2-071D-47A623F96E9E}"/>
              </a:ext>
            </a:extLst>
          </p:cNvPr>
          <p:cNvSpPr txBox="1"/>
          <p:nvPr/>
        </p:nvSpPr>
        <p:spPr>
          <a:xfrm>
            <a:off x="2600918" y="9229725"/>
            <a:ext cx="786109" cy="207645"/>
          </a:xfrm>
          <a:prstGeom prst="rect">
            <a:avLst/>
          </a:prstGeom>
        </p:spPr>
        <p:txBody>
          <a:bodyPr lIns="0" tIns="0" rIns="0" bIns="0" rtlCol="0" anchor="t">
            <a:spAutoFit/>
          </a:bodyPr>
          <a:lstStyle/>
          <a:p>
            <a:pPr>
              <a:lnSpc>
                <a:spcPts val="1679"/>
              </a:lnSpc>
            </a:pPr>
            <a:r>
              <a:rPr lang="en-US" sz="1200">
                <a:solidFill>
                  <a:srgbClr val="221F23"/>
                </a:solidFill>
                <a:latin typeface="TAN Aegean"/>
              </a:rPr>
              <a:t>09</a:t>
            </a:r>
          </a:p>
        </p:txBody>
      </p:sp>
      <p:grpSp>
        <p:nvGrpSpPr>
          <p:cNvPr id="34" name="Group 2">
            <a:extLst>
              <a:ext uri="{FF2B5EF4-FFF2-40B4-BE49-F238E27FC236}">
                <a16:creationId xmlns:a16="http://schemas.microsoft.com/office/drawing/2014/main" id="{BEDFEEA5-CC2D-74D7-53CE-B5ECE34438A8}"/>
              </a:ext>
            </a:extLst>
          </p:cNvPr>
          <p:cNvGrpSpPr/>
          <p:nvPr/>
        </p:nvGrpSpPr>
        <p:grpSpPr>
          <a:xfrm rot="1509315">
            <a:off x="-1033429" y="-2925957"/>
            <a:ext cx="13280249" cy="17045715"/>
            <a:chOff x="0" y="0"/>
            <a:chExt cx="17706999" cy="22727620"/>
          </a:xfrm>
        </p:grpSpPr>
        <p:pic>
          <p:nvPicPr>
            <p:cNvPr id="35" name="Picture 3">
              <a:extLst>
                <a:ext uri="{FF2B5EF4-FFF2-40B4-BE49-F238E27FC236}">
                  <a16:creationId xmlns:a16="http://schemas.microsoft.com/office/drawing/2014/main" id="{912DBF02-04EE-79E1-A5AC-6A1C59E4BB59}"/>
                </a:ext>
              </a:extLst>
            </p:cNvPr>
            <p:cNvPicPr>
              <a:picLocks noChangeAspect="1"/>
            </p:cNvPicPr>
            <p:nvPr/>
          </p:nvPicPr>
          <p:blipFill>
            <a:blip r:embed="rId9">
              <a:alphaModFix amt="5000"/>
            </a:blip>
            <a:srcRect l="11045" r="11045"/>
            <a:stretch>
              <a:fillRect/>
            </a:stretch>
          </p:blipFill>
          <p:spPr>
            <a:xfrm>
              <a:off x="0" y="0"/>
              <a:ext cx="17706999" cy="22727620"/>
            </a:xfrm>
            <a:prstGeom prst="rect">
              <a:avLst/>
            </a:prstGeom>
          </p:spPr>
        </p:pic>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1028700" y="1028700"/>
            <a:ext cx="632334" cy="733703"/>
          </a:xfrm>
          <a:custGeom>
            <a:avLst/>
            <a:gdLst/>
            <a:ahLst/>
            <a:cxnLst/>
            <a:rect l="l" t="t" r="r" b="b"/>
            <a:pathLst>
              <a:path w="632334" h="733703">
                <a:moveTo>
                  <a:pt x="0" y="0"/>
                </a:moveTo>
                <a:lnTo>
                  <a:pt x="632334" y="0"/>
                </a:lnTo>
                <a:lnTo>
                  <a:pt x="632334" y="733703"/>
                </a:lnTo>
                <a:lnTo>
                  <a:pt x="0" y="733703"/>
                </a:lnTo>
                <a:lnTo>
                  <a:pt x="0" y="0"/>
                </a:lnTo>
                <a:close/>
              </a:path>
            </a:pathLst>
          </a:custGeom>
          <a:blipFill>
            <a:blip r:embed="rId2">
              <a:extLst>
                <a:ext uri="{96DAC541-7B7A-43D3-8B79-37D633B846F1}">
                  <asvg:svgBlip xmlns:asvg="http://schemas.microsoft.com/office/drawing/2016/SVG/main" r:embed="rId3"/>
                </a:ext>
              </a:extLst>
            </a:blip>
            <a:stretch>
              <a:fillRect r="-42302" b="-42814"/>
            </a:stretch>
          </a:blipFill>
        </p:spPr>
      </p:sp>
      <p:sp>
        <p:nvSpPr>
          <p:cNvPr id="6" name="Freeform 6"/>
          <p:cNvSpPr/>
          <p:nvPr/>
        </p:nvSpPr>
        <p:spPr>
          <a:xfrm rot="-5400000">
            <a:off x="16532827" y="5348966"/>
            <a:ext cx="1300195" cy="152751"/>
          </a:xfrm>
          <a:custGeom>
            <a:avLst/>
            <a:gdLst/>
            <a:ahLst/>
            <a:cxnLst/>
            <a:rect l="l" t="t" r="r" b="b"/>
            <a:pathLst>
              <a:path w="1300195" h="152751">
                <a:moveTo>
                  <a:pt x="0" y="0"/>
                </a:moveTo>
                <a:lnTo>
                  <a:pt x="1300195" y="0"/>
                </a:lnTo>
                <a:lnTo>
                  <a:pt x="1300195" y="152751"/>
                </a:lnTo>
                <a:lnTo>
                  <a:pt x="0" y="152751"/>
                </a:lnTo>
                <a:lnTo>
                  <a:pt x="0" y="0"/>
                </a:lnTo>
                <a:close/>
              </a:path>
            </a:pathLst>
          </a:custGeom>
          <a:blipFill>
            <a:blip r:embed="rId4">
              <a:extLst>
                <a:ext uri="{96DAC541-7B7A-43D3-8B79-37D633B846F1}">
                  <asvg:svgBlip xmlns:asvg="http://schemas.microsoft.com/office/drawing/2016/SVG/main" r:embed="rId5"/>
                </a:ext>
              </a:extLst>
            </a:blip>
            <a:stretch>
              <a:fillRect l="-40933" r="-43353"/>
            </a:stretch>
          </a:blipFill>
        </p:spPr>
      </p:sp>
      <p:grpSp>
        <p:nvGrpSpPr>
          <p:cNvPr id="7" name="Group 7"/>
          <p:cNvGrpSpPr>
            <a:grpSpLocks noChangeAspect="1"/>
          </p:cNvGrpSpPr>
          <p:nvPr/>
        </p:nvGrpSpPr>
        <p:grpSpPr>
          <a:xfrm>
            <a:off x="17113216" y="4211561"/>
            <a:ext cx="139416" cy="139416"/>
            <a:chOff x="0" y="0"/>
            <a:chExt cx="6355080" cy="6355080"/>
          </a:xfrm>
        </p:grpSpPr>
        <p:sp>
          <p:nvSpPr>
            <p:cNvPr id="8" name="Freeform 8"/>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21F23"/>
            </a:solidFill>
          </p:spPr>
        </p:sp>
      </p:grpSp>
      <p:sp>
        <p:nvSpPr>
          <p:cNvPr id="9" name="Freeform 9"/>
          <p:cNvSpPr/>
          <p:nvPr/>
        </p:nvSpPr>
        <p:spPr>
          <a:xfrm rot="5400000">
            <a:off x="16920508" y="8919508"/>
            <a:ext cx="246305" cy="431279"/>
          </a:xfrm>
          <a:custGeom>
            <a:avLst/>
            <a:gdLst/>
            <a:ahLst/>
            <a:cxnLst/>
            <a:rect l="l" t="t" r="r" b="b"/>
            <a:pathLst>
              <a:path w="246305" h="431279">
                <a:moveTo>
                  <a:pt x="0" y="0"/>
                </a:moveTo>
                <a:lnTo>
                  <a:pt x="246305" y="0"/>
                </a:lnTo>
                <a:lnTo>
                  <a:pt x="246305" y="431279"/>
                </a:lnTo>
                <a:lnTo>
                  <a:pt x="0" y="431279"/>
                </a:lnTo>
                <a:lnTo>
                  <a:pt x="0" y="0"/>
                </a:lnTo>
                <a:close/>
              </a:path>
            </a:pathLst>
          </a:custGeom>
          <a:blipFill>
            <a:blip r:embed="rId6">
              <a:extLst>
                <a:ext uri="{96DAC541-7B7A-43D3-8B79-37D633B846F1}">
                  <asvg:svgBlip xmlns:asvg="http://schemas.microsoft.com/office/drawing/2016/SVG/main" r:embed="rId7"/>
                </a:ext>
              </a:extLst>
            </a:blip>
            <a:stretch>
              <a:fillRect l="-75099"/>
            </a:stretch>
          </a:blipFill>
        </p:spPr>
      </p:sp>
      <p:grpSp>
        <p:nvGrpSpPr>
          <p:cNvPr id="10" name="Group 10"/>
          <p:cNvGrpSpPr/>
          <p:nvPr/>
        </p:nvGrpSpPr>
        <p:grpSpPr>
          <a:xfrm>
            <a:off x="4473121" y="1762403"/>
            <a:ext cx="12354900" cy="7272752"/>
            <a:chOff x="0" y="0"/>
            <a:chExt cx="5674209" cy="3340142"/>
          </a:xfrm>
        </p:grpSpPr>
        <p:sp>
          <p:nvSpPr>
            <p:cNvPr id="11" name="Freeform 11"/>
            <p:cNvSpPr/>
            <p:nvPr/>
          </p:nvSpPr>
          <p:spPr>
            <a:xfrm>
              <a:off x="0" y="0"/>
              <a:ext cx="5674209" cy="3340141"/>
            </a:xfrm>
            <a:custGeom>
              <a:avLst/>
              <a:gdLst/>
              <a:ahLst/>
              <a:cxnLst/>
              <a:rect l="l" t="t" r="r" b="b"/>
              <a:pathLst>
                <a:path w="5674209" h="3340141">
                  <a:moveTo>
                    <a:pt x="0" y="0"/>
                  </a:moveTo>
                  <a:lnTo>
                    <a:pt x="5674209" y="0"/>
                  </a:lnTo>
                  <a:lnTo>
                    <a:pt x="5674209" y="3340141"/>
                  </a:lnTo>
                  <a:lnTo>
                    <a:pt x="0" y="3340141"/>
                  </a:lnTo>
                  <a:close/>
                </a:path>
              </a:pathLst>
            </a:custGeom>
            <a:solidFill>
              <a:srgbClr val="E4F2F2"/>
            </a:solidFill>
          </p:spPr>
        </p:sp>
      </p:grpSp>
      <p:sp>
        <p:nvSpPr>
          <p:cNvPr id="15" name="TextBox 15"/>
          <p:cNvSpPr txBox="1"/>
          <p:nvPr/>
        </p:nvSpPr>
        <p:spPr>
          <a:xfrm>
            <a:off x="1814809" y="2709764"/>
            <a:ext cx="4033761" cy="613410"/>
          </a:xfrm>
          <a:prstGeom prst="rect">
            <a:avLst/>
          </a:prstGeom>
        </p:spPr>
        <p:txBody>
          <a:bodyPr lIns="0" tIns="0" rIns="0" bIns="0" rtlCol="0" anchor="t">
            <a:spAutoFit/>
          </a:bodyPr>
          <a:lstStyle/>
          <a:p>
            <a:pPr>
              <a:lnSpc>
                <a:spcPts val="5040"/>
              </a:lnSpc>
            </a:pPr>
            <a:r>
              <a:rPr lang="en-US" sz="3600">
                <a:solidFill>
                  <a:srgbClr val="221F23"/>
                </a:solidFill>
                <a:latin typeface="Benedict"/>
              </a:rPr>
              <a:t>Achtsamkeit</a:t>
            </a:r>
          </a:p>
        </p:txBody>
      </p:sp>
      <p:grpSp>
        <p:nvGrpSpPr>
          <p:cNvPr id="16" name="Group 16"/>
          <p:cNvGrpSpPr/>
          <p:nvPr/>
        </p:nvGrpSpPr>
        <p:grpSpPr>
          <a:xfrm>
            <a:off x="1814809" y="3447257"/>
            <a:ext cx="1598228" cy="147779"/>
            <a:chOff x="0" y="0"/>
            <a:chExt cx="1648200" cy="152400"/>
          </a:xfrm>
        </p:grpSpPr>
        <p:sp>
          <p:nvSpPr>
            <p:cNvPr id="17" name="Freeform 17"/>
            <p:cNvSpPr/>
            <p:nvPr/>
          </p:nvSpPr>
          <p:spPr>
            <a:xfrm>
              <a:off x="0" y="0"/>
              <a:ext cx="1648200" cy="152400"/>
            </a:xfrm>
            <a:custGeom>
              <a:avLst/>
              <a:gdLst/>
              <a:ahLst/>
              <a:cxnLst/>
              <a:rect l="l" t="t" r="r" b="b"/>
              <a:pathLst>
                <a:path w="1648200" h="152400">
                  <a:moveTo>
                    <a:pt x="0" y="0"/>
                  </a:moveTo>
                  <a:lnTo>
                    <a:pt x="1648200" y="0"/>
                  </a:lnTo>
                  <a:lnTo>
                    <a:pt x="1648200" y="152400"/>
                  </a:lnTo>
                  <a:lnTo>
                    <a:pt x="0" y="152400"/>
                  </a:lnTo>
                  <a:close/>
                </a:path>
              </a:pathLst>
            </a:custGeom>
            <a:solidFill>
              <a:srgbClr val="E4F2F2"/>
            </a:solidFill>
          </p:spPr>
        </p:sp>
      </p:grpSp>
      <p:grpSp>
        <p:nvGrpSpPr>
          <p:cNvPr id="18" name="Group 18"/>
          <p:cNvGrpSpPr/>
          <p:nvPr/>
        </p:nvGrpSpPr>
        <p:grpSpPr>
          <a:xfrm>
            <a:off x="12738058" y="816610"/>
            <a:ext cx="4952669" cy="212090"/>
            <a:chOff x="0" y="0"/>
            <a:chExt cx="6603559" cy="282787"/>
          </a:xfrm>
        </p:grpSpPr>
        <p:sp>
          <p:nvSpPr>
            <p:cNvPr id="19" name="TextBox 19"/>
            <p:cNvSpPr txBox="1"/>
            <p:nvPr/>
          </p:nvSpPr>
          <p:spPr>
            <a:xfrm>
              <a:off x="0" y="-28575"/>
              <a:ext cx="1493899" cy="311362"/>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Achtsamkeit</a:t>
              </a:r>
            </a:p>
          </p:txBody>
        </p:sp>
        <p:sp>
          <p:nvSpPr>
            <p:cNvPr id="20" name="TextBox 20"/>
            <p:cNvSpPr txBox="1"/>
            <p:nvPr/>
          </p:nvSpPr>
          <p:spPr>
            <a:xfrm>
              <a:off x="2538887" y="-28575"/>
              <a:ext cx="1354822" cy="311362"/>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Visualisierung</a:t>
              </a:r>
            </a:p>
          </p:txBody>
        </p:sp>
        <p:sp>
          <p:nvSpPr>
            <p:cNvPr id="21" name="TextBox 21"/>
            <p:cNvSpPr txBox="1"/>
            <p:nvPr/>
          </p:nvSpPr>
          <p:spPr>
            <a:xfrm>
              <a:off x="4887135" y="-28575"/>
              <a:ext cx="1716423" cy="311362"/>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Umstrukturierung</a:t>
              </a:r>
            </a:p>
          </p:txBody>
        </p:sp>
      </p:grpSp>
      <p:grpSp>
        <p:nvGrpSpPr>
          <p:cNvPr id="22" name="Group 22"/>
          <p:cNvGrpSpPr/>
          <p:nvPr/>
        </p:nvGrpSpPr>
        <p:grpSpPr>
          <a:xfrm>
            <a:off x="386758" y="9886860"/>
            <a:ext cx="17901242" cy="335998"/>
            <a:chOff x="0" y="0"/>
            <a:chExt cx="23868323" cy="447998"/>
          </a:xfrm>
        </p:grpSpPr>
        <p:sp>
          <p:nvSpPr>
            <p:cNvPr id="23" name="TextBox 23"/>
            <p:cNvSpPr txBox="1"/>
            <p:nvPr/>
          </p:nvSpPr>
          <p:spPr>
            <a:xfrm>
              <a:off x="127545" y="-66675"/>
              <a:ext cx="23740779" cy="499564"/>
            </a:xfrm>
            <a:prstGeom prst="rect">
              <a:avLst/>
            </a:prstGeom>
          </p:spPr>
          <p:txBody>
            <a:bodyPr lIns="0" tIns="0" rIns="0" bIns="0" rtlCol="0" anchor="t">
              <a:spAutoFit/>
            </a:bodyPr>
            <a:lstStyle/>
            <a:p>
              <a:pPr>
                <a:lnSpc>
                  <a:spcPts val="2841"/>
                </a:lnSpc>
              </a:pPr>
              <a:r>
                <a:rPr lang="en-US" sz="2185" spc="305">
                  <a:solidFill>
                    <a:srgbClr val="638991"/>
                  </a:solidFill>
                  <a:latin typeface="Carlito Bold"/>
                </a:rPr>
                <a:t>     </a:t>
              </a:r>
              <a:r>
                <a:rPr lang="en-US" sz="2185" spc="305">
                  <a:solidFill>
                    <a:srgbClr val="D9D9D9"/>
                  </a:solidFill>
                  <a:latin typeface="Carlito Bold"/>
                </a:rPr>
                <a:t>Dr. Dittmer Institut   I   www.heilpraktiker-psychotherapie-werden.de</a:t>
              </a:r>
            </a:p>
          </p:txBody>
        </p:sp>
        <p:sp>
          <p:nvSpPr>
            <p:cNvPr id="24" name="Freeform 24"/>
            <p:cNvSpPr/>
            <p:nvPr/>
          </p:nvSpPr>
          <p:spPr>
            <a:xfrm>
              <a:off x="0" y="0"/>
              <a:ext cx="447998" cy="447998"/>
            </a:xfrm>
            <a:custGeom>
              <a:avLst/>
              <a:gdLst/>
              <a:ahLst/>
              <a:cxnLst/>
              <a:rect l="l" t="t" r="r" b="b"/>
              <a:pathLst>
                <a:path w="447998" h="447998">
                  <a:moveTo>
                    <a:pt x="0" y="0"/>
                  </a:moveTo>
                  <a:lnTo>
                    <a:pt x="447998" y="0"/>
                  </a:lnTo>
                  <a:lnTo>
                    <a:pt x="447998" y="447998"/>
                  </a:lnTo>
                  <a:lnTo>
                    <a:pt x="0" y="447998"/>
                  </a:lnTo>
                  <a:lnTo>
                    <a:pt x="0" y="0"/>
                  </a:lnTo>
                  <a:close/>
                </a:path>
              </a:pathLst>
            </a:custGeom>
            <a:blipFill>
              <a:blip r:embed="rId8"/>
              <a:stretch>
                <a:fillRect/>
              </a:stretch>
            </a:blipFill>
          </p:spPr>
        </p:sp>
      </p:grpSp>
      <p:sp>
        <p:nvSpPr>
          <p:cNvPr id="25" name="TextBox 25"/>
          <p:cNvSpPr txBox="1"/>
          <p:nvPr/>
        </p:nvSpPr>
        <p:spPr>
          <a:xfrm>
            <a:off x="4691556" y="2662139"/>
            <a:ext cx="11951496" cy="5726431"/>
          </a:xfrm>
          <a:prstGeom prst="rect">
            <a:avLst/>
          </a:prstGeom>
        </p:spPr>
        <p:txBody>
          <a:bodyPr lIns="0" tIns="0" rIns="0" bIns="0" rtlCol="0" anchor="t">
            <a:spAutoFit/>
          </a:bodyPr>
          <a:lstStyle/>
          <a:p>
            <a:pPr algn="just">
              <a:lnSpc>
                <a:spcPts val="3239"/>
              </a:lnSpc>
            </a:pPr>
            <a:r>
              <a:rPr lang="en-US" sz="1799">
                <a:solidFill>
                  <a:srgbClr val="000000"/>
                </a:solidFill>
                <a:latin typeface="Evolve Sans Bold"/>
              </a:rPr>
              <a:t>Akzeptanz und Freundlichkeit:</a:t>
            </a:r>
          </a:p>
          <a:p>
            <a:pPr algn="just">
              <a:lnSpc>
                <a:spcPts val="3239"/>
              </a:lnSpc>
            </a:pPr>
            <a:r>
              <a:rPr lang="en-US" sz="1799">
                <a:solidFill>
                  <a:srgbClr val="000000"/>
                </a:solidFill>
                <a:latin typeface="Evolve Sans"/>
              </a:rPr>
              <a:t>Akzeptieren Sie Ihre Gedanken und Gefühle ohne Urteil. Seien Sie freundlich zu sich selbst, wenn der Geist abschweift, und bringen Sie die Aufmerksamkeit sanft zurück zum Atem.</a:t>
            </a:r>
          </a:p>
          <a:p>
            <a:pPr algn="just">
              <a:lnSpc>
                <a:spcPts val="3239"/>
              </a:lnSpc>
            </a:pPr>
            <a:endParaRPr lang="en-US" sz="1799">
              <a:solidFill>
                <a:srgbClr val="000000"/>
              </a:solidFill>
              <a:latin typeface="Evolve Sans"/>
            </a:endParaRPr>
          </a:p>
          <a:p>
            <a:pPr algn="just">
              <a:lnSpc>
                <a:spcPts val="3239"/>
              </a:lnSpc>
            </a:pPr>
            <a:r>
              <a:rPr lang="en-US" sz="1799">
                <a:solidFill>
                  <a:srgbClr val="000000"/>
                </a:solidFill>
                <a:latin typeface="Evolve Sans Bold"/>
              </a:rPr>
              <a:t>Dauer:</a:t>
            </a:r>
          </a:p>
          <a:p>
            <a:pPr algn="just">
              <a:lnSpc>
                <a:spcPts val="3239"/>
              </a:lnSpc>
            </a:pPr>
            <a:r>
              <a:rPr lang="en-US" sz="1799">
                <a:solidFill>
                  <a:srgbClr val="000000"/>
                </a:solidFill>
                <a:latin typeface="Evolve Sans"/>
              </a:rPr>
              <a:t>Beginnen Sie mit 5-10 Minuten und steigern Sie die Dauer allmählich. Wählen Sie eine Zeit, die für Sie realistisch ist.</a:t>
            </a:r>
          </a:p>
          <a:p>
            <a:pPr algn="just">
              <a:lnSpc>
                <a:spcPts val="3239"/>
              </a:lnSpc>
            </a:pPr>
            <a:endParaRPr lang="en-US" sz="1799">
              <a:solidFill>
                <a:srgbClr val="000000"/>
              </a:solidFill>
              <a:latin typeface="Evolve Sans"/>
            </a:endParaRPr>
          </a:p>
          <a:p>
            <a:pPr algn="just">
              <a:lnSpc>
                <a:spcPts val="3239"/>
              </a:lnSpc>
            </a:pPr>
            <a:r>
              <a:rPr lang="en-US" sz="1799">
                <a:solidFill>
                  <a:srgbClr val="000000"/>
                </a:solidFill>
                <a:latin typeface="Evolve Sans Bold"/>
              </a:rPr>
              <a:t>Tägliche Integration:</a:t>
            </a:r>
          </a:p>
          <a:p>
            <a:pPr algn="just">
              <a:lnSpc>
                <a:spcPts val="3239"/>
              </a:lnSpc>
            </a:pPr>
            <a:r>
              <a:rPr lang="en-US" sz="1799">
                <a:solidFill>
                  <a:srgbClr val="000000"/>
                </a:solidFill>
                <a:latin typeface="Evolve Sans"/>
              </a:rPr>
              <a:t>Versuchen Sie, diese Übung regelmäßig in Ihren Alltag zu integrieren. Ob morgens beim Aufwachen, in der Mittagspause oder vor dem Schlafengehen – finden Sie einen Zeitpunkt, der gut in Ihren Tagesablauf passt.</a:t>
            </a:r>
          </a:p>
          <a:p>
            <a:pPr algn="just">
              <a:lnSpc>
                <a:spcPts val="3239"/>
              </a:lnSpc>
            </a:pPr>
            <a:endParaRPr lang="en-US" sz="1799">
              <a:solidFill>
                <a:srgbClr val="000000"/>
              </a:solidFill>
              <a:latin typeface="Evolve Sans"/>
            </a:endParaRPr>
          </a:p>
          <a:p>
            <a:pPr algn="just">
              <a:lnSpc>
                <a:spcPts val="3239"/>
              </a:lnSpc>
            </a:pPr>
            <a:r>
              <a:rPr lang="en-US" sz="1799">
                <a:solidFill>
                  <a:srgbClr val="000000"/>
                </a:solidFill>
                <a:latin typeface="Evolve Sans Bold"/>
              </a:rPr>
              <a:t>Reflexion:</a:t>
            </a:r>
          </a:p>
          <a:p>
            <a:pPr algn="just">
              <a:lnSpc>
                <a:spcPts val="3239"/>
              </a:lnSpc>
            </a:pPr>
            <a:r>
              <a:rPr lang="en-US" sz="1799">
                <a:solidFill>
                  <a:srgbClr val="000000"/>
                </a:solidFill>
                <a:latin typeface="Evolve Sans"/>
              </a:rPr>
              <a:t>Nach jeder Sitzung notieren Sie kurz Datum, Uhrzeit, eventuelle Schwierigkeiten, Ihre Erfahrungen. Beachten Sie dabei Emotionen, Gedanken und eventuelle Veränderungen in Ihrer Wahrnehmung.</a:t>
            </a:r>
          </a:p>
        </p:txBody>
      </p:sp>
      <p:sp>
        <p:nvSpPr>
          <p:cNvPr id="26" name="TextBox 26"/>
          <p:cNvSpPr txBox="1"/>
          <p:nvPr/>
        </p:nvSpPr>
        <p:spPr>
          <a:xfrm>
            <a:off x="4646712" y="1931651"/>
            <a:ext cx="4033761" cy="613410"/>
          </a:xfrm>
          <a:prstGeom prst="rect">
            <a:avLst/>
          </a:prstGeom>
        </p:spPr>
        <p:txBody>
          <a:bodyPr lIns="0" tIns="0" rIns="0" bIns="0" rtlCol="0" anchor="t">
            <a:spAutoFit/>
          </a:bodyPr>
          <a:lstStyle/>
          <a:p>
            <a:pPr>
              <a:lnSpc>
                <a:spcPts val="5040"/>
              </a:lnSpc>
            </a:pPr>
            <a:r>
              <a:rPr lang="en-US" sz="3600">
                <a:solidFill>
                  <a:srgbClr val="221F23"/>
                </a:solidFill>
                <a:latin typeface="Benedict"/>
              </a:rPr>
              <a:t>Übungsanweisung</a:t>
            </a:r>
          </a:p>
        </p:txBody>
      </p:sp>
      <p:sp>
        <p:nvSpPr>
          <p:cNvPr id="27" name="TextBox 27"/>
          <p:cNvSpPr txBox="1"/>
          <p:nvPr/>
        </p:nvSpPr>
        <p:spPr>
          <a:xfrm>
            <a:off x="1814809" y="6509755"/>
            <a:ext cx="2016880" cy="316230"/>
          </a:xfrm>
          <a:prstGeom prst="rect">
            <a:avLst/>
          </a:prstGeom>
        </p:spPr>
        <p:txBody>
          <a:bodyPr lIns="0" tIns="0" rIns="0" bIns="0" rtlCol="0" anchor="t">
            <a:spAutoFit/>
          </a:bodyPr>
          <a:lstStyle/>
          <a:p>
            <a:pPr algn="just">
              <a:lnSpc>
                <a:spcPts val="2519"/>
              </a:lnSpc>
              <a:spcBef>
                <a:spcPct val="0"/>
              </a:spcBef>
            </a:pPr>
            <a:r>
              <a:rPr lang="en-US" sz="1799">
                <a:solidFill>
                  <a:srgbClr val="404040"/>
                </a:solidFill>
                <a:latin typeface="Evolve Sans"/>
              </a:rPr>
              <a:t>Stufe 3: In der Praxis</a:t>
            </a:r>
          </a:p>
        </p:txBody>
      </p:sp>
      <p:sp>
        <p:nvSpPr>
          <p:cNvPr id="29" name="TextBox 12">
            <a:extLst>
              <a:ext uri="{FF2B5EF4-FFF2-40B4-BE49-F238E27FC236}">
                <a16:creationId xmlns:a16="http://schemas.microsoft.com/office/drawing/2014/main" id="{51F74F8A-56AA-7A06-E091-5FEBDC5FF51D}"/>
              </a:ext>
            </a:extLst>
          </p:cNvPr>
          <p:cNvSpPr txBox="1"/>
          <p:nvPr/>
        </p:nvSpPr>
        <p:spPr>
          <a:xfrm>
            <a:off x="1062124" y="9214426"/>
            <a:ext cx="2138275" cy="209672"/>
          </a:xfrm>
          <a:prstGeom prst="rect">
            <a:avLst/>
          </a:prstGeom>
        </p:spPr>
        <p:txBody>
          <a:bodyPr wrap="square" lIns="0" tIns="0" rIns="0" bIns="0" rtlCol="0" anchor="t">
            <a:spAutoFit/>
          </a:bodyPr>
          <a:lstStyle/>
          <a:p>
            <a:pPr>
              <a:lnSpc>
                <a:spcPts val="1679"/>
              </a:lnSpc>
            </a:pPr>
            <a:r>
              <a:rPr lang="en-US" sz="1200">
                <a:solidFill>
                  <a:srgbClr val="221F23"/>
                </a:solidFill>
                <a:latin typeface="TAN Aegean"/>
              </a:rPr>
              <a:t>10            11           12</a:t>
            </a:r>
          </a:p>
        </p:txBody>
      </p:sp>
      <p:sp>
        <p:nvSpPr>
          <p:cNvPr id="32" name="AutoShape 7">
            <a:extLst>
              <a:ext uri="{FF2B5EF4-FFF2-40B4-BE49-F238E27FC236}">
                <a16:creationId xmlns:a16="http://schemas.microsoft.com/office/drawing/2014/main" id="{CF55186E-4F47-7887-DE83-AE4A0FAC3216}"/>
              </a:ext>
            </a:extLst>
          </p:cNvPr>
          <p:cNvSpPr/>
          <p:nvPr/>
        </p:nvSpPr>
        <p:spPr>
          <a:xfrm>
            <a:off x="1062125" y="9563100"/>
            <a:ext cx="233275" cy="0"/>
          </a:xfrm>
          <a:prstGeom prst="line">
            <a:avLst/>
          </a:prstGeom>
          <a:ln w="19050" cap="flat">
            <a:solidFill>
              <a:srgbClr val="221F23"/>
            </a:solidFill>
            <a:prstDash val="solid"/>
            <a:headEnd type="none" w="sm" len="sm"/>
            <a:tailEnd type="none" w="sm" len="sm"/>
          </a:ln>
        </p:spPr>
      </p:sp>
      <p:grpSp>
        <p:nvGrpSpPr>
          <p:cNvPr id="34" name="Group 2">
            <a:extLst>
              <a:ext uri="{FF2B5EF4-FFF2-40B4-BE49-F238E27FC236}">
                <a16:creationId xmlns:a16="http://schemas.microsoft.com/office/drawing/2014/main" id="{D2733BDB-DC1C-FB24-2E75-BEC69A206F44}"/>
              </a:ext>
            </a:extLst>
          </p:cNvPr>
          <p:cNvGrpSpPr/>
          <p:nvPr/>
        </p:nvGrpSpPr>
        <p:grpSpPr>
          <a:xfrm rot="1509315">
            <a:off x="-1033429" y="-2925957"/>
            <a:ext cx="13280249" cy="17045715"/>
            <a:chOff x="0" y="0"/>
            <a:chExt cx="17706999" cy="22727620"/>
          </a:xfrm>
        </p:grpSpPr>
        <p:pic>
          <p:nvPicPr>
            <p:cNvPr id="35" name="Picture 3">
              <a:extLst>
                <a:ext uri="{FF2B5EF4-FFF2-40B4-BE49-F238E27FC236}">
                  <a16:creationId xmlns:a16="http://schemas.microsoft.com/office/drawing/2014/main" id="{0B30D2BF-E9FB-D1A2-F026-E8CEE82CCF18}"/>
                </a:ext>
              </a:extLst>
            </p:cNvPr>
            <p:cNvPicPr>
              <a:picLocks noChangeAspect="1"/>
            </p:cNvPicPr>
            <p:nvPr/>
          </p:nvPicPr>
          <p:blipFill>
            <a:blip r:embed="rId9">
              <a:alphaModFix amt="5000"/>
            </a:blip>
            <a:srcRect l="11045" r="11045"/>
            <a:stretch>
              <a:fillRect/>
            </a:stretch>
          </p:blipFill>
          <p:spPr>
            <a:xfrm>
              <a:off x="0" y="0"/>
              <a:ext cx="17706999" cy="22727620"/>
            </a:xfrm>
            <a:prstGeom prst="rect">
              <a:avLst/>
            </a:prstGeom>
          </p:spPr>
        </p:pic>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1028700" y="1028700"/>
            <a:ext cx="632334" cy="733703"/>
          </a:xfrm>
          <a:custGeom>
            <a:avLst/>
            <a:gdLst/>
            <a:ahLst/>
            <a:cxnLst/>
            <a:rect l="l" t="t" r="r" b="b"/>
            <a:pathLst>
              <a:path w="632334" h="733703">
                <a:moveTo>
                  <a:pt x="0" y="0"/>
                </a:moveTo>
                <a:lnTo>
                  <a:pt x="632334" y="0"/>
                </a:lnTo>
                <a:lnTo>
                  <a:pt x="632334" y="733703"/>
                </a:lnTo>
                <a:lnTo>
                  <a:pt x="0" y="733703"/>
                </a:lnTo>
                <a:lnTo>
                  <a:pt x="0" y="0"/>
                </a:lnTo>
                <a:close/>
              </a:path>
            </a:pathLst>
          </a:custGeom>
          <a:blipFill>
            <a:blip r:embed="rId2">
              <a:extLst>
                <a:ext uri="{96DAC541-7B7A-43D3-8B79-37D633B846F1}">
                  <asvg:svgBlip xmlns:asvg="http://schemas.microsoft.com/office/drawing/2016/SVG/main" r:embed="rId3"/>
                </a:ext>
              </a:extLst>
            </a:blip>
            <a:stretch>
              <a:fillRect r="-42302" b="-42814"/>
            </a:stretch>
          </a:blipFill>
        </p:spPr>
      </p:sp>
      <p:sp>
        <p:nvSpPr>
          <p:cNvPr id="6" name="Freeform 6"/>
          <p:cNvSpPr/>
          <p:nvPr/>
        </p:nvSpPr>
        <p:spPr>
          <a:xfrm rot="-5400000">
            <a:off x="16532827" y="5348966"/>
            <a:ext cx="1300195" cy="152751"/>
          </a:xfrm>
          <a:custGeom>
            <a:avLst/>
            <a:gdLst/>
            <a:ahLst/>
            <a:cxnLst/>
            <a:rect l="l" t="t" r="r" b="b"/>
            <a:pathLst>
              <a:path w="1300195" h="152751">
                <a:moveTo>
                  <a:pt x="0" y="0"/>
                </a:moveTo>
                <a:lnTo>
                  <a:pt x="1300195" y="0"/>
                </a:lnTo>
                <a:lnTo>
                  <a:pt x="1300195" y="152751"/>
                </a:lnTo>
                <a:lnTo>
                  <a:pt x="0" y="152751"/>
                </a:lnTo>
                <a:lnTo>
                  <a:pt x="0" y="0"/>
                </a:lnTo>
                <a:close/>
              </a:path>
            </a:pathLst>
          </a:custGeom>
          <a:blipFill>
            <a:blip r:embed="rId4">
              <a:extLst>
                <a:ext uri="{96DAC541-7B7A-43D3-8B79-37D633B846F1}">
                  <asvg:svgBlip xmlns:asvg="http://schemas.microsoft.com/office/drawing/2016/SVG/main" r:embed="rId5"/>
                </a:ext>
              </a:extLst>
            </a:blip>
            <a:stretch>
              <a:fillRect l="-40933" r="-43353"/>
            </a:stretch>
          </a:blipFill>
        </p:spPr>
      </p:sp>
      <p:grpSp>
        <p:nvGrpSpPr>
          <p:cNvPr id="7" name="Group 7"/>
          <p:cNvGrpSpPr>
            <a:grpSpLocks noChangeAspect="1"/>
          </p:cNvGrpSpPr>
          <p:nvPr/>
        </p:nvGrpSpPr>
        <p:grpSpPr>
          <a:xfrm>
            <a:off x="17113216" y="4211561"/>
            <a:ext cx="139416" cy="139416"/>
            <a:chOff x="0" y="0"/>
            <a:chExt cx="6355080" cy="6355080"/>
          </a:xfrm>
        </p:grpSpPr>
        <p:sp>
          <p:nvSpPr>
            <p:cNvPr id="8" name="Freeform 8"/>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21F23"/>
            </a:solidFill>
          </p:spPr>
        </p:sp>
      </p:grpSp>
      <p:sp>
        <p:nvSpPr>
          <p:cNvPr id="9" name="Freeform 9"/>
          <p:cNvSpPr/>
          <p:nvPr/>
        </p:nvSpPr>
        <p:spPr>
          <a:xfrm rot="5400000">
            <a:off x="16920508" y="8919508"/>
            <a:ext cx="246305" cy="431279"/>
          </a:xfrm>
          <a:custGeom>
            <a:avLst/>
            <a:gdLst/>
            <a:ahLst/>
            <a:cxnLst/>
            <a:rect l="l" t="t" r="r" b="b"/>
            <a:pathLst>
              <a:path w="246305" h="431279">
                <a:moveTo>
                  <a:pt x="0" y="0"/>
                </a:moveTo>
                <a:lnTo>
                  <a:pt x="246305" y="0"/>
                </a:lnTo>
                <a:lnTo>
                  <a:pt x="246305" y="431279"/>
                </a:lnTo>
                <a:lnTo>
                  <a:pt x="0" y="431279"/>
                </a:lnTo>
                <a:lnTo>
                  <a:pt x="0" y="0"/>
                </a:lnTo>
                <a:close/>
              </a:path>
            </a:pathLst>
          </a:custGeom>
          <a:blipFill>
            <a:blip r:embed="rId6">
              <a:extLst>
                <a:ext uri="{96DAC541-7B7A-43D3-8B79-37D633B846F1}">
                  <asvg:svgBlip xmlns:asvg="http://schemas.microsoft.com/office/drawing/2016/SVG/main" r:embed="rId7"/>
                </a:ext>
              </a:extLst>
            </a:blip>
            <a:stretch>
              <a:fillRect l="-75099"/>
            </a:stretch>
          </a:blipFill>
        </p:spPr>
      </p:sp>
      <p:grpSp>
        <p:nvGrpSpPr>
          <p:cNvPr id="10" name="Group 10"/>
          <p:cNvGrpSpPr/>
          <p:nvPr/>
        </p:nvGrpSpPr>
        <p:grpSpPr>
          <a:xfrm>
            <a:off x="4473121" y="1762403"/>
            <a:ext cx="12354900" cy="7272752"/>
            <a:chOff x="0" y="0"/>
            <a:chExt cx="5674209" cy="3340142"/>
          </a:xfrm>
        </p:grpSpPr>
        <p:sp>
          <p:nvSpPr>
            <p:cNvPr id="11" name="Freeform 11"/>
            <p:cNvSpPr/>
            <p:nvPr/>
          </p:nvSpPr>
          <p:spPr>
            <a:xfrm>
              <a:off x="0" y="0"/>
              <a:ext cx="5674209" cy="3340141"/>
            </a:xfrm>
            <a:custGeom>
              <a:avLst/>
              <a:gdLst/>
              <a:ahLst/>
              <a:cxnLst/>
              <a:rect l="l" t="t" r="r" b="b"/>
              <a:pathLst>
                <a:path w="5674209" h="3340141">
                  <a:moveTo>
                    <a:pt x="0" y="0"/>
                  </a:moveTo>
                  <a:lnTo>
                    <a:pt x="5674209" y="0"/>
                  </a:lnTo>
                  <a:lnTo>
                    <a:pt x="5674209" y="3340141"/>
                  </a:lnTo>
                  <a:lnTo>
                    <a:pt x="0" y="3340141"/>
                  </a:lnTo>
                  <a:close/>
                </a:path>
              </a:pathLst>
            </a:custGeom>
            <a:solidFill>
              <a:srgbClr val="E4F2F2"/>
            </a:solidFill>
          </p:spPr>
        </p:sp>
      </p:grpSp>
      <p:sp>
        <p:nvSpPr>
          <p:cNvPr id="15" name="TextBox 15"/>
          <p:cNvSpPr txBox="1"/>
          <p:nvPr/>
        </p:nvSpPr>
        <p:spPr>
          <a:xfrm>
            <a:off x="1814809" y="2709764"/>
            <a:ext cx="4033761" cy="613410"/>
          </a:xfrm>
          <a:prstGeom prst="rect">
            <a:avLst/>
          </a:prstGeom>
        </p:spPr>
        <p:txBody>
          <a:bodyPr lIns="0" tIns="0" rIns="0" bIns="0" rtlCol="0" anchor="t">
            <a:spAutoFit/>
          </a:bodyPr>
          <a:lstStyle/>
          <a:p>
            <a:pPr>
              <a:lnSpc>
                <a:spcPts val="5040"/>
              </a:lnSpc>
            </a:pPr>
            <a:r>
              <a:rPr lang="en-US" sz="3600">
                <a:solidFill>
                  <a:srgbClr val="221F23"/>
                </a:solidFill>
                <a:latin typeface="Benedict"/>
              </a:rPr>
              <a:t>Achtsamkeit</a:t>
            </a:r>
          </a:p>
        </p:txBody>
      </p:sp>
      <p:grpSp>
        <p:nvGrpSpPr>
          <p:cNvPr id="16" name="Group 16"/>
          <p:cNvGrpSpPr/>
          <p:nvPr/>
        </p:nvGrpSpPr>
        <p:grpSpPr>
          <a:xfrm>
            <a:off x="1814809" y="3447257"/>
            <a:ext cx="1598228" cy="147779"/>
            <a:chOff x="0" y="0"/>
            <a:chExt cx="1648200" cy="152400"/>
          </a:xfrm>
        </p:grpSpPr>
        <p:sp>
          <p:nvSpPr>
            <p:cNvPr id="17" name="Freeform 17"/>
            <p:cNvSpPr/>
            <p:nvPr/>
          </p:nvSpPr>
          <p:spPr>
            <a:xfrm>
              <a:off x="0" y="0"/>
              <a:ext cx="1648200" cy="152400"/>
            </a:xfrm>
            <a:custGeom>
              <a:avLst/>
              <a:gdLst/>
              <a:ahLst/>
              <a:cxnLst/>
              <a:rect l="l" t="t" r="r" b="b"/>
              <a:pathLst>
                <a:path w="1648200" h="152400">
                  <a:moveTo>
                    <a:pt x="0" y="0"/>
                  </a:moveTo>
                  <a:lnTo>
                    <a:pt x="1648200" y="0"/>
                  </a:lnTo>
                  <a:lnTo>
                    <a:pt x="1648200" y="152400"/>
                  </a:lnTo>
                  <a:lnTo>
                    <a:pt x="0" y="152400"/>
                  </a:lnTo>
                  <a:close/>
                </a:path>
              </a:pathLst>
            </a:custGeom>
            <a:solidFill>
              <a:srgbClr val="E4F2F2"/>
            </a:solidFill>
          </p:spPr>
        </p:sp>
      </p:grpSp>
      <p:grpSp>
        <p:nvGrpSpPr>
          <p:cNvPr id="18" name="Group 18"/>
          <p:cNvGrpSpPr/>
          <p:nvPr/>
        </p:nvGrpSpPr>
        <p:grpSpPr>
          <a:xfrm>
            <a:off x="12738058" y="816610"/>
            <a:ext cx="4952669" cy="212090"/>
            <a:chOff x="0" y="0"/>
            <a:chExt cx="6603559" cy="282787"/>
          </a:xfrm>
        </p:grpSpPr>
        <p:sp>
          <p:nvSpPr>
            <p:cNvPr id="19" name="TextBox 19"/>
            <p:cNvSpPr txBox="1"/>
            <p:nvPr/>
          </p:nvSpPr>
          <p:spPr>
            <a:xfrm>
              <a:off x="0" y="-28575"/>
              <a:ext cx="1493899" cy="311362"/>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Achtsamkeit</a:t>
              </a:r>
            </a:p>
          </p:txBody>
        </p:sp>
        <p:sp>
          <p:nvSpPr>
            <p:cNvPr id="20" name="TextBox 20"/>
            <p:cNvSpPr txBox="1"/>
            <p:nvPr/>
          </p:nvSpPr>
          <p:spPr>
            <a:xfrm>
              <a:off x="2538887" y="-28575"/>
              <a:ext cx="1354822" cy="311362"/>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Visualisierung</a:t>
              </a:r>
            </a:p>
          </p:txBody>
        </p:sp>
        <p:sp>
          <p:nvSpPr>
            <p:cNvPr id="21" name="TextBox 21"/>
            <p:cNvSpPr txBox="1"/>
            <p:nvPr/>
          </p:nvSpPr>
          <p:spPr>
            <a:xfrm>
              <a:off x="4887135" y="-28575"/>
              <a:ext cx="1716423" cy="311362"/>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Umstrukturierung</a:t>
              </a:r>
            </a:p>
          </p:txBody>
        </p:sp>
      </p:grpSp>
      <p:grpSp>
        <p:nvGrpSpPr>
          <p:cNvPr id="22" name="Group 22"/>
          <p:cNvGrpSpPr/>
          <p:nvPr/>
        </p:nvGrpSpPr>
        <p:grpSpPr>
          <a:xfrm>
            <a:off x="386758" y="9886860"/>
            <a:ext cx="17901242" cy="335998"/>
            <a:chOff x="0" y="0"/>
            <a:chExt cx="23868323" cy="447998"/>
          </a:xfrm>
        </p:grpSpPr>
        <p:sp>
          <p:nvSpPr>
            <p:cNvPr id="23" name="TextBox 23"/>
            <p:cNvSpPr txBox="1"/>
            <p:nvPr/>
          </p:nvSpPr>
          <p:spPr>
            <a:xfrm>
              <a:off x="127545" y="-66675"/>
              <a:ext cx="23740779" cy="499564"/>
            </a:xfrm>
            <a:prstGeom prst="rect">
              <a:avLst/>
            </a:prstGeom>
          </p:spPr>
          <p:txBody>
            <a:bodyPr lIns="0" tIns="0" rIns="0" bIns="0" rtlCol="0" anchor="t">
              <a:spAutoFit/>
            </a:bodyPr>
            <a:lstStyle/>
            <a:p>
              <a:pPr>
                <a:lnSpc>
                  <a:spcPts val="2841"/>
                </a:lnSpc>
              </a:pPr>
              <a:r>
                <a:rPr lang="en-US" sz="2185" spc="305">
                  <a:solidFill>
                    <a:srgbClr val="638991"/>
                  </a:solidFill>
                  <a:latin typeface="Carlito Bold"/>
                </a:rPr>
                <a:t>     </a:t>
              </a:r>
              <a:r>
                <a:rPr lang="en-US" sz="2185" spc="305">
                  <a:solidFill>
                    <a:srgbClr val="D9D9D9"/>
                  </a:solidFill>
                  <a:latin typeface="Carlito Bold"/>
                </a:rPr>
                <a:t>Dr. Dittmer Institut   I   www.heilpraktiker-psychotherapie-werden.de</a:t>
              </a:r>
            </a:p>
          </p:txBody>
        </p:sp>
        <p:sp>
          <p:nvSpPr>
            <p:cNvPr id="24" name="Freeform 24"/>
            <p:cNvSpPr/>
            <p:nvPr/>
          </p:nvSpPr>
          <p:spPr>
            <a:xfrm>
              <a:off x="0" y="0"/>
              <a:ext cx="447998" cy="447998"/>
            </a:xfrm>
            <a:custGeom>
              <a:avLst/>
              <a:gdLst/>
              <a:ahLst/>
              <a:cxnLst/>
              <a:rect l="l" t="t" r="r" b="b"/>
              <a:pathLst>
                <a:path w="447998" h="447998">
                  <a:moveTo>
                    <a:pt x="0" y="0"/>
                  </a:moveTo>
                  <a:lnTo>
                    <a:pt x="447998" y="0"/>
                  </a:lnTo>
                  <a:lnTo>
                    <a:pt x="447998" y="447998"/>
                  </a:lnTo>
                  <a:lnTo>
                    <a:pt x="0" y="447998"/>
                  </a:lnTo>
                  <a:lnTo>
                    <a:pt x="0" y="0"/>
                  </a:lnTo>
                  <a:close/>
                </a:path>
              </a:pathLst>
            </a:custGeom>
            <a:blipFill>
              <a:blip r:embed="rId8"/>
              <a:stretch>
                <a:fillRect/>
              </a:stretch>
            </a:blipFill>
          </p:spPr>
        </p:sp>
      </p:grpSp>
      <p:sp>
        <p:nvSpPr>
          <p:cNvPr id="25" name="TextBox 25"/>
          <p:cNvSpPr txBox="1"/>
          <p:nvPr/>
        </p:nvSpPr>
        <p:spPr>
          <a:xfrm>
            <a:off x="4691556" y="2728814"/>
            <a:ext cx="11951496" cy="6315075"/>
          </a:xfrm>
          <a:prstGeom prst="rect">
            <a:avLst/>
          </a:prstGeom>
        </p:spPr>
        <p:txBody>
          <a:bodyPr lIns="0" tIns="0" rIns="0" bIns="0" rtlCol="0" anchor="t">
            <a:spAutoFit/>
          </a:bodyPr>
          <a:lstStyle/>
          <a:p>
            <a:pPr algn="just">
              <a:lnSpc>
                <a:spcPts val="2519"/>
              </a:lnSpc>
            </a:pPr>
            <a:r>
              <a:rPr lang="en-US" sz="1799">
                <a:solidFill>
                  <a:srgbClr val="000000"/>
                </a:solidFill>
                <a:latin typeface="Evolve Sans Bold"/>
              </a:rPr>
              <a:t>Fragen des Therapeuten:</a:t>
            </a:r>
          </a:p>
          <a:p>
            <a:pPr algn="just">
              <a:lnSpc>
                <a:spcPts val="2519"/>
              </a:lnSpc>
            </a:pPr>
            <a:endParaRPr lang="en-US" sz="1799">
              <a:solidFill>
                <a:srgbClr val="000000"/>
              </a:solidFill>
              <a:latin typeface="Evolve Sans Bold"/>
            </a:endParaRPr>
          </a:p>
          <a:p>
            <a:pPr algn="just">
              <a:lnSpc>
                <a:spcPts val="2519"/>
              </a:lnSpc>
            </a:pPr>
            <a:r>
              <a:rPr lang="en-US" sz="1799">
                <a:solidFill>
                  <a:srgbClr val="000000"/>
                </a:solidFill>
                <a:latin typeface="Evolve Sans Bold"/>
              </a:rPr>
              <a:t>Erfahrungen während der Übung:</a:t>
            </a:r>
          </a:p>
          <a:p>
            <a:pPr algn="just">
              <a:lnSpc>
                <a:spcPts val="2519"/>
              </a:lnSpc>
            </a:pPr>
            <a:r>
              <a:rPr lang="en-US" sz="1799">
                <a:solidFill>
                  <a:srgbClr val="000000"/>
                </a:solidFill>
                <a:latin typeface="Evolve Sans"/>
              </a:rPr>
              <a:t>"Können Sie mir von Ihren Erfahrungen während der letzten Achtsamkeitsübung erzählen?"</a:t>
            </a:r>
          </a:p>
          <a:p>
            <a:pPr algn="just">
              <a:lnSpc>
                <a:spcPts val="2519"/>
              </a:lnSpc>
            </a:pPr>
            <a:endParaRPr lang="en-US" sz="1799">
              <a:solidFill>
                <a:srgbClr val="000000"/>
              </a:solidFill>
              <a:latin typeface="Evolve Sans"/>
            </a:endParaRPr>
          </a:p>
          <a:p>
            <a:pPr algn="just">
              <a:lnSpc>
                <a:spcPts val="2519"/>
              </a:lnSpc>
            </a:pPr>
            <a:r>
              <a:rPr lang="en-US" sz="1799">
                <a:solidFill>
                  <a:srgbClr val="000000"/>
                </a:solidFill>
                <a:latin typeface="Evolve Sans Bold"/>
              </a:rPr>
              <a:t>Emotionale Reaktionen:</a:t>
            </a:r>
          </a:p>
          <a:p>
            <a:pPr algn="just">
              <a:lnSpc>
                <a:spcPts val="2519"/>
              </a:lnSpc>
            </a:pPr>
            <a:r>
              <a:rPr lang="en-US" sz="1799">
                <a:solidFill>
                  <a:srgbClr val="000000"/>
                </a:solidFill>
                <a:latin typeface="Evolve Sans"/>
              </a:rPr>
              <a:t>"Gab es bestimmte Emotionen oder Gedanken, die während der Übung besonders präsent waren?"</a:t>
            </a:r>
          </a:p>
          <a:p>
            <a:pPr algn="just">
              <a:lnSpc>
                <a:spcPts val="2519"/>
              </a:lnSpc>
            </a:pPr>
            <a:endParaRPr lang="en-US" sz="1799">
              <a:solidFill>
                <a:srgbClr val="000000"/>
              </a:solidFill>
              <a:latin typeface="Evolve Sans"/>
            </a:endParaRPr>
          </a:p>
          <a:p>
            <a:pPr algn="just">
              <a:lnSpc>
                <a:spcPts val="2519"/>
              </a:lnSpc>
            </a:pPr>
            <a:r>
              <a:rPr lang="en-US" sz="1799">
                <a:solidFill>
                  <a:srgbClr val="000000"/>
                </a:solidFill>
                <a:latin typeface="Evolve Sans Bold"/>
              </a:rPr>
              <a:t>Schwierigkeiten:</a:t>
            </a:r>
          </a:p>
          <a:p>
            <a:pPr algn="just">
              <a:lnSpc>
                <a:spcPts val="2519"/>
              </a:lnSpc>
            </a:pPr>
            <a:r>
              <a:rPr lang="en-US" sz="1799">
                <a:solidFill>
                  <a:srgbClr val="000000"/>
                </a:solidFill>
                <a:latin typeface="Evolve Sans"/>
              </a:rPr>
              <a:t>"Haben Sie Schwierigkeiten oder Ablenkungen bemerkt, die die Achtsamkeitspraxis beeinflusst haben?"</a:t>
            </a:r>
          </a:p>
          <a:p>
            <a:pPr algn="just">
              <a:lnSpc>
                <a:spcPts val="2519"/>
              </a:lnSpc>
            </a:pPr>
            <a:endParaRPr lang="en-US" sz="1799">
              <a:solidFill>
                <a:srgbClr val="000000"/>
              </a:solidFill>
              <a:latin typeface="Evolve Sans"/>
            </a:endParaRPr>
          </a:p>
          <a:p>
            <a:pPr algn="just">
              <a:lnSpc>
                <a:spcPts val="2519"/>
              </a:lnSpc>
            </a:pPr>
            <a:r>
              <a:rPr lang="en-US" sz="1799">
                <a:solidFill>
                  <a:srgbClr val="000000"/>
                </a:solidFill>
                <a:latin typeface="Evolve Sans Bold"/>
              </a:rPr>
              <a:t>Integration in den Alltag:</a:t>
            </a:r>
          </a:p>
          <a:p>
            <a:pPr algn="just">
              <a:lnSpc>
                <a:spcPts val="2519"/>
              </a:lnSpc>
            </a:pPr>
            <a:r>
              <a:rPr lang="en-US" sz="1799">
                <a:solidFill>
                  <a:srgbClr val="000000"/>
                </a:solidFill>
                <a:latin typeface="Evolve Sans"/>
              </a:rPr>
              <a:t>"Wie haben Sie versucht, die Achtsamkeitsübungen in Ihren täglichen Routine zu integrieren?"</a:t>
            </a:r>
          </a:p>
          <a:p>
            <a:pPr algn="just">
              <a:lnSpc>
                <a:spcPts val="2519"/>
              </a:lnSpc>
            </a:pPr>
            <a:endParaRPr lang="en-US" sz="1799">
              <a:solidFill>
                <a:srgbClr val="000000"/>
              </a:solidFill>
              <a:latin typeface="Evolve Sans"/>
            </a:endParaRPr>
          </a:p>
          <a:p>
            <a:pPr algn="just">
              <a:lnSpc>
                <a:spcPts val="2519"/>
              </a:lnSpc>
            </a:pPr>
            <a:r>
              <a:rPr lang="en-US" sz="1799">
                <a:solidFill>
                  <a:srgbClr val="000000"/>
                </a:solidFill>
                <a:latin typeface="Evolve Sans Bold"/>
              </a:rPr>
              <a:t>Positive Veränderungen:</a:t>
            </a:r>
          </a:p>
          <a:p>
            <a:pPr algn="just">
              <a:lnSpc>
                <a:spcPts val="2519"/>
              </a:lnSpc>
            </a:pPr>
            <a:r>
              <a:rPr lang="en-US" sz="1799">
                <a:solidFill>
                  <a:srgbClr val="000000"/>
                </a:solidFill>
                <a:latin typeface="Evolve Sans"/>
              </a:rPr>
              <a:t>"Haben Sie positive Veränderungen in Ihrer Wahrnehmung oder Reaktion auf Stress bemerkt?"</a:t>
            </a:r>
          </a:p>
          <a:p>
            <a:pPr algn="just">
              <a:lnSpc>
                <a:spcPts val="2519"/>
              </a:lnSpc>
            </a:pPr>
            <a:endParaRPr lang="en-US" sz="1799">
              <a:solidFill>
                <a:srgbClr val="000000"/>
              </a:solidFill>
              <a:latin typeface="Evolve Sans"/>
            </a:endParaRPr>
          </a:p>
          <a:p>
            <a:pPr algn="just">
              <a:lnSpc>
                <a:spcPts val="2519"/>
              </a:lnSpc>
            </a:pPr>
            <a:r>
              <a:rPr lang="en-US" sz="1799">
                <a:solidFill>
                  <a:srgbClr val="000000"/>
                </a:solidFill>
                <a:latin typeface="Evolve Sans Bold"/>
              </a:rPr>
              <a:t>Anpassungen an die Übung:</a:t>
            </a:r>
          </a:p>
          <a:p>
            <a:pPr algn="just">
              <a:lnSpc>
                <a:spcPts val="2519"/>
              </a:lnSpc>
            </a:pPr>
            <a:r>
              <a:rPr lang="en-US" sz="1799">
                <a:solidFill>
                  <a:srgbClr val="000000"/>
                </a:solidFill>
                <a:latin typeface="Evolve Sans"/>
              </a:rPr>
              <a:t>"Gibt es Aspekte der Übung, die wir anpassen sollten, um sie besser an Ihre Bedürfnisse anzupassen?"</a:t>
            </a:r>
          </a:p>
          <a:p>
            <a:pPr algn="just">
              <a:lnSpc>
                <a:spcPts val="2519"/>
              </a:lnSpc>
            </a:pPr>
            <a:endParaRPr lang="en-US" sz="1799">
              <a:solidFill>
                <a:srgbClr val="000000"/>
              </a:solidFill>
              <a:latin typeface="Evolve Sans"/>
            </a:endParaRPr>
          </a:p>
        </p:txBody>
      </p:sp>
      <p:sp>
        <p:nvSpPr>
          <p:cNvPr id="26" name="TextBox 26"/>
          <p:cNvSpPr txBox="1"/>
          <p:nvPr/>
        </p:nvSpPr>
        <p:spPr>
          <a:xfrm>
            <a:off x="4646712" y="1931651"/>
            <a:ext cx="4033761" cy="613410"/>
          </a:xfrm>
          <a:prstGeom prst="rect">
            <a:avLst/>
          </a:prstGeom>
        </p:spPr>
        <p:txBody>
          <a:bodyPr lIns="0" tIns="0" rIns="0" bIns="0" rtlCol="0" anchor="t">
            <a:spAutoFit/>
          </a:bodyPr>
          <a:lstStyle/>
          <a:p>
            <a:pPr>
              <a:lnSpc>
                <a:spcPts val="5040"/>
              </a:lnSpc>
            </a:pPr>
            <a:r>
              <a:rPr lang="en-US" sz="3600">
                <a:solidFill>
                  <a:srgbClr val="221F23"/>
                </a:solidFill>
                <a:latin typeface="Benedict"/>
              </a:rPr>
              <a:t>Übungsanweisung</a:t>
            </a:r>
          </a:p>
        </p:txBody>
      </p:sp>
      <p:sp>
        <p:nvSpPr>
          <p:cNvPr id="27" name="TextBox 27"/>
          <p:cNvSpPr txBox="1"/>
          <p:nvPr/>
        </p:nvSpPr>
        <p:spPr>
          <a:xfrm>
            <a:off x="1814809" y="6509755"/>
            <a:ext cx="2016880" cy="316230"/>
          </a:xfrm>
          <a:prstGeom prst="rect">
            <a:avLst/>
          </a:prstGeom>
        </p:spPr>
        <p:txBody>
          <a:bodyPr lIns="0" tIns="0" rIns="0" bIns="0" rtlCol="0" anchor="t">
            <a:spAutoFit/>
          </a:bodyPr>
          <a:lstStyle/>
          <a:p>
            <a:pPr algn="just">
              <a:lnSpc>
                <a:spcPts val="2519"/>
              </a:lnSpc>
              <a:spcBef>
                <a:spcPct val="0"/>
              </a:spcBef>
            </a:pPr>
            <a:r>
              <a:rPr lang="en-US" sz="1799">
                <a:solidFill>
                  <a:srgbClr val="404040"/>
                </a:solidFill>
                <a:latin typeface="Evolve Sans"/>
              </a:rPr>
              <a:t>Stufe 3: In der Praxis</a:t>
            </a:r>
          </a:p>
        </p:txBody>
      </p:sp>
      <p:sp>
        <p:nvSpPr>
          <p:cNvPr id="33" name="AutoShape 7">
            <a:extLst>
              <a:ext uri="{FF2B5EF4-FFF2-40B4-BE49-F238E27FC236}">
                <a16:creationId xmlns:a16="http://schemas.microsoft.com/office/drawing/2014/main" id="{540ACDAD-1D91-44E9-7B18-C6AAECF8530F}"/>
              </a:ext>
            </a:extLst>
          </p:cNvPr>
          <p:cNvSpPr/>
          <p:nvPr/>
        </p:nvSpPr>
        <p:spPr>
          <a:xfrm>
            <a:off x="1828800" y="9563100"/>
            <a:ext cx="233275" cy="0"/>
          </a:xfrm>
          <a:prstGeom prst="line">
            <a:avLst/>
          </a:prstGeom>
          <a:ln w="19050" cap="flat">
            <a:solidFill>
              <a:srgbClr val="221F23"/>
            </a:solidFill>
            <a:prstDash val="solid"/>
            <a:headEnd type="none" w="sm" len="sm"/>
            <a:tailEnd type="none" w="sm" len="sm"/>
          </a:ln>
        </p:spPr>
      </p:sp>
      <p:sp>
        <p:nvSpPr>
          <p:cNvPr id="34" name="TextBox 12">
            <a:extLst>
              <a:ext uri="{FF2B5EF4-FFF2-40B4-BE49-F238E27FC236}">
                <a16:creationId xmlns:a16="http://schemas.microsoft.com/office/drawing/2014/main" id="{94D209B1-93E6-A0A7-ED86-986D77C8B83A}"/>
              </a:ext>
            </a:extLst>
          </p:cNvPr>
          <p:cNvSpPr txBox="1"/>
          <p:nvPr/>
        </p:nvSpPr>
        <p:spPr>
          <a:xfrm>
            <a:off x="1062124" y="9214426"/>
            <a:ext cx="2138275" cy="209672"/>
          </a:xfrm>
          <a:prstGeom prst="rect">
            <a:avLst/>
          </a:prstGeom>
        </p:spPr>
        <p:txBody>
          <a:bodyPr wrap="square" lIns="0" tIns="0" rIns="0" bIns="0" rtlCol="0" anchor="t">
            <a:spAutoFit/>
          </a:bodyPr>
          <a:lstStyle/>
          <a:p>
            <a:pPr>
              <a:lnSpc>
                <a:spcPts val="1679"/>
              </a:lnSpc>
            </a:pPr>
            <a:r>
              <a:rPr lang="en-US" sz="1200">
                <a:solidFill>
                  <a:srgbClr val="221F23"/>
                </a:solidFill>
                <a:latin typeface="TAN Aegean"/>
              </a:rPr>
              <a:t>10            11           12</a:t>
            </a:r>
          </a:p>
        </p:txBody>
      </p:sp>
      <p:grpSp>
        <p:nvGrpSpPr>
          <p:cNvPr id="35" name="Group 2">
            <a:extLst>
              <a:ext uri="{FF2B5EF4-FFF2-40B4-BE49-F238E27FC236}">
                <a16:creationId xmlns:a16="http://schemas.microsoft.com/office/drawing/2014/main" id="{80B5F793-984E-2678-E122-7EAB3C01FEE8}"/>
              </a:ext>
            </a:extLst>
          </p:cNvPr>
          <p:cNvGrpSpPr/>
          <p:nvPr/>
        </p:nvGrpSpPr>
        <p:grpSpPr>
          <a:xfrm rot="1509315">
            <a:off x="-1033429" y="-2925957"/>
            <a:ext cx="13280249" cy="17045715"/>
            <a:chOff x="0" y="0"/>
            <a:chExt cx="17706999" cy="22727620"/>
          </a:xfrm>
        </p:grpSpPr>
        <p:pic>
          <p:nvPicPr>
            <p:cNvPr id="36" name="Picture 3">
              <a:extLst>
                <a:ext uri="{FF2B5EF4-FFF2-40B4-BE49-F238E27FC236}">
                  <a16:creationId xmlns:a16="http://schemas.microsoft.com/office/drawing/2014/main" id="{EE74009E-8834-CEEC-42F4-3763A52F8B33}"/>
                </a:ext>
              </a:extLst>
            </p:cNvPr>
            <p:cNvPicPr>
              <a:picLocks noChangeAspect="1"/>
            </p:cNvPicPr>
            <p:nvPr/>
          </p:nvPicPr>
          <p:blipFill>
            <a:blip r:embed="rId9">
              <a:alphaModFix amt="5000"/>
            </a:blip>
            <a:srcRect l="11045" r="11045"/>
            <a:stretch>
              <a:fillRect/>
            </a:stretch>
          </p:blipFill>
          <p:spPr>
            <a:xfrm>
              <a:off x="0" y="0"/>
              <a:ext cx="17706999" cy="22727620"/>
            </a:xfrm>
            <a:prstGeom prst="rect">
              <a:avLst/>
            </a:prstGeom>
          </p:spPr>
        </p:pic>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1028700"/>
            <a:ext cx="632334" cy="733703"/>
          </a:xfrm>
          <a:custGeom>
            <a:avLst/>
            <a:gdLst/>
            <a:ahLst/>
            <a:cxnLst/>
            <a:rect l="l" t="t" r="r" b="b"/>
            <a:pathLst>
              <a:path w="632334" h="733703">
                <a:moveTo>
                  <a:pt x="0" y="0"/>
                </a:moveTo>
                <a:lnTo>
                  <a:pt x="632334" y="0"/>
                </a:lnTo>
                <a:lnTo>
                  <a:pt x="632334" y="733703"/>
                </a:lnTo>
                <a:lnTo>
                  <a:pt x="0" y="733703"/>
                </a:lnTo>
                <a:lnTo>
                  <a:pt x="0" y="0"/>
                </a:lnTo>
                <a:close/>
              </a:path>
            </a:pathLst>
          </a:custGeom>
          <a:blipFill>
            <a:blip r:embed="rId2">
              <a:extLst>
                <a:ext uri="{96DAC541-7B7A-43D3-8B79-37D633B846F1}">
                  <asvg:svgBlip xmlns:asvg="http://schemas.microsoft.com/office/drawing/2016/SVG/main" r:embed="rId3"/>
                </a:ext>
              </a:extLst>
            </a:blip>
            <a:stretch>
              <a:fillRect r="-42302" b="-42814"/>
            </a:stretch>
          </a:blipFill>
        </p:spPr>
      </p:sp>
      <p:sp>
        <p:nvSpPr>
          <p:cNvPr id="4" name="Freeform 4"/>
          <p:cNvSpPr/>
          <p:nvPr/>
        </p:nvSpPr>
        <p:spPr>
          <a:xfrm rot="-5400000">
            <a:off x="16532827" y="5348966"/>
            <a:ext cx="1300195" cy="152751"/>
          </a:xfrm>
          <a:custGeom>
            <a:avLst/>
            <a:gdLst/>
            <a:ahLst/>
            <a:cxnLst/>
            <a:rect l="l" t="t" r="r" b="b"/>
            <a:pathLst>
              <a:path w="1300195" h="152751">
                <a:moveTo>
                  <a:pt x="0" y="0"/>
                </a:moveTo>
                <a:lnTo>
                  <a:pt x="1300195" y="0"/>
                </a:lnTo>
                <a:lnTo>
                  <a:pt x="1300195" y="152751"/>
                </a:lnTo>
                <a:lnTo>
                  <a:pt x="0" y="152751"/>
                </a:lnTo>
                <a:lnTo>
                  <a:pt x="0" y="0"/>
                </a:lnTo>
                <a:close/>
              </a:path>
            </a:pathLst>
          </a:custGeom>
          <a:blipFill>
            <a:blip r:embed="rId4">
              <a:extLst>
                <a:ext uri="{96DAC541-7B7A-43D3-8B79-37D633B846F1}">
                  <asvg:svgBlip xmlns:asvg="http://schemas.microsoft.com/office/drawing/2016/SVG/main" r:embed="rId5"/>
                </a:ext>
              </a:extLst>
            </a:blip>
            <a:stretch>
              <a:fillRect l="-40933" r="-43353"/>
            </a:stretch>
          </a:blipFill>
        </p:spPr>
      </p:sp>
      <p:grpSp>
        <p:nvGrpSpPr>
          <p:cNvPr id="5" name="Group 5"/>
          <p:cNvGrpSpPr>
            <a:grpSpLocks noChangeAspect="1"/>
          </p:cNvGrpSpPr>
          <p:nvPr/>
        </p:nvGrpSpPr>
        <p:grpSpPr>
          <a:xfrm>
            <a:off x="17113216" y="4211561"/>
            <a:ext cx="139416" cy="139416"/>
            <a:chOff x="0" y="0"/>
            <a:chExt cx="6355080" cy="6355080"/>
          </a:xfrm>
        </p:grpSpPr>
        <p:sp>
          <p:nvSpPr>
            <p:cNvPr id="6" name="Freeform 6"/>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21F23"/>
            </a:solidFill>
          </p:spPr>
        </p:sp>
      </p:grpSp>
      <p:sp>
        <p:nvSpPr>
          <p:cNvPr id="7" name="Freeform 7"/>
          <p:cNvSpPr/>
          <p:nvPr/>
        </p:nvSpPr>
        <p:spPr>
          <a:xfrm rot="5400000">
            <a:off x="16920508" y="8919508"/>
            <a:ext cx="246305" cy="431279"/>
          </a:xfrm>
          <a:custGeom>
            <a:avLst/>
            <a:gdLst/>
            <a:ahLst/>
            <a:cxnLst/>
            <a:rect l="l" t="t" r="r" b="b"/>
            <a:pathLst>
              <a:path w="246305" h="431279">
                <a:moveTo>
                  <a:pt x="0" y="0"/>
                </a:moveTo>
                <a:lnTo>
                  <a:pt x="246305" y="0"/>
                </a:lnTo>
                <a:lnTo>
                  <a:pt x="246305" y="431279"/>
                </a:lnTo>
                <a:lnTo>
                  <a:pt x="0" y="431279"/>
                </a:lnTo>
                <a:lnTo>
                  <a:pt x="0" y="0"/>
                </a:lnTo>
                <a:close/>
              </a:path>
            </a:pathLst>
          </a:custGeom>
          <a:blipFill>
            <a:blip r:embed="rId6">
              <a:extLst>
                <a:ext uri="{96DAC541-7B7A-43D3-8B79-37D633B846F1}">
                  <asvg:svgBlip xmlns:asvg="http://schemas.microsoft.com/office/drawing/2016/SVG/main" r:embed="rId7"/>
                </a:ext>
              </a:extLst>
            </a:blip>
            <a:stretch>
              <a:fillRect l="-75099"/>
            </a:stretch>
          </a:blipFill>
        </p:spPr>
      </p:sp>
      <p:grpSp>
        <p:nvGrpSpPr>
          <p:cNvPr id="8" name="Group 8"/>
          <p:cNvGrpSpPr/>
          <p:nvPr/>
        </p:nvGrpSpPr>
        <p:grpSpPr>
          <a:xfrm>
            <a:off x="6865225" y="1987143"/>
            <a:ext cx="5035389" cy="5035389"/>
            <a:chOff x="0" y="0"/>
            <a:chExt cx="6350000" cy="6350000"/>
          </a:xfrm>
        </p:grpSpPr>
        <p:sp>
          <p:nvSpPr>
            <p:cNvPr id="9" name="Freeform 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4F2F2"/>
            </a:solidFill>
          </p:spPr>
        </p:sp>
      </p:grpSp>
      <p:sp>
        <p:nvSpPr>
          <p:cNvPr id="10" name="Freeform 10"/>
          <p:cNvSpPr/>
          <p:nvPr/>
        </p:nvSpPr>
        <p:spPr>
          <a:xfrm>
            <a:off x="7867432" y="2693946"/>
            <a:ext cx="2994342" cy="3621782"/>
          </a:xfrm>
          <a:custGeom>
            <a:avLst/>
            <a:gdLst/>
            <a:ahLst/>
            <a:cxnLst/>
            <a:rect l="l" t="t" r="r" b="b"/>
            <a:pathLst>
              <a:path w="2994342" h="3621782">
                <a:moveTo>
                  <a:pt x="0" y="0"/>
                </a:moveTo>
                <a:lnTo>
                  <a:pt x="2994342" y="0"/>
                </a:lnTo>
                <a:lnTo>
                  <a:pt x="2994342" y="3621782"/>
                </a:lnTo>
                <a:lnTo>
                  <a:pt x="0" y="3621782"/>
                </a:lnTo>
                <a:lnTo>
                  <a:pt x="0" y="0"/>
                </a:lnTo>
                <a:close/>
              </a:path>
            </a:pathLst>
          </a:custGeom>
          <a:blipFill>
            <a:blip r:embed="rId8"/>
            <a:stretch>
              <a:fillRect l="-42916" t="-1026" r="-37446"/>
            </a:stretch>
          </a:blipFill>
        </p:spPr>
      </p:sp>
      <p:grpSp>
        <p:nvGrpSpPr>
          <p:cNvPr id="11" name="Group 11"/>
          <p:cNvGrpSpPr/>
          <p:nvPr/>
        </p:nvGrpSpPr>
        <p:grpSpPr>
          <a:xfrm>
            <a:off x="13137450" y="9363480"/>
            <a:ext cx="2353997" cy="147779"/>
            <a:chOff x="0" y="0"/>
            <a:chExt cx="2427600" cy="152400"/>
          </a:xfrm>
        </p:grpSpPr>
        <p:sp>
          <p:nvSpPr>
            <p:cNvPr id="12" name="Freeform 12"/>
            <p:cNvSpPr/>
            <p:nvPr/>
          </p:nvSpPr>
          <p:spPr>
            <a:xfrm>
              <a:off x="0" y="0"/>
              <a:ext cx="2427600" cy="152400"/>
            </a:xfrm>
            <a:custGeom>
              <a:avLst/>
              <a:gdLst/>
              <a:ahLst/>
              <a:cxnLst/>
              <a:rect l="l" t="t" r="r" b="b"/>
              <a:pathLst>
                <a:path w="2427600" h="152400">
                  <a:moveTo>
                    <a:pt x="0" y="0"/>
                  </a:moveTo>
                  <a:lnTo>
                    <a:pt x="2427600" y="0"/>
                  </a:lnTo>
                  <a:lnTo>
                    <a:pt x="2427600" y="152400"/>
                  </a:lnTo>
                  <a:lnTo>
                    <a:pt x="0" y="152400"/>
                  </a:lnTo>
                  <a:close/>
                </a:path>
              </a:pathLst>
            </a:custGeom>
            <a:solidFill>
              <a:srgbClr val="E4F2F2"/>
            </a:solidFill>
          </p:spPr>
        </p:sp>
      </p:grpSp>
      <p:grpSp>
        <p:nvGrpSpPr>
          <p:cNvPr id="13" name="Group 13"/>
          <p:cNvGrpSpPr/>
          <p:nvPr/>
        </p:nvGrpSpPr>
        <p:grpSpPr>
          <a:xfrm>
            <a:off x="13137450" y="2181524"/>
            <a:ext cx="2353997" cy="147779"/>
            <a:chOff x="0" y="0"/>
            <a:chExt cx="2427600" cy="152400"/>
          </a:xfrm>
        </p:grpSpPr>
        <p:sp>
          <p:nvSpPr>
            <p:cNvPr id="14" name="Freeform 14"/>
            <p:cNvSpPr/>
            <p:nvPr/>
          </p:nvSpPr>
          <p:spPr>
            <a:xfrm>
              <a:off x="0" y="0"/>
              <a:ext cx="2427600" cy="152400"/>
            </a:xfrm>
            <a:custGeom>
              <a:avLst/>
              <a:gdLst/>
              <a:ahLst/>
              <a:cxnLst/>
              <a:rect l="l" t="t" r="r" b="b"/>
              <a:pathLst>
                <a:path w="2427600" h="152400">
                  <a:moveTo>
                    <a:pt x="0" y="0"/>
                  </a:moveTo>
                  <a:lnTo>
                    <a:pt x="2427600" y="0"/>
                  </a:lnTo>
                  <a:lnTo>
                    <a:pt x="2427600" y="152400"/>
                  </a:lnTo>
                  <a:lnTo>
                    <a:pt x="0" y="152400"/>
                  </a:lnTo>
                  <a:close/>
                </a:path>
              </a:pathLst>
            </a:custGeom>
            <a:solidFill>
              <a:srgbClr val="E4F2F2"/>
            </a:solidFill>
          </p:spPr>
        </p:sp>
      </p:grpSp>
      <p:grpSp>
        <p:nvGrpSpPr>
          <p:cNvPr id="15" name="Group 15"/>
          <p:cNvGrpSpPr/>
          <p:nvPr/>
        </p:nvGrpSpPr>
        <p:grpSpPr>
          <a:xfrm>
            <a:off x="2078296" y="7957696"/>
            <a:ext cx="3475360" cy="147779"/>
            <a:chOff x="0" y="0"/>
            <a:chExt cx="3584025" cy="152400"/>
          </a:xfrm>
        </p:grpSpPr>
        <p:sp>
          <p:nvSpPr>
            <p:cNvPr id="16" name="Freeform 16"/>
            <p:cNvSpPr/>
            <p:nvPr/>
          </p:nvSpPr>
          <p:spPr>
            <a:xfrm>
              <a:off x="0" y="0"/>
              <a:ext cx="3584025" cy="152400"/>
            </a:xfrm>
            <a:custGeom>
              <a:avLst/>
              <a:gdLst/>
              <a:ahLst/>
              <a:cxnLst/>
              <a:rect l="l" t="t" r="r" b="b"/>
              <a:pathLst>
                <a:path w="3584025" h="152400">
                  <a:moveTo>
                    <a:pt x="0" y="0"/>
                  </a:moveTo>
                  <a:lnTo>
                    <a:pt x="3584025" y="0"/>
                  </a:lnTo>
                  <a:lnTo>
                    <a:pt x="3584025" y="152400"/>
                  </a:lnTo>
                  <a:lnTo>
                    <a:pt x="0" y="152400"/>
                  </a:lnTo>
                  <a:close/>
                </a:path>
              </a:pathLst>
            </a:custGeom>
            <a:solidFill>
              <a:srgbClr val="E4F2F2"/>
            </a:solidFill>
          </p:spPr>
        </p:sp>
      </p:grpSp>
      <p:grpSp>
        <p:nvGrpSpPr>
          <p:cNvPr id="17" name="Group 17"/>
          <p:cNvGrpSpPr/>
          <p:nvPr/>
        </p:nvGrpSpPr>
        <p:grpSpPr>
          <a:xfrm>
            <a:off x="2078296" y="2181524"/>
            <a:ext cx="3475360" cy="147779"/>
            <a:chOff x="0" y="0"/>
            <a:chExt cx="3584025" cy="152400"/>
          </a:xfrm>
        </p:grpSpPr>
        <p:sp>
          <p:nvSpPr>
            <p:cNvPr id="18" name="Freeform 18"/>
            <p:cNvSpPr/>
            <p:nvPr/>
          </p:nvSpPr>
          <p:spPr>
            <a:xfrm>
              <a:off x="0" y="0"/>
              <a:ext cx="3584025" cy="152400"/>
            </a:xfrm>
            <a:custGeom>
              <a:avLst/>
              <a:gdLst/>
              <a:ahLst/>
              <a:cxnLst/>
              <a:rect l="l" t="t" r="r" b="b"/>
              <a:pathLst>
                <a:path w="3584025" h="152400">
                  <a:moveTo>
                    <a:pt x="0" y="0"/>
                  </a:moveTo>
                  <a:lnTo>
                    <a:pt x="3584025" y="0"/>
                  </a:lnTo>
                  <a:lnTo>
                    <a:pt x="3584025" y="152400"/>
                  </a:lnTo>
                  <a:lnTo>
                    <a:pt x="0" y="152400"/>
                  </a:lnTo>
                  <a:close/>
                </a:path>
              </a:pathLst>
            </a:custGeom>
            <a:solidFill>
              <a:srgbClr val="E4F2F2"/>
            </a:solidFill>
          </p:spPr>
        </p:sp>
      </p:grpSp>
      <p:sp>
        <p:nvSpPr>
          <p:cNvPr id="22" name="TextBox 22"/>
          <p:cNvSpPr txBox="1"/>
          <p:nvPr/>
        </p:nvSpPr>
        <p:spPr>
          <a:xfrm>
            <a:off x="2078296" y="3586593"/>
            <a:ext cx="3475360" cy="870586"/>
          </a:xfrm>
          <a:prstGeom prst="rect">
            <a:avLst/>
          </a:prstGeom>
        </p:spPr>
        <p:txBody>
          <a:bodyPr lIns="0" tIns="0" rIns="0" bIns="0" rtlCol="0" anchor="t">
            <a:spAutoFit/>
          </a:bodyPr>
          <a:lstStyle/>
          <a:p>
            <a:pPr>
              <a:lnSpc>
                <a:spcPts val="7139"/>
              </a:lnSpc>
            </a:pPr>
            <a:r>
              <a:rPr lang="en-US" sz="5099">
                <a:solidFill>
                  <a:srgbClr val="221F23"/>
                </a:solidFill>
                <a:latin typeface="TAN Aegean"/>
              </a:rPr>
              <a:t>Regeln</a:t>
            </a:r>
          </a:p>
        </p:txBody>
      </p:sp>
      <p:sp>
        <p:nvSpPr>
          <p:cNvPr id="23" name="TextBox 23"/>
          <p:cNvSpPr txBox="1"/>
          <p:nvPr/>
        </p:nvSpPr>
        <p:spPr>
          <a:xfrm>
            <a:off x="2151615" y="4578839"/>
            <a:ext cx="3475360" cy="2247900"/>
          </a:xfrm>
          <a:prstGeom prst="rect">
            <a:avLst/>
          </a:prstGeom>
        </p:spPr>
        <p:txBody>
          <a:bodyPr lIns="0" tIns="0" rIns="0" bIns="0" rtlCol="0" anchor="t">
            <a:spAutoFit/>
          </a:bodyPr>
          <a:lstStyle/>
          <a:p>
            <a:pPr marL="388618" lvl="1" indent="-194309" algn="just">
              <a:lnSpc>
                <a:spcPts val="2519"/>
              </a:lnSpc>
              <a:buFont typeface="Arial"/>
              <a:buChar char="•"/>
            </a:pPr>
            <a:r>
              <a:rPr lang="en-US" sz="1799">
                <a:solidFill>
                  <a:srgbClr val="404040"/>
                </a:solidFill>
                <a:latin typeface="Evolve Sans"/>
              </a:rPr>
              <a:t>Pünktlichkeit</a:t>
            </a:r>
          </a:p>
          <a:p>
            <a:pPr marL="388618" lvl="1" indent="-194309" algn="just">
              <a:lnSpc>
                <a:spcPts val="2519"/>
              </a:lnSpc>
              <a:buFont typeface="Arial"/>
              <a:buChar char="•"/>
            </a:pPr>
            <a:r>
              <a:rPr lang="en-US" sz="1799">
                <a:solidFill>
                  <a:srgbClr val="404040"/>
                </a:solidFill>
                <a:latin typeface="Evolve Sans"/>
              </a:rPr>
              <a:t>effizient arbeiten</a:t>
            </a:r>
          </a:p>
          <a:p>
            <a:pPr marL="388618" lvl="1" indent="-194309" algn="just">
              <a:lnSpc>
                <a:spcPts val="2519"/>
              </a:lnSpc>
              <a:buFont typeface="Arial"/>
              <a:buChar char="•"/>
            </a:pPr>
            <a:r>
              <a:rPr lang="en-US" sz="1799">
                <a:solidFill>
                  <a:srgbClr val="404040"/>
                </a:solidFill>
                <a:latin typeface="Evolve Sans"/>
              </a:rPr>
              <a:t>nach Anweisung durchführen auch, wenn die Übung schon anders bekannt ist</a:t>
            </a:r>
          </a:p>
          <a:p>
            <a:pPr marL="388618" lvl="1" indent="-194309" algn="just">
              <a:lnSpc>
                <a:spcPts val="2519"/>
              </a:lnSpc>
              <a:buFont typeface="Arial"/>
              <a:buChar char="•"/>
            </a:pPr>
            <a:r>
              <a:rPr lang="en-US" sz="1799">
                <a:solidFill>
                  <a:srgbClr val="404040"/>
                </a:solidFill>
                <a:latin typeface="Evolve Sans"/>
              </a:rPr>
              <a:t>Feedback ehrlich, konstruktiv ... Sandwichmethode</a:t>
            </a:r>
          </a:p>
        </p:txBody>
      </p:sp>
      <p:sp>
        <p:nvSpPr>
          <p:cNvPr id="24" name="TextBox 24"/>
          <p:cNvSpPr txBox="1"/>
          <p:nvPr/>
        </p:nvSpPr>
        <p:spPr>
          <a:xfrm>
            <a:off x="13137450" y="6038483"/>
            <a:ext cx="3690571" cy="3459480"/>
          </a:xfrm>
          <a:prstGeom prst="rect">
            <a:avLst/>
          </a:prstGeom>
        </p:spPr>
        <p:txBody>
          <a:bodyPr lIns="0" tIns="0" rIns="0" bIns="0" rtlCol="0" anchor="t">
            <a:spAutoFit/>
          </a:bodyPr>
          <a:lstStyle/>
          <a:p>
            <a:pPr algn="just">
              <a:lnSpc>
                <a:spcPts val="2519"/>
              </a:lnSpc>
            </a:pPr>
            <a:endParaRPr/>
          </a:p>
          <a:p>
            <a:pPr algn="just">
              <a:lnSpc>
                <a:spcPts val="2519"/>
              </a:lnSpc>
            </a:pPr>
            <a:r>
              <a:rPr lang="en-US" sz="1799">
                <a:solidFill>
                  <a:srgbClr val="404040"/>
                </a:solidFill>
                <a:latin typeface="Evolve Sans"/>
              </a:rPr>
              <a:t>Tauscht euch darüber aus, wie die Anleitung gelungen ist, gebt dem Anderen Feedback zur Stimmlage, Tempo, Lautstärke, Einfühlungs-</a:t>
            </a:r>
          </a:p>
          <a:p>
            <a:pPr algn="just">
              <a:lnSpc>
                <a:spcPts val="2519"/>
              </a:lnSpc>
            </a:pPr>
            <a:r>
              <a:rPr lang="en-US" sz="1799">
                <a:solidFill>
                  <a:srgbClr val="404040"/>
                </a:solidFill>
                <a:latin typeface="Evolve Sans"/>
              </a:rPr>
              <a:t>vermögen etc.</a:t>
            </a:r>
          </a:p>
          <a:p>
            <a:pPr algn="just">
              <a:lnSpc>
                <a:spcPts val="2519"/>
              </a:lnSpc>
            </a:pPr>
            <a:endParaRPr lang="en-US" sz="1799">
              <a:solidFill>
                <a:srgbClr val="404040"/>
              </a:solidFill>
              <a:latin typeface="Evolve Sans"/>
            </a:endParaRPr>
          </a:p>
          <a:p>
            <a:pPr algn="just">
              <a:lnSpc>
                <a:spcPts val="2519"/>
              </a:lnSpc>
            </a:pPr>
            <a:r>
              <a:rPr lang="en-US" sz="1799">
                <a:solidFill>
                  <a:srgbClr val="404040"/>
                </a:solidFill>
                <a:latin typeface="Evolve Sans"/>
              </a:rPr>
              <a:t>Berichtet später über eure Erfahrungen zur Wirkung der Übungen in der Gruppe.</a:t>
            </a:r>
          </a:p>
          <a:p>
            <a:pPr algn="just">
              <a:lnSpc>
                <a:spcPts val="2519"/>
              </a:lnSpc>
              <a:spcBef>
                <a:spcPct val="0"/>
              </a:spcBef>
            </a:pPr>
            <a:endParaRPr lang="en-US" sz="1799">
              <a:solidFill>
                <a:srgbClr val="404040"/>
              </a:solidFill>
              <a:latin typeface="Evolve Sans"/>
            </a:endParaRPr>
          </a:p>
        </p:txBody>
      </p:sp>
      <p:sp>
        <p:nvSpPr>
          <p:cNvPr id="25" name="TextBox 25"/>
          <p:cNvSpPr txBox="1"/>
          <p:nvPr/>
        </p:nvSpPr>
        <p:spPr>
          <a:xfrm>
            <a:off x="13137450" y="5945204"/>
            <a:ext cx="1714325" cy="297180"/>
          </a:xfrm>
          <a:prstGeom prst="rect">
            <a:avLst/>
          </a:prstGeom>
        </p:spPr>
        <p:txBody>
          <a:bodyPr lIns="0" tIns="0" rIns="0" bIns="0" rtlCol="0" anchor="t">
            <a:spAutoFit/>
          </a:bodyPr>
          <a:lstStyle/>
          <a:p>
            <a:pPr>
              <a:lnSpc>
                <a:spcPts val="2520"/>
              </a:lnSpc>
            </a:pPr>
            <a:r>
              <a:rPr lang="en-US" sz="1800">
                <a:solidFill>
                  <a:srgbClr val="221F23"/>
                </a:solidFill>
                <a:latin typeface="TAN Aegean"/>
              </a:rPr>
              <a:t>Übung 2</a:t>
            </a:r>
          </a:p>
        </p:txBody>
      </p:sp>
      <p:sp>
        <p:nvSpPr>
          <p:cNvPr id="26" name="TextBox 26"/>
          <p:cNvSpPr txBox="1"/>
          <p:nvPr/>
        </p:nvSpPr>
        <p:spPr>
          <a:xfrm>
            <a:off x="13137450" y="3815886"/>
            <a:ext cx="3690571" cy="1573530"/>
          </a:xfrm>
          <a:prstGeom prst="rect">
            <a:avLst/>
          </a:prstGeom>
        </p:spPr>
        <p:txBody>
          <a:bodyPr lIns="0" tIns="0" rIns="0" bIns="0" rtlCol="0" anchor="t">
            <a:spAutoFit/>
          </a:bodyPr>
          <a:lstStyle/>
          <a:p>
            <a:pPr algn="just">
              <a:lnSpc>
                <a:spcPts val="2519"/>
              </a:lnSpc>
            </a:pPr>
            <a:r>
              <a:rPr lang="en-US" sz="1799">
                <a:solidFill>
                  <a:srgbClr val="404040"/>
                </a:solidFill>
                <a:latin typeface="Evolve Sans"/>
              </a:rPr>
              <a:t>Einer leitet die Atemmeditation an, der Andere den Bodyscan.</a:t>
            </a:r>
          </a:p>
          <a:p>
            <a:pPr algn="just">
              <a:lnSpc>
                <a:spcPts val="2519"/>
              </a:lnSpc>
            </a:pPr>
            <a:endParaRPr lang="en-US" sz="1799">
              <a:solidFill>
                <a:srgbClr val="404040"/>
              </a:solidFill>
              <a:latin typeface="Evolve Sans"/>
            </a:endParaRPr>
          </a:p>
          <a:p>
            <a:pPr algn="just">
              <a:lnSpc>
                <a:spcPts val="2519"/>
              </a:lnSpc>
              <a:spcBef>
                <a:spcPct val="0"/>
              </a:spcBef>
            </a:pPr>
            <a:r>
              <a:rPr lang="en-US" sz="1799">
                <a:solidFill>
                  <a:srgbClr val="404040"/>
                </a:solidFill>
                <a:latin typeface="Evolve Sans"/>
              </a:rPr>
              <a:t>Jeweils nur einmal. Zeit insgesamt 30 Minuten.</a:t>
            </a:r>
          </a:p>
        </p:txBody>
      </p:sp>
      <p:sp>
        <p:nvSpPr>
          <p:cNvPr id="27" name="TextBox 27"/>
          <p:cNvSpPr txBox="1"/>
          <p:nvPr/>
        </p:nvSpPr>
        <p:spPr>
          <a:xfrm>
            <a:off x="13137450" y="3384282"/>
            <a:ext cx="1714325" cy="297180"/>
          </a:xfrm>
          <a:prstGeom prst="rect">
            <a:avLst/>
          </a:prstGeom>
        </p:spPr>
        <p:txBody>
          <a:bodyPr lIns="0" tIns="0" rIns="0" bIns="0" rtlCol="0" anchor="t">
            <a:spAutoFit/>
          </a:bodyPr>
          <a:lstStyle/>
          <a:p>
            <a:pPr>
              <a:lnSpc>
                <a:spcPts val="2520"/>
              </a:lnSpc>
            </a:pPr>
            <a:r>
              <a:rPr lang="en-US" sz="1800">
                <a:solidFill>
                  <a:srgbClr val="221F23"/>
                </a:solidFill>
                <a:latin typeface="TAN Aegean"/>
              </a:rPr>
              <a:t>Übung 1</a:t>
            </a:r>
          </a:p>
        </p:txBody>
      </p:sp>
      <p:grpSp>
        <p:nvGrpSpPr>
          <p:cNvPr id="28" name="Group 28"/>
          <p:cNvGrpSpPr/>
          <p:nvPr/>
        </p:nvGrpSpPr>
        <p:grpSpPr>
          <a:xfrm>
            <a:off x="12738058" y="816610"/>
            <a:ext cx="4952669" cy="212090"/>
            <a:chOff x="0" y="0"/>
            <a:chExt cx="6603559" cy="282787"/>
          </a:xfrm>
        </p:grpSpPr>
        <p:sp>
          <p:nvSpPr>
            <p:cNvPr id="29" name="TextBox 29"/>
            <p:cNvSpPr txBox="1"/>
            <p:nvPr/>
          </p:nvSpPr>
          <p:spPr>
            <a:xfrm>
              <a:off x="0" y="-28575"/>
              <a:ext cx="1493899" cy="311362"/>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Achtsamkeit</a:t>
              </a:r>
            </a:p>
          </p:txBody>
        </p:sp>
        <p:sp>
          <p:nvSpPr>
            <p:cNvPr id="30" name="TextBox 30"/>
            <p:cNvSpPr txBox="1"/>
            <p:nvPr/>
          </p:nvSpPr>
          <p:spPr>
            <a:xfrm>
              <a:off x="2538887" y="-28575"/>
              <a:ext cx="1354822" cy="311362"/>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Visualisierung</a:t>
              </a:r>
            </a:p>
          </p:txBody>
        </p:sp>
        <p:sp>
          <p:nvSpPr>
            <p:cNvPr id="31" name="TextBox 31"/>
            <p:cNvSpPr txBox="1"/>
            <p:nvPr/>
          </p:nvSpPr>
          <p:spPr>
            <a:xfrm>
              <a:off x="4887135" y="-28575"/>
              <a:ext cx="1716423" cy="311362"/>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Umstrukturierung</a:t>
              </a:r>
            </a:p>
          </p:txBody>
        </p:sp>
      </p:grpSp>
      <p:grpSp>
        <p:nvGrpSpPr>
          <p:cNvPr id="32" name="Group 32"/>
          <p:cNvGrpSpPr/>
          <p:nvPr/>
        </p:nvGrpSpPr>
        <p:grpSpPr>
          <a:xfrm>
            <a:off x="386758" y="9886860"/>
            <a:ext cx="17901242" cy="335998"/>
            <a:chOff x="0" y="0"/>
            <a:chExt cx="23868323" cy="447998"/>
          </a:xfrm>
        </p:grpSpPr>
        <p:sp>
          <p:nvSpPr>
            <p:cNvPr id="33" name="TextBox 33"/>
            <p:cNvSpPr txBox="1"/>
            <p:nvPr/>
          </p:nvSpPr>
          <p:spPr>
            <a:xfrm>
              <a:off x="127545" y="-66675"/>
              <a:ext cx="23740779" cy="499564"/>
            </a:xfrm>
            <a:prstGeom prst="rect">
              <a:avLst/>
            </a:prstGeom>
          </p:spPr>
          <p:txBody>
            <a:bodyPr lIns="0" tIns="0" rIns="0" bIns="0" rtlCol="0" anchor="t">
              <a:spAutoFit/>
            </a:bodyPr>
            <a:lstStyle/>
            <a:p>
              <a:pPr>
                <a:lnSpc>
                  <a:spcPts val="2841"/>
                </a:lnSpc>
              </a:pPr>
              <a:r>
                <a:rPr lang="en-US" sz="2185" spc="305">
                  <a:solidFill>
                    <a:srgbClr val="638991"/>
                  </a:solidFill>
                  <a:latin typeface="Carlito Bold"/>
                </a:rPr>
                <a:t>     </a:t>
              </a:r>
              <a:r>
                <a:rPr lang="en-US" sz="2185" spc="305">
                  <a:solidFill>
                    <a:srgbClr val="D9D9D9"/>
                  </a:solidFill>
                  <a:latin typeface="Carlito Bold"/>
                </a:rPr>
                <a:t>Dr. Dittmer Institut   I   www.heilpraktiker-psychotherapie-werden.de</a:t>
              </a:r>
            </a:p>
          </p:txBody>
        </p:sp>
        <p:sp>
          <p:nvSpPr>
            <p:cNvPr id="34" name="Freeform 34"/>
            <p:cNvSpPr/>
            <p:nvPr/>
          </p:nvSpPr>
          <p:spPr>
            <a:xfrm>
              <a:off x="0" y="0"/>
              <a:ext cx="447998" cy="447998"/>
            </a:xfrm>
            <a:custGeom>
              <a:avLst/>
              <a:gdLst/>
              <a:ahLst/>
              <a:cxnLst/>
              <a:rect l="l" t="t" r="r" b="b"/>
              <a:pathLst>
                <a:path w="447998" h="447998">
                  <a:moveTo>
                    <a:pt x="0" y="0"/>
                  </a:moveTo>
                  <a:lnTo>
                    <a:pt x="447998" y="0"/>
                  </a:lnTo>
                  <a:lnTo>
                    <a:pt x="447998" y="447998"/>
                  </a:lnTo>
                  <a:lnTo>
                    <a:pt x="0" y="447998"/>
                  </a:lnTo>
                  <a:lnTo>
                    <a:pt x="0" y="0"/>
                  </a:lnTo>
                  <a:close/>
                </a:path>
              </a:pathLst>
            </a:custGeom>
            <a:blipFill>
              <a:blip r:embed="rId9"/>
              <a:stretch>
                <a:fillRect/>
              </a:stretch>
            </a:blipFill>
          </p:spPr>
        </p:sp>
      </p:grpSp>
      <p:sp>
        <p:nvSpPr>
          <p:cNvPr id="35" name="AutoShape 7">
            <a:extLst>
              <a:ext uri="{FF2B5EF4-FFF2-40B4-BE49-F238E27FC236}">
                <a16:creationId xmlns:a16="http://schemas.microsoft.com/office/drawing/2014/main" id="{0E7D2C54-7AAE-6711-9E27-6B6A0EA5E9B2}"/>
              </a:ext>
            </a:extLst>
          </p:cNvPr>
          <p:cNvSpPr/>
          <p:nvPr/>
        </p:nvSpPr>
        <p:spPr>
          <a:xfrm>
            <a:off x="2600918" y="9580254"/>
            <a:ext cx="233275" cy="0"/>
          </a:xfrm>
          <a:prstGeom prst="line">
            <a:avLst/>
          </a:prstGeom>
          <a:ln w="19050" cap="flat">
            <a:solidFill>
              <a:srgbClr val="221F23"/>
            </a:solidFill>
            <a:prstDash val="solid"/>
            <a:headEnd type="none" w="sm" len="sm"/>
            <a:tailEnd type="none" w="sm" len="sm"/>
          </a:ln>
        </p:spPr>
      </p:sp>
      <p:sp>
        <p:nvSpPr>
          <p:cNvPr id="41" name="TextBox 12">
            <a:extLst>
              <a:ext uri="{FF2B5EF4-FFF2-40B4-BE49-F238E27FC236}">
                <a16:creationId xmlns:a16="http://schemas.microsoft.com/office/drawing/2014/main" id="{93C81A6F-8E40-E203-5411-10471682541D}"/>
              </a:ext>
            </a:extLst>
          </p:cNvPr>
          <p:cNvSpPr txBox="1"/>
          <p:nvPr/>
        </p:nvSpPr>
        <p:spPr>
          <a:xfrm>
            <a:off x="1062124" y="9214426"/>
            <a:ext cx="2138275" cy="209672"/>
          </a:xfrm>
          <a:prstGeom prst="rect">
            <a:avLst/>
          </a:prstGeom>
        </p:spPr>
        <p:txBody>
          <a:bodyPr wrap="square" lIns="0" tIns="0" rIns="0" bIns="0" rtlCol="0" anchor="t">
            <a:spAutoFit/>
          </a:bodyPr>
          <a:lstStyle/>
          <a:p>
            <a:pPr>
              <a:lnSpc>
                <a:spcPts val="1679"/>
              </a:lnSpc>
            </a:pPr>
            <a:r>
              <a:rPr lang="en-US" sz="1200">
                <a:solidFill>
                  <a:srgbClr val="221F23"/>
                </a:solidFill>
                <a:latin typeface="TAN Aegean"/>
              </a:rPr>
              <a:t>10            11           12</a:t>
            </a:r>
          </a:p>
        </p:txBody>
      </p:sp>
      <p:grpSp>
        <p:nvGrpSpPr>
          <p:cNvPr id="42" name="Group 2">
            <a:extLst>
              <a:ext uri="{FF2B5EF4-FFF2-40B4-BE49-F238E27FC236}">
                <a16:creationId xmlns:a16="http://schemas.microsoft.com/office/drawing/2014/main" id="{B60D1E3C-3A44-0A6A-FCFA-58A2C6DA5A1E}"/>
              </a:ext>
            </a:extLst>
          </p:cNvPr>
          <p:cNvGrpSpPr/>
          <p:nvPr/>
        </p:nvGrpSpPr>
        <p:grpSpPr>
          <a:xfrm rot="1509315">
            <a:off x="-1033429" y="-2925957"/>
            <a:ext cx="13280249" cy="17045715"/>
            <a:chOff x="0" y="0"/>
            <a:chExt cx="17706999" cy="22727620"/>
          </a:xfrm>
        </p:grpSpPr>
        <p:pic>
          <p:nvPicPr>
            <p:cNvPr id="43" name="Picture 3">
              <a:extLst>
                <a:ext uri="{FF2B5EF4-FFF2-40B4-BE49-F238E27FC236}">
                  <a16:creationId xmlns:a16="http://schemas.microsoft.com/office/drawing/2014/main" id="{AFE7057C-7B0E-4579-F8E0-5B0115798BEA}"/>
                </a:ext>
              </a:extLst>
            </p:cNvPr>
            <p:cNvPicPr>
              <a:picLocks noChangeAspect="1"/>
            </p:cNvPicPr>
            <p:nvPr/>
          </p:nvPicPr>
          <p:blipFill>
            <a:blip r:embed="rId10">
              <a:alphaModFix amt="5000"/>
            </a:blip>
            <a:srcRect l="11045" r="11045"/>
            <a:stretch>
              <a:fillRect/>
            </a:stretch>
          </p:blipFill>
          <p:spPr>
            <a:xfrm>
              <a:off x="0" y="0"/>
              <a:ext cx="17706999" cy="22727620"/>
            </a:xfrm>
            <a:prstGeom prst="rect">
              <a:avLst/>
            </a:prstGeom>
          </p:spPr>
        </p:pic>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1028700" y="1028700"/>
            <a:ext cx="632334" cy="733703"/>
          </a:xfrm>
          <a:custGeom>
            <a:avLst/>
            <a:gdLst/>
            <a:ahLst/>
            <a:cxnLst/>
            <a:rect l="l" t="t" r="r" b="b"/>
            <a:pathLst>
              <a:path w="632334" h="733703">
                <a:moveTo>
                  <a:pt x="0" y="0"/>
                </a:moveTo>
                <a:lnTo>
                  <a:pt x="632334" y="0"/>
                </a:lnTo>
                <a:lnTo>
                  <a:pt x="632334" y="733703"/>
                </a:lnTo>
                <a:lnTo>
                  <a:pt x="0" y="733703"/>
                </a:lnTo>
                <a:lnTo>
                  <a:pt x="0" y="0"/>
                </a:lnTo>
                <a:close/>
              </a:path>
            </a:pathLst>
          </a:custGeom>
          <a:blipFill>
            <a:blip r:embed="rId2">
              <a:extLst>
                <a:ext uri="{96DAC541-7B7A-43D3-8B79-37D633B846F1}">
                  <asvg:svgBlip xmlns:asvg="http://schemas.microsoft.com/office/drawing/2016/SVG/main" r:embed="rId3"/>
                </a:ext>
              </a:extLst>
            </a:blip>
            <a:stretch>
              <a:fillRect r="-42302" b="-42814"/>
            </a:stretch>
          </a:blipFill>
        </p:spPr>
      </p:sp>
      <p:sp>
        <p:nvSpPr>
          <p:cNvPr id="6" name="Freeform 6"/>
          <p:cNvSpPr/>
          <p:nvPr/>
        </p:nvSpPr>
        <p:spPr>
          <a:xfrm rot="-5400000">
            <a:off x="16532827" y="5348966"/>
            <a:ext cx="1300195" cy="152751"/>
          </a:xfrm>
          <a:custGeom>
            <a:avLst/>
            <a:gdLst/>
            <a:ahLst/>
            <a:cxnLst/>
            <a:rect l="l" t="t" r="r" b="b"/>
            <a:pathLst>
              <a:path w="1300195" h="152751">
                <a:moveTo>
                  <a:pt x="0" y="0"/>
                </a:moveTo>
                <a:lnTo>
                  <a:pt x="1300195" y="0"/>
                </a:lnTo>
                <a:lnTo>
                  <a:pt x="1300195" y="152751"/>
                </a:lnTo>
                <a:lnTo>
                  <a:pt x="0" y="152751"/>
                </a:lnTo>
                <a:lnTo>
                  <a:pt x="0" y="0"/>
                </a:lnTo>
                <a:close/>
              </a:path>
            </a:pathLst>
          </a:custGeom>
          <a:blipFill>
            <a:blip r:embed="rId4">
              <a:extLst>
                <a:ext uri="{96DAC541-7B7A-43D3-8B79-37D633B846F1}">
                  <asvg:svgBlip xmlns:asvg="http://schemas.microsoft.com/office/drawing/2016/SVG/main" r:embed="rId5"/>
                </a:ext>
              </a:extLst>
            </a:blip>
            <a:stretch>
              <a:fillRect l="-40933" r="-43353"/>
            </a:stretch>
          </a:blipFill>
        </p:spPr>
      </p:sp>
      <p:grpSp>
        <p:nvGrpSpPr>
          <p:cNvPr id="7" name="Group 7"/>
          <p:cNvGrpSpPr>
            <a:grpSpLocks noChangeAspect="1"/>
          </p:cNvGrpSpPr>
          <p:nvPr/>
        </p:nvGrpSpPr>
        <p:grpSpPr>
          <a:xfrm>
            <a:off x="17113216" y="4211561"/>
            <a:ext cx="139416" cy="139416"/>
            <a:chOff x="0" y="0"/>
            <a:chExt cx="6355080" cy="6355080"/>
          </a:xfrm>
        </p:grpSpPr>
        <p:sp>
          <p:nvSpPr>
            <p:cNvPr id="8" name="Freeform 8"/>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21F23"/>
            </a:solidFill>
          </p:spPr>
        </p:sp>
      </p:grpSp>
      <p:sp>
        <p:nvSpPr>
          <p:cNvPr id="9" name="Freeform 9"/>
          <p:cNvSpPr/>
          <p:nvPr/>
        </p:nvSpPr>
        <p:spPr>
          <a:xfrm rot="5400000">
            <a:off x="16920508" y="8919508"/>
            <a:ext cx="246305" cy="431279"/>
          </a:xfrm>
          <a:custGeom>
            <a:avLst/>
            <a:gdLst/>
            <a:ahLst/>
            <a:cxnLst/>
            <a:rect l="l" t="t" r="r" b="b"/>
            <a:pathLst>
              <a:path w="246305" h="431279">
                <a:moveTo>
                  <a:pt x="0" y="0"/>
                </a:moveTo>
                <a:lnTo>
                  <a:pt x="246305" y="0"/>
                </a:lnTo>
                <a:lnTo>
                  <a:pt x="246305" y="431279"/>
                </a:lnTo>
                <a:lnTo>
                  <a:pt x="0" y="431279"/>
                </a:lnTo>
                <a:lnTo>
                  <a:pt x="0" y="0"/>
                </a:lnTo>
                <a:close/>
              </a:path>
            </a:pathLst>
          </a:custGeom>
          <a:blipFill>
            <a:blip r:embed="rId6">
              <a:extLst>
                <a:ext uri="{96DAC541-7B7A-43D3-8B79-37D633B846F1}">
                  <asvg:svgBlip xmlns:asvg="http://schemas.microsoft.com/office/drawing/2016/SVG/main" r:embed="rId7"/>
                </a:ext>
              </a:extLst>
            </a:blip>
            <a:stretch>
              <a:fillRect l="-75099"/>
            </a:stretch>
          </a:blipFill>
        </p:spPr>
      </p:sp>
      <p:sp>
        <p:nvSpPr>
          <p:cNvPr id="15" name="TextBox 15"/>
          <p:cNvSpPr txBox="1"/>
          <p:nvPr/>
        </p:nvSpPr>
        <p:spPr>
          <a:xfrm>
            <a:off x="1814809" y="2683796"/>
            <a:ext cx="4033761" cy="613410"/>
          </a:xfrm>
          <a:prstGeom prst="rect">
            <a:avLst/>
          </a:prstGeom>
        </p:spPr>
        <p:txBody>
          <a:bodyPr lIns="0" tIns="0" rIns="0" bIns="0" rtlCol="0" anchor="t">
            <a:spAutoFit/>
          </a:bodyPr>
          <a:lstStyle/>
          <a:p>
            <a:pPr>
              <a:lnSpc>
                <a:spcPts val="5040"/>
              </a:lnSpc>
            </a:pPr>
            <a:r>
              <a:rPr lang="en-US" sz="3600">
                <a:solidFill>
                  <a:srgbClr val="221F23"/>
                </a:solidFill>
                <a:latin typeface="Benedict"/>
              </a:rPr>
              <a:t>Visualisierung</a:t>
            </a:r>
          </a:p>
        </p:txBody>
      </p:sp>
      <p:sp>
        <p:nvSpPr>
          <p:cNvPr id="16" name="TextBox 16"/>
          <p:cNvSpPr txBox="1"/>
          <p:nvPr/>
        </p:nvSpPr>
        <p:spPr>
          <a:xfrm>
            <a:off x="4691556" y="2392586"/>
            <a:ext cx="11951496" cy="2844166"/>
          </a:xfrm>
          <a:prstGeom prst="rect">
            <a:avLst/>
          </a:prstGeom>
        </p:spPr>
        <p:txBody>
          <a:bodyPr lIns="0" tIns="0" rIns="0" bIns="0" rtlCol="0" anchor="t">
            <a:spAutoFit/>
          </a:bodyPr>
          <a:lstStyle/>
          <a:p>
            <a:pPr algn="just">
              <a:lnSpc>
                <a:spcPts val="3239"/>
              </a:lnSpc>
            </a:pPr>
            <a:r>
              <a:rPr lang="en-US" sz="1799">
                <a:solidFill>
                  <a:srgbClr val="404040"/>
                </a:solidFill>
                <a:latin typeface="Evolve Sans"/>
              </a:rPr>
              <a:t>Visualisierungsübungen sollen den Patienten helfen, sich auf positive und konstruktive Gedanken zu konzentrieren. Sie können dabei helfen positive Erwartungen und Selbstwirksamkeit zu fördern, um Unsicherheiten oder Ängste zu überwinden. Visualisierungsübungen, die den Patienten dabei unterstützen, sich in ihrer neuen beruflichen Rolle erfolgreich zu sehen, können das Selbstvertrauen stärken. Dies kann besonders wichtig sein, um die Herausforderungen der Anpassung zu bewältigen.</a:t>
            </a:r>
          </a:p>
          <a:p>
            <a:pPr algn="just">
              <a:lnSpc>
                <a:spcPts val="3239"/>
              </a:lnSpc>
            </a:pPr>
            <a:endParaRPr lang="en-US" sz="1799">
              <a:solidFill>
                <a:srgbClr val="404040"/>
              </a:solidFill>
              <a:latin typeface="Evolve Sans"/>
            </a:endParaRPr>
          </a:p>
          <a:p>
            <a:pPr algn="just">
              <a:lnSpc>
                <a:spcPts val="3239"/>
              </a:lnSpc>
            </a:pPr>
            <a:r>
              <a:rPr lang="en-US" sz="1799">
                <a:solidFill>
                  <a:srgbClr val="404040"/>
                </a:solidFill>
                <a:latin typeface="Evolve Sans"/>
              </a:rPr>
              <a:t>Außerdem gilt: Wo Entspannung ist, kann keine Angst sein.</a:t>
            </a:r>
          </a:p>
        </p:txBody>
      </p:sp>
      <p:sp>
        <p:nvSpPr>
          <p:cNvPr id="17" name="TextBox 17"/>
          <p:cNvSpPr txBox="1"/>
          <p:nvPr/>
        </p:nvSpPr>
        <p:spPr>
          <a:xfrm>
            <a:off x="1814809" y="6483787"/>
            <a:ext cx="2496865" cy="1259205"/>
          </a:xfrm>
          <a:prstGeom prst="rect">
            <a:avLst/>
          </a:prstGeom>
        </p:spPr>
        <p:txBody>
          <a:bodyPr lIns="0" tIns="0" rIns="0" bIns="0" rtlCol="0" anchor="t">
            <a:spAutoFit/>
          </a:bodyPr>
          <a:lstStyle/>
          <a:p>
            <a:pPr algn="just">
              <a:lnSpc>
                <a:spcPts val="2519"/>
              </a:lnSpc>
              <a:spcBef>
                <a:spcPct val="0"/>
              </a:spcBef>
            </a:pPr>
            <a:r>
              <a:rPr lang="en-US" sz="1799">
                <a:solidFill>
                  <a:srgbClr val="404040"/>
                </a:solidFill>
                <a:latin typeface="Evolve Sans"/>
              </a:rPr>
              <a:t>Sitzung 1: Visionen schaffen, Ängste und Unsicherheit reduzieren, Selbstvertrauen aufbauen</a:t>
            </a:r>
          </a:p>
        </p:txBody>
      </p:sp>
      <p:grpSp>
        <p:nvGrpSpPr>
          <p:cNvPr id="18" name="Group 18"/>
          <p:cNvGrpSpPr/>
          <p:nvPr/>
        </p:nvGrpSpPr>
        <p:grpSpPr>
          <a:xfrm>
            <a:off x="1814809" y="3421289"/>
            <a:ext cx="1598228" cy="147779"/>
            <a:chOff x="0" y="0"/>
            <a:chExt cx="1648200" cy="152400"/>
          </a:xfrm>
        </p:grpSpPr>
        <p:sp>
          <p:nvSpPr>
            <p:cNvPr id="19" name="Freeform 19"/>
            <p:cNvSpPr/>
            <p:nvPr/>
          </p:nvSpPr>
          <p:spPr>
            <a:xfrm>
              <a:off x="0" y="0"/>
              <a:ext cx="1648200" cy="152400"/>
            </a:xfrm>
            <a:custGeom>
              <a:avLst/>
              <a:gdLst/>
              <a:ahLst/>
              <a:cxnLst/>
              <a:rect l="l" t="t" r="r" b="b"/>
              <a:pathLst>
                <a:path w="1648200" h="152400">
                  <a:moveTo>
                    <a:pt x="0" y="0"/>
                  </a:moveTo>
                  <a:lnTo>
                    <a:pt x="1648200" y="0"/>
                  </a:lnTo>
                  <a:lnTo>
                    <a:pt x="1648200" y="152400"/>
                  </a:lnTo>
                  <a:lnTo>
                    <a:pt x="0" y="152400"/>
                  </a:lnTo>
                  <a:close/>
                </a:path>
              </a:pathLst>
            </a:custGeom>
            <a:solidFill>
              <a:srgbClr val="E4F2F2"/>
            </a:solidFill>
          </p:spPr>
        </p:sp>
      </p:grpSp>
      <p:grpSp>
        <p:nvGrpSpPr>
          <p:cNvPr id="20" name="Group 20"/>
          <p:cNvGrpSpPr/>
          <p:nvPr/>
        </p:nvGrpSpPr>
        <p:grpSpPr>
          <a:xfrm>
            <a:off x="12738058" y="816610"/>
            <a:ext cx="4952669" cy="212090"/>
            <a:chOff x="0" y="0"/>
            <a:chExt cx="6603559" cy="282787"/>
          </a:xfrm>
        </p:grpSpPr>
        <p:sp>
          <p:nvSpPr>
            <p:cNvPr id="21" name="TextBox 21"/>
            <p:cNvSpPr txBox="1"/>
            <p:nvPr/>
          </p:nvSpPr>
          <p:spPr>
            <a:xfrm>
              <a:off x="0" y="-28575"/>
              <a:ext cx="1493899" cy="311362"/>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Achtsamkeit</a:t>
              </a:r>
            </a:p>
          </p:txBody>
        </p:sp>
        <p:sp>
          <p:nvSpPr>
            <p:cNvPr id="22" name="TextBox 22"/>
            <p:cNvSpPr txBox="1"/>
            <p:nvPr/>
          </p:nvSpPr>
          <p:spPr>
            <a:xfrm>
              <a:off x="2538887" y="-28575"/>
              <a:ext cx="1354822" cy="311362"/>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Visualisierung</a:t>
              </a:r>
            </a:p>
          </p:txBody>
        </p:sp>
        <p:sp>
          <p:nvSpPr>
            <p:cNvPr id="23" name="TextBox 23"/>
            <p:cNvSpPr txBox="1"/>
            <p:nvPr/>
          </p:nvSpPr>
          <p:spPr>
            <a:xfrm>
              <a:off x="4887135" y="-28575"/>
              <a:ext cx="1716423" cy="311362"/>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Umstrukturierung</a:t>
              </a:r>
            </a:p>
          </p:txBody>
        </p:sp>
      </p:grpSp>
      <p:grpSp>
        <p:nvGrpSpPr>
          <p:cNvPr id="24" name="Group 24"/>
          <p:cNvGrpSpPr/>
          <p:nvPr/>
        </p:nvGrpSpPr>
        <p:grpSpPr>
          <a:xfrm>
            <a:off x="386758" y="9886860"/>
            <a:ext cx="17901242" cy="335998"/>
            <a:chOff x="0" y="0"/>
            <a:chExt cx="23868323" cy="447998"/>
          </a:xfrm>
        </p:grpSpPr>
        <p:sp>
          <p:nvSpPr>
            <p:cNvPr id="25" name="TextBox 25"/>
            <p:cNvSpPr txBox="1"/>
            <p:nvPr/>
          </p:nvSpPr>
          <p:spPr>
            <a:xfrm>
              <a:off x="127545" y="-66675"/>
              <a:ext cx="23740779" cy="499564"/>
            </a:xfrm>
            <a:prstGeom prst="rect">
              <a:avLst/>
            </a:prstGeom>
          </p:spPr>
          <p:txBody>
            <a:bodyPr lIns="0" tIns="0" rIns="0" bIns="0" rtlCol="0" anchor="t">
              <a:spAutoFit/>
            </a:bodyPr>
            <a:lstStyle/>
            <a:p>
              <a:pPr>
                <a:lnSpc>
                  <a:spcPts val="2841"/>
                </a:lnSpc>
              </a:pPr>
              <a:r>
                <a:rPr lang="en-US" sz="2185" spc="305">
                  <a:solidFill>
                    <a:srgbClr val="638991"/>
                  </a:solidFill>
                  <a:latin typeface="Carlito Bold"/>
                </a:rPr>
                <a:t>     </a:t>
              </a:r>
              <a:r>
                <a:rPr lang="en-US" sz="2185" spc="305">
                  <a:solidFill>
                    <a:srgbClr val="D9D9D9"/>
                  </a:solidFill>
                  <a:latin typeface="Carlito Bold"/>
                </a:rPr>
                <a:t>Dr. Dittmer Institut   I   www.heilpraktiker-psychotherapie-werden.de</a:t>
              </a:r>
            </a:p>
          </p:txBody>
        </p:sp>
        <p:sp>
          <p:nvSpPr>
            <p:cNvPr id="26" name="Freeform 26"/>
            <p:cNvSpPr/>
            <p:nvPr/>
          </p:nvSpPr>
          <p:spPr>
            <a:xfrm>
              <a:off x="0" y="0"/>
              <a:ext cx="447998" cy="447998"/>
            </a:xfrm>
            <a:custGeom>
              <a:avLst/>
              <a:gdLst/>
              <a:ahLst/>
              <a:cxnLst/>
              <a:rect l="l" t="t" r="r" b="b"/>
              <a:pathLst>
                <a:path w="447998" h="447998">
                  <a:moveTo>
                    <a:pt x="0" y="0"/>
                  </a:moveTo>
                  <a:lnTo>
                    <a:pt x="447998" y="0"/>
                  </a:lnTo>
                  <a:lnTo>
                    <a:pt x="447998" y="447998"/>
                  </a:lnTo>
                  <a:lnTo>
                    <a:pt x="0" y="447998"/>
                  </a:lnTo>
                  <a:lnTo>
                    <a:pt x="0" y="0"/>
                  </a:lnTo>
                  <a:close/>
                </a:path>
              </a:pathLst>
            </a:custGeom>
            <a:blipFill>
              <a:blip r:embed="rId8"/>
              <a:stretch>
                <a:fillRect/>
              </a:stretch>
            </a:blipFill>
          </p:spPr>
        </p:sp>
      </p:grpSp>
      <p:sp>
        <p:nvSpPr>
          <p:cNvPr id="32" name="AutoShape 7">
            <a:extLst>
              <a:ext uri="{FF2B5EF4-FFF2-40B4-BE49-F238E27FC236}">
                <a16:creationId xmlns:a16="http://schemas.microsoft.com/office/drawing/2014/main" id="{C3B227FA-0D1E-74ED-C4C4-253B72EA6B84}"/>
              </a:ext>
            </a:extLst>
          </p:cNvPr>
          <p:cNvSpPr/>
          <p:nvPr/>
        </p:nvSpPr>
        <p:spPr>
          <a:xfrm>
            <a:off x="1062125" y="9563100"/>
            <a:ext cx="233275" cy="0"/>
          </a:xfrm>
          <a:prstGeom prst="line">
            <a:avLst/>
          </a:prstGeom>
          <a:ln w="19050" cap="flat">
            <a:solidFill>
              <a:srgbClr val="221F23"/>
            </a:solidFill>
            <a:prstDash val="solid"/>
            <a:headEnd type="none" w="sm" len="sm"/>
            <a:tailEnd type="none" w="sm" len="sm"/>
          </a:ln>
        </p:spPr>
      </p:sp>
      <p:sp>
        <p:nvSpPr>
          <p:cNvPr id="34" name="TextBox 12">
            <a:extLst>
              <a:ext uri="{FF2B5EF4-FFF2-40B4-BE49-F238E27FC236}">
                <a16:creationId xmlns:a16="http://schemas.microsoft.com/office/drawing/2014/main" id="{FFEEDF19-4E14-73FC-CBA1-8AE74D559518}"/>
              </a:ext>
            </a:extLst>
          </p:cNvPr>
          <p:cNvSpPr txBox="1"/>
          <p:nvPr/>
        </p:nvSpPr>
        <p:spPr>
          <a:xfrm>
            <a:off x="1062124" y="9214426"/>
            <a:ext cx="2138275" cy="209672"/>
          </a:xfrm>
          <a:prstGeom prst="rect">
            <a:avLst/>
          </a:prstGeom>
        </p:spPr>
        <p:txBody>
          <a:bodyPr wrap="square" lIns="0" tIns="0" rIns="0" bIns="0" rtlCol="0" anchor="t">
            <a:spAutoFit/>
          </a:bodyPr>
          <a:lstStyle/>
          <a:p>
            <a:pPr>
              <a:lnSpc>
                <a:spcPts val="1679"/>
              </a:lnSpc>
            </a:pPr>
            <a:r>
              <a:rPr lang="en-US" sz="1200">
                <a:solidFill>
                  <a:srgbClr val="221F23"/>
                </a:solidFill>
                <a:latin typeface="TAN Aegean"/>
              </a:rPr>
              <a:t>13            14         15</a:t>
            </a:r>
          </a:p>
        </p:txBody>
      </p:sp>
      <p:pic>
        <p:nvPicPr>
          <p:cNvPr id="38" name="Picture 3">
            <a:extLst>
              <a:ext uri="{FF2B5EF4-FFF2-40B4-BE49-F238E27FC236}">
                <a16:creationId xmlns:a16="http://schemas.microsoft.com/office/drawing/2014/main" id="{401C0C03-4294-C592-86CC-125AA6DC22B6}"/>
              </a:ext>
            </a:extLst>
          </p:cNvPr>
          <p:cNvPicPr>
            <a:picLocks noChangeAspect="1"/>
          </p:cNvPicPr>
          <p:nvPr/>
        </p:nvPicPr>
        <p:blipFill>
          <a:blip r:embed="rId9">
            <a:alphaModFix amt="5000"/>
          </a:blip>
          <a:srcRect l="11045" r="11045"/>
          <a:stretch>
            <a:fillRect/>
          </a:stretch>
        </p:blipFill>
        <p:spPr>
          <a:xfrm rot="1509315">
            <a:off x="-969322" y="-2900679"/>
            <a:ext cx="13280249" cy="1704571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473121" y="1762403"/>
            <a:ext cx="12354900" cy="7827376"/>
            <a:chOff x="0" y="0"/>
            <a:chExt cx="5674209" cy="3594862"/>
          </a:xfrm>
        </p:grpSpPr>
        <p:sp>
          <p:nvSpPr>
            <p:cNvPr id="3" name="Freeform 3"/>
            <p:cNvSpPr/>
            <p:nvPr/>
          </p:nvSpPr>
          <p:spPr>
            <a:xfrm>
              <a:off x="0" y="0"/>
              <a:ext cx="5674209" cy="3594862"/>
            </a:xfrm>
            <a:custGeom>
              <a:avLst/>
              <a:gdLst/>
              <a:ahLst/>
              <a:cxnLst/>
              <a:rect l="l" t="t" r="r" b="b"/>
              <a:pathLst>
                <a:path w="5674209" h="3594862">
                  <a:moveTo>
                    <a:pt x="0" y="0"/>
                  </a:moveTo>
                  <a:lnTo>
                    <a:pt x="5674209" y="0"/>
                  </a:lnTo>
                  <a:lnTo>
                    <a:pt x="5674209" y="3594862"/>
                  </a:lnTo>
                  <a:lnTo>
                    <a:pt x="0" y="3594862"/>
                  </a:lnTo>
                  <a:close/>
                </a:path>
              </a:pathLst>
            </a:custGeom>
            <a:solidFill>
              <a:srgbClr val="E4F2F2"/>
            </a:solidFill>
          </p:spPr>
        </p:sp>
      </p:grpSp>
      <p:sp>
        <p:nvSpPr>
          <p:cNvPr id="6" name="Freeform 6"/>
          <p:cNvSpPr/>
          <p:nvPr/>
        </p:nvSpPr>
        <p:spPr>
          <a:xfrm>
            <a:off x="1028700" y="1028700"/>
            <a:ext cx="632334" cy="733703"/>
          </a:xfrm>
          <a:custGeom>
            <a:avLst/>
            <a:gdLst/>
            <a:ahLst/>
            <a:cxnLst/>
            <a:rect l="l" t="t" r="r" b="b"/>
            <a:pathLst>
              <a:path w="632334" h="733703">
                <a:moveTo>
                  <a:pt x="0" y="0"/>
                </a:moveTo>
                <a:lnTo>
                  <a:pt x="632334" y="0"/>
                </a:lnTo>
                <a:lnTo>
                  <a:pt x="632334" y="733703"/>
                </a:lnTo>
                <a:lnTo>
                  <a:pt x="0" y="733703"/>
                </a:lnTo>
                <a:lnTo>
                  <a:pt x="0" y="0"/>
                </a:lnTo>
                <a:close/>
              </a:path>
            </a:pathLst>
          </a:custGeom>
          <a:blipFill>
            <a:blip r:embed="rId2">
              <a:extLst>
                <a:ext uri="{96DAC541-7B7A-43D3-8B79-37D633B846F1}">
                  <asvg:svgBlip xmlns:asvg="http://schemas.microsoft.com/office/drawing/2016/SVG/main" r:embed="rId3"/>
                </a:ext>
              </a:extLst>
            </a:blip>
            <a:stretch>
              <a:fillRect r="-42302" b="-42814"/>
            </a:stretch>
          </a:blipFill>
        </p:spPr>
      </p:sp>
      <p:sp>
        <p:nvSpPr>
          <p:cNvPr id="8" name="Freeform 8"/>
          <p:cNvSpPr/>
          <p:nvPr/>
        </p:nvSpPr>
        <p:spPr>
          <a:xfrm rot="-5400000">
            <a:off x="16532827" y="5348966"/>
            <a:ext cx="1300195" cy="152751"/>
          </a:xfrm>
          <a:custGeom>
            <a:avLst/>
            <a:gdLst/>
            <a:ahLst/>
            <a:cxnLst/>
            <a:rect l="l" t="t" r="r" b="b"/>
            <a:pathLst>
              <a:path w="1300195" h="152751">
                <a:moveTo>
                  <a:pt x="0" y="0"/>
                </a:moveTo>
                <a:lnTo>
                  <a:pt x="1300195" y="0"/>
                </a:lnTo>
                <a:lnTo>
                  <a:pt x="1300195" y="152751"/>
                </a:lnTo>
                <a:lnTo>
                  <a:pt x="0" y="152751"/>
                </a:lnTo>
                <a:lnTo>
                  <a:pt x="0" y="0"/>
                </a:lnTo>
                <a:close/>
              </a:path>
            </a:pathLst>
          </a:custGeom>
          <a:blipFill>
            <a:blip r:embed="rId4">
              <a:extLst>
                <a:ext uri="{96DAC541-7B7A-43D3-8B79-37D633B846F1}">
                  <asvg:svgBlip xmlns:asvg="http://schemas.microsoft.com/office/drawing/2016/SVG/main" r:embed="rId5"/>
                </a:ext>
              </a:extLst>
            </a:blip>
            <a:stretch>
              <a:fillRect l="-40933" r="-43353"/>
            </a:stretch>
          </a:blipFill>
        </p:spPr>
      </p:sp>
      <p:grpSp>
        <p:nvGrpSpPr>
          <p:cNvPr id="9" name="Group 9"/>
          <p:cNvGrpSpPr>
            <a:grpSpLocks noChangeAspect="1"/>
          </p:cNvGrpSpPr>
          <p:nvPr/>
        </p:nvGrpSpPr>
        <p:grpSpPr>
          <a:xfrm>
            <a:off x="17113216" y="4211561"/>
            <a:ext cx="139416" cy="139416"/>
            <a:chOff x="0" y="0"/>
            <a:chExt cx="6355080" cy="6355080"/>
          </a:xfrm>
        </p:grpSpPr>
        <p:sp>
          <p:nvSpPr>
            <p:cNvPr id="10" name="Freeform 10"/>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21F23"/>
            </a:solidFill>
          </p:spPr>
        </p:sp>
      </p:grpSp>
      <p:sp>
        <p:nvSpPr>
          <p:cNvPr id="11" name="Freeform 11"/>
          <p:cNvSpPr/>
          <p:nvPr/>
        </p:nvSpPr>
        <p:spPr>
          <a:xfrm rot="5400000">
            <a:off x="16920508" y="8919508"/>
            <a:ext cx="246305" cy="431279"/>
          </a:xfrm>
          <a:custGeom>
            <a:avLst/>
            <a:gdLst/>
            <a:ahLst/>
            <a:cxnLst/>
            <a:rect l="l" t="t" r="r" b="b"/>
            <a:pathLst>
              <a:path w="246305" h="431279">
                <a:moveTo>
                  <a:pt x="0" y="0"/>
                </a:moveTo>
                <a:lnTo>
                  <a:pt x="246305" y="0"/>
                </a:lnTo>
                <a:lnTo>
                  <a:pt x="246305" y="431279"/>
                </a:lnTo>
                <a:lnTo>
                  <a:pt x="0" y="431279"/>
                </a:lnTo>
                <a:lnTo>
                  <a:pt x="0" y="0"/>
                </a:lnTo>
                <a:close/>
              </a:path>
            </a:pathLst>
          </a:custGeom>
          <a:blipFill>
            <a:blip r:embed="rId6">
              <a:extLst>
                <a:ext uri="{96DAC541-7B7A-43D3-8B79-37D633B846F1}">
                  <asvg:svgBlip xmlns:asvg="http://schemas.microsoft.com/office/drawing/2016/SVG/main" r:embed="rId7"/>
                </a:ext>
              </a:extLst>
            </a:blip>
            <a:stretch>
              <a:fillRect l="-75099"/>
            </a:stretch>
          </a:blipFill>
        </p:spPr>
      </p:sp>
      <p:sp>
        <p:nvSpPr>
          <p:cNvPr id="15" name="TextBox 15"/>
          <p:cNvSpPr txBox="1"/>
          <p:nvPr/>
        </p:nvSpPr>
        <p:spPr>
          <a:xfrm>
            <a:off x="1814809" y="2683796"/>
            <a:ext cx="4033761" cy="613410"/>
          </a:xfrm>
          <a:prstGeom prst="rect">
            <a:avLst/>
          </a:prstGeom>
        </p:spPr>
        <p:txBody>
          <a:bodyPr lIns="0" tIns="0" rIns="0" bIns="0" rtlCol="0" anchor="t">
            <a:spAutoFit/>
          </a:bodyPr>
          <a:lstStyle/>
          <a:p>
            <a:pPr>
              <a:lnSpc>
                <a:spcPts val="5040"/>
              </a:lnSpc>
            </a:pPr>
            <a:r>
              <a:rPr lang="en-US" sz="3600">
                <a:solidFill>
                  <a:srgbClr val="221F23"/>
                </a:solidFill>
                <a:latin typeface="Benedict"/>
              </a:rPr>
              <a:t>Visualisierung</a:t>
            </a:r>
          </a:p>
        </p:txBody>
      </p:sp>
      <p:sp>
        <p:nvSpPr>
          <p:cNvPr id="16" name="TextBox 16"/>
          <p:cNvSpPr txBox="1"/>
          <p:nvPr/>
        </p:nvSpPr>
        <p:spPr>
          <a:xfrm>
            <a:off x="4646712" y="2561392"/>
            <a:ext cx="11960217" cy="7219950"/>
          </a:xfrm>
          <a:prstGeom prst="rect">
            <a:avLst/>
          </a:prstGeom>
        </p:spPr>
        <p:txBody>
          <a:bodyPr lIns="0" tIns="0" rIns="0" bIns="0" rtlCol="0" anchor="t">
            <a:spAutoFit/>
          </a:bodyPr>
          <a:lstStyle/>
          <a:p>
            <a:pPr algn="just">
              <a:lnSpc>
                <a:spcPts val="3060"/>
              </a:lnSpc>
            </a:pPr>
            <a:r>
              <a:rPr lang="en-US" sz="1800">
                <a:solidFill>
                  <a:srgbClr val="404040"/>
                </a:solidFill>
                <a:latin typeface="Evolve Sans"/>
              </a:rPr>
              <a:t>Setzen Sie sich bequem hin und schließen Sie die Augen ...</a:t>
            </a:r>
          </a:p>
          <a:p>
            <a:pPr algn="just">
              <a:lnSpc>
                <a:spcPts val="3060"/>
              </a:lnSpc>
            </a:pPr>
            <a:r>
              <a:rPr lang="en-US" sz="1800">
                <a:solidFill>
                  <a:srgbClr val="404040"/>
                </a:solidFill>
                <a:latin typeface="Evolve Sans"/>
              </a:rPr>
              <a:t>Atmen Sie tief ein und aus ... um sich zu entspannen ...</a:t>
            </a:r>
          </a:p>
          <a:p>
            <a:pPr algn="just">
              <a:lnSpc>
                <a:spcPts val="3060"/>
              </a:lnSpc>
            </a:pPr>
            <a:r>
              <a:rPr lang="en-US" sz="1800">
                <a:solidFill>
                  <a:srgbClr val="404040"/>
                </a:solidFill>
                <a:latin typeface="Evolve Sans"/>
              </a:rPr>
              <a:t>Stellen Sie sich vor, Sie betreten Ihren neuen Arbeitsplatz ... Sehen Sie sich selbst in einer Umgebung ... die von positiver Energie und Unterstützung erfüllt ist. (hier einiges ergänzen, was zuvor herausgearbeitet wurde)</a:t>
            </a:r>
          </a:p>
          <a:p>
            <a:pPr algn="just">
              <a:lnSpc>
                <a:spcPts val="3060"/>
              </a:lnSpc>
            </a:pPr>
            <a:r>
              <a:rPr lang="en-US" sz="1800">
                <a:solidFill>
                  <a:srgbClr val="404040"/>
                </a:solidFill>
                <a:latin typeface="Evolve Sans"/>
              </a:rPr>
              <a:t>Spüren Sie die Atmosphäre des Erfolgs ... und der Zusammenarbeit um Sie herum ... Was sehen Sie? ... Was können Sie hören? ... Vielleicht riechen? ... Vielleicht spüren ... Wind ... Wärme ... einen bequemen Stuhl, Blumenduft ...</a:t>
            </a:r>
          </a:p>
          <a:p>
            <a:pPr algn="just">
              <a:lnSpc>
                <a:spcPts val="3060"/>
              </a:lnSpc>
            </a:pPr>
            <a:r>
              <a:rPr lang="en-US" sz="1800">
                <a:solidFill>
                  <a:srgbClr val="404040"/>
                </a:solidFill>
                <a:latin typeface="Evolve Sans"/>
              </a:rPr>
              <a:t>Visualisieren Sie, wie Sie mit Zuversicht und Leichtigkeit durch Ihre täglichen Aufgaben navigieren ... Woran würde erkennen, dass Ihnen die Arbeit mit Leichtigkeit gelingt? ... Wie sieht Ihre Körperhaltung aus? ... Ihr Gesichtsausdruck? ... Wie klingt Ihr Herzschlag? ... Ihre Atmung? ... </a:t>
            </a:r>
          </a:p>
          <a:p>
            <a:pPr algn="just">
              <a:lnSpc>
                <a:spcPts val="3060"/>
              </a:lnSpc>
            </a:pPr>
            <a:endParaRPr lang="en-US" sz="1800">
              <a:solidFill>
                <a:srgbClr val="404040"/>
              </a:solidFill>
              <a:latin typeface="Evolve Sans"/>
            </a:endParaRPr>
          </a:p>
          <a:p>
            <a:pPr algn="just">
              <a:lnSpc>
                <a:spcPts val="3060"/>
              </a:lnSpc>
            </a:pPr>
            <a:r>
              <a:rPr lang="en-US" sz="1800">
                <a:solidFill>
                  <a:srgbClr val="404040"/>
                </a:solidFill>
                <a:latin typeface="Evolve Sans"/>
              </a:rPr>
              <a:t>Stellen Sie sich vor, wie Sie von Ihren Kollegen respektiert und geschätzt werden ... wie sie lächeln ... wie sie zugewandt sind ... Fokussieren Sie sich darauf, wie Sie Herausforderungen mit Gelassenheit und kreativen Lösungen bewältigen.</a:t>
            </a:r>
          </a:p>
          <a:p>
            <a:pPr algn="just">
              <a:lnSpc>
                <a:spcPts val="3060"/>
              </a:lnSpc>
            </a:pPr>
            <a:r>
              <a:rPr lang="en-US" sz="1800">
                <a:solidFill>
                  <a:srgbClr val="404040"/>
                </a:solidFill>
                <a:latin typeface="Evolve Sans"/>
              </a:rPr>
              <a:t>Atmen Sie tief ein und fühlen Sie ... wie diese positive Energie in jeden Atemzug in Ihren Körper einfließt. und sich bis in jede Zelle verteil ... Atmen Sie mit jedem Atemzug alle Ängste und Unsicherheiten... die vielleicht jetzt noch vorhanden sind ... aus .... Visualisieren Sie Ihren Erfolg und Ihre persönliche Entwicklung in Ihrem neuen Job.</a:t>
            </a:r>
          </a:p>
          <a:p>
            <a:pPr algn="just">
              <a:lnSpc>
                <a:spcPts val="3060"/>
              </a:lnSpc>
            </a:pPr>
            <a:r>
              <a:rPr lang="en-US" sz="1800">
                <a:solidFill>
                  <a:srgbClr val="404040"/>
                </a:solidFill>
                <a:latin typeface="Evolve Sans"/>
              </a:rPr>
              <a:t>Öffnen Sie langsam Ihre Augen und kehren Sie mit diesem Gefühl der Zuversicht und positiven Energie in den Raum zurück. Sie haben die Fähigkeit, diese positive Visualisierung in die Realität umzusetzen ... Vertrauen Sie in Ihre Fähigkeiten und seien Sie offen für die Chancen, die vor Ihnen liegen.</a:t>
            </a:r>
          </a:p>
          <a:p>
            <a:pPr algn="just">
              <a:lnSpc>
                <a:spcPts val="3060"/>
              </a:lnSpc>
            </a:pPr>
            <a:endParaRPr lang="en-US" sz="1800">
              <a:solidFill>
                <a:srgbClr val="404040"/>
              </a:solidFill>
              <a:latin typeface="Evolve Sans"/>
            </a:endParaRPr>
          </a:p>
        </p:txBody>
      </p:sp>
      <p:sp>
        <p:nvSpPr>
          <p:cNvPr id="17" name="TextBox 17"/>
          <p:cNvSpPr txBox="1"/>
          <p:nvPr/>
        </p:nvSpPr>
        <p:spPr>
          <a:xfrm>
            <a:off x="1814809" y="6483787"/>
            <a:ext cx="2496865" cy="630555"/>
          </a:xfrm>
          <a:prstGeom prst="rect">
            <a:avLst/>
          </a:prstGeom>
        </p:spPr>
        <p:txBody>
          <a:bodyPr lIns="0" tIns="0" rIns="0" bIns="0" rtlCol="0" anchor="t">
            <a:spAutoFit/>
          </a:bodyPr>
          <a:lstStyle/>
          <a:p>
            <a:pPr algn="just">
              <a:lnSpc>
                <a:spcPts val="2519"/>
              </a:lnSpc>
              <a:spcBef>
                <a:spcPct val="0"/>
              </a:spcBef>
            </a:pPr>
            <a:r>
              <a:rPr lang="en-US" sz="1799">
                <a:solidFill>
                  <a:srgbClr val="404040"/>
                </a:solidFill>
                <a:latin typeface="Evolve Sans"/>
              </a:rPr>
              <a:t>Sitzung 2: Imagination im Trance ... beim 2. Termin</a:t>
            </a:r>
          </a:p>
        </p:txBody>
      </p:sp>
      <p:grpSp>
        <p:nvGrpSpPr>
          <p:cNvPr id="18" name="Group 18"/>
          <p:cNvGrpSpPr/>
          <p:nvPr/>
        </p:nvGrpSpPr>
        <p:grpSpPr>
          <a:xfrm>
            <a:off x="1814809" y="3421289"/>
            <a:ext cx="1598228" cy="147779"/>
            <a:chOff x="0" y="0"/>
            <a:chExt cx="1648200" cy="152400"/>
          </a:xfrm>
        </p:grpSpPr>
        <p:sp>
          <p:nvSpPr>
            <p:cNvPr id="19" name="Freeform 19"/>
            <p:cNvSpPr/>
            <p:nvPr/>
          </p:nvSpPr>
          <p:spPr>
            <a:xfrm>
              <a:off x="0" y="0"/>
              <a:ext cx="1648200" cy="152400"/>
            </a:xfrm>
            <a:custGeom>
              <a:avLst/>
              <a:gdLst/>
              <a:ahLst/>
              <a:cxnLst/>
              <a:rect l="l" t="t" r="r" b="b"/>
              <a:pathLst>
                <a:path w="1648200" h="152400">
                  <a:moveTo>
                    <a:pt x="0" y="0"/>
                  </a:moveTo>
                  <a:lnTo>
                    <a:pt x="1648200" y="0"/>
                  </a:lnTo>
                  <a:lnTo>
                    <a:pt x="1648200" y="152400"/>
                  </a:lnTo>
                  <a:lnTo>
                    <a:pt x="0" y="152400"/>
                  </a:lnTo>
                  <a:close/>
                </a:path>
              </a:pathLst>
            </a:custGeom>
            <a:solidFill>
              <a:srgbClr val="E4F2F2"/>
            </a:solidFill>
          </p:spPr>
        </p:sp>
      </p:grpSp>
      <p:grpSp>
        <p:nvGrpSpPr>
          <p:cNvPr id="20" name="Group 20"/>
          <p:cNvGrpSpPr/>
          <p:nvPr/>
        </p:nvGrpSpPr>
        <p:grpSpPr>
          <a:xfrm>
            <a:off x="12738058" y="816610"/>
            <a:ext cx="4952669" cy="212090"/>
            <a:chOff x="0" y="0"/>
            <a:chExt cx="6603559" cy="282787"/>
          </a:xfrm>
        </p:grpSpPr>
        <p:sp>
          <p:nvSpPr>
            <p:cNvPr id="21" name="TextBox 21"/>
            <p:cNvSpPr txBox="1"/>
            <p:nvPr/>
          </p:nvSpPr>
          <p:spPr>
            <a:xfrm>
              <a:off x="0" y="-28575"/>
              <a:ext cx="1493899" cy="311362"/>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Achtsamkeit</a:t>
              </a:r>
            </a:p>
          </p:txBody>
        </p:sp>
        <p:sp>
          <p:nvSpPr>
            <p:cNvPr id="22" name="TextBox 22"/>
            <p:cNvSpPr txBox="1"/>
            <p:nvPr/>
          </p:nvSpPr>
          <p:spPr>
            <a:xfrm>
              <a:off x="2538887" y="-28575"/>
              <a:ext cx="1354822" cy="311362"/>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Visualisierung</a:t>
              </a:r>
            </a:p>
          </p:txBody>
        </p:sp>
        <p:sp>
          <p:nvSpPr>
            <p:cNvPr id="23" name="TextBox 23"/>
            <p:cNvSpPr txBox="1"/>
            <p:nvPr/>
          </p:nvSpPr>
          <p:spPr>
            <a:xfrm>
              <a:off x="4887135" y="-28575"/>
              <a:ext cx="1716423" cy="311362"/>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Umstrukturierung</a:t>
              </a:r>
            </a:p>
          </p:txBody>
        </p:sp>
      </p:grpSp>
      <p:grpSp>
        <p:nvGrpSpPr>
          <p:cNvPr id="24" name="Group 24"/>
          <p:cNvGrpSpPr/>
          <p:nvPr/>
        </p:nvGrpSpPr>
        <p:grpSpPr>
          <a:xfrm>
            <a:off x="386758" y="9886860"/>
            <a:ext cx="17901242" cy="335998"/>
            <a:chOff x="0" y="0"/>
            <a:chExt cx="23868323" cy="447998"/>
          </a:xfrm>
        </p:grpSpPr>
        <p:sp>
          <p:nvSpPr>
            <p:cNvPr id="25" name="TextBox 25"/>
            <p:cNvSpPr txBox="1"/>
            <p:nvPr/>
          </p:nvSpPr>
          <p:spPr>
            <a:xfrm>
              <a:off x="127545" y="-66675"/>
              <a:ext cx="23740779" cy="499564"/>
            </a:xfrm>
            <a:prstGeom prst="rect">
              <a:avLst/>
            </a:prstGeom>
          </p:spPr>
          <p:txBody>
            <a:bodyPr lIns="0" tIns="0" rIns="0" bIns="0" rtlCol="0" anchor="t">
              <a:spAutoFit/>
            </a:bodyPr>
            <a:lstStyle/>
            <a:p>
              <a:pPr>
                <a:lnSpc>
                  <a:spcPts val="2841"/>
                </a:lnSpc>
              </a:pPr>
              <a:r>
                <a:rPr lang="en-US" sz="2185" spc="305">
                  <a:solidFill>
                    <a:srgbClr val="638991"/>
                  </a:solidFill>
                  <a:latin typeface="Carlito Bold"/>
                </a:rPr>
                <a:t>     </a:t>
              </a:r>
              <a:r>
                <a:rPr lang="en-US" sz="2185" spc="305">
                  <a:solidFill>
                    <a:srgbClr val="D9D9D9"/>
                  </a:solidFill>
                  <a:latin typeface="Carlito Bold"/>
                </a:rPr>
                <a:t>Dr. Dittmer Institut   I   www.heilpraktiker-psychotherapie-werden.de</a:t>
              </a:r>
            </a:p>
          </p:txBody>
        </p:sp>
        <p:sp>
          <p:nvSpPr>
            <p:cNvPr id="26" name="Freeform 26"/>
            <p:cNvSpPr/>
            <p:nvPr/>
          </p:nvSpPr>
          <p:spPr>
            <a:xfrm>
              <a:off x="0" y="0"/>
              <a:ext cx="447998" cy="447998"/>
            </a:xfrm>
            <a:custGeom>
              <a:avLst/>
              <a:gdLst/>
              <a:ahLst/>
              <a:cxnLst/>
              <a:rect l="l" t="t" r="r" b="b"/>
              <a:pathLst>
                <a:path w="447998" h="447998">
                  <a:moveTo>
                    <a:pt x="0" y="0"/>
                  </a:moveTo>
                  <a:lnTo>
                    <a:pt x="447998" y="0"/>
                  </a:lnTo>
                  <a:lnTo>
                    <a:pt x="447998" y="447998"/>
                  </a:lnTo>
                  <a:lnTo>
                    <a:pt x="0" y="447998"/>
                  </a:lnTo>
                  <a:lnTo>
                    <a:pt x="0" y="0"/>
                  </a:lnTo>
                  <a:close/>
                </a:path>
              </a:pathLst>
            </a:custGeom>
            <a:blipFill>
              <a:blip r:embed="rId8"/>
              <a:stretch>
                <a:fillRect/>
              </a:stretch>
            </a:blipFill>
          </p:spPr>
        </p:sp>
      </p:grpSp>
      <p:sp>
        <p:nvSpPr>
          <p:cNvPr id="27" name="TextBox 27"/>
          <p:cNvSpPr txBox="1"/>
          <p:nvPr/>
        </p:nvSpPr>
        <p:spPr>
          <a:xfrm>
            <a:off x="4646712" y="1931651"/>
            <a:ext cx="4033761" cy="613410"/>
          </a:xfrm>
          <a:prstGeom prst="rect">
            <a:avLst/>
          </a:prstGeom>
        </p:spPr>
        <p:txBody>
          <a:bodyPr lIns="0" tIns="0" rIns="0" bIns="0" rtlCol="0" anchor="t">
            <a:spAutoFit/>
          </a:bodyPr>
          <a:lstStyle/>
          <a:p>
            <a:pPr>
              <a:lnSpc>
                <a:spcPts val="5040"/>
              </a:lnSpc>
            </a:pPr>
            <a:r>
              <a:rPr lang="en-US" sz="3600">
                <a:solidFill>
                  <a:srgbClr val="221F23"/>
                </a:solidFill>
                <a:latin typeface="Benedict"/>
              </a:rPr>
              <a:t>Übungsanweisung</a:t>
            </a:r>
          </a:p>
        </p:txBody>
      </p:sp>
      <p:sp>
        <p:nvSpPr>
          <p:cNvPr id="33" name="AutoShape 7">
            <a:extLst>
              <a:ext uri="{FF2B5EF4-FFF2-40B4-BE49-F238E27FC236}">
                <a16:creationId xmlns:a16="http://schemas.microsoft.com/office/drawing/2014/main" id="{FAB3051D-8B37-24C4-4536-E3E68C8671A8}"/>
              </a:ext>
            </a:extLst>
          </p:cNvPr>
          <p:cNvSpPr/>
          <p:nvPr/>
        </p:nvSpPr>
        <p:spPr>
          <a:xfrm>
            <a:off x="1900325" y="9563100"/>
            <a:ext cx="233275" cy="0"/>
          </a:xfrm>
          <a:prstGeom prst="line">
            <a:avLst/>
          </a:prstGeom>
          <a:ln w="19050" cap="flat">
            <a:solidFill>
              <a:srgbClr val="221F23"/>
            </a:solidFill>
            <a:prstDash val="solid"/>
            <a:headEnd type="none" w="sm" len="sm"/>
            <a:tailEnd type="none" w="sm" len="sm"/>
          </a:ln>
        </p:spPr>
      </p:sp>
      <p:sp>
        <p:nvSpPr>
          <p:cNvPr id="34" name="TextBox 12">
            <a:extLst>
              <a:ext uri="{FF2B5EF4-FFF2-40B4-BE49-F238E27FC236}">
                <a16:creationId xmlns:a16="http://schemas.microsoft.com/office/drawing/2014/main" id="{F03D49E6-D30D-7A15-E671-06693E7C8A71}"/>
              </a:ext>
            </a:extLst>
          </p:cNvPr>
          <p:cNvSpPr txBox="1"/>
          <p:nvPr/>
        </p:nvSpPr>
        <p:spPr>
          <a:xfrm>
            <a:off x="1062124" y="9214426"/>
            <a:ext cx="2138275" cy="209672"/>
          </a:xfrm>
          <a:prstGeom prst="rect">
            <a:avLst/>
          </a:prstGeom>
        </p:spPr>
        <p:txBody>
          <a:bodyPr wrap="square" lIns="0" tIns="0" rIns="0" bIns="0" rtlCol="0" anchor="t">
            <a:spAutoFit/>
          </a:bodyPr>
          <a:lstStyle/>
          <a:p>
            <a:pPr>
              <a:lnSpc>
                <a:spcPts val="1679"/>
              </a:lnSpc>
            </a:pPr>
            <a:r>
              <a:rPr lang="en-US" sz="1200">
                <a:solidFill>
                  <a:srgbClr val="221F23"/>
                </a:solidFill>
                <a:latin typeface="TAN Aegean"/>
              </a:rPr>
              <a:t>13            14         15</a:t>
            </a:r>
          </a:p>
        </p:txBody>
      </p:sp>
      <p:grpSp>
        <p:nvGrpSpPr>
          <p:cNvPr id="35" name="Group 2">
            <a:extLst>
              <a:ext uri="{FF2B5EF4-FFF2-40B4-BE49-F238E27FC236}">
                <a16:creationId xmlns:a16="http://schemas.microsoft.com/office/drawing/2014/main" id="{E6D66AF0-21D8-C06D-2A74-D193F74DFAA1}"/>
              </a:ext>
            </a:extLst>
          </p:cNvPr>
          <p:cNvGrpSpPr/>
          <p:nvPr/>
        </p:nvGrpSpPr>
        <p:grpSpPr>
          <a:xfrm rot="1509315">
            <a:off x="-1033429" y="-2925957"/>
            <a:ext cx="13280249" cy="17045715"/>
            <a:chOff x="0" y="0"/>
            <a:chExt cx="17706999" cy="22727620"/>
          </a:xfrm>
        </p:grpSpPr>
        <p:pic>
          <p:nvPicPr>
            <p:cNvPr id="36" name="Picture 3">
              <a:extLst>
                <a:ext uri="{FF2B5EF4-FFF2-40B4-BE49-F238E27FC236}">
                  <a16:creationId xmlns:a16="http://schemas.microsoft.com/office/drawing/2014/main" id="{17F5B28A-5C41-0CAB-8AF3-FE4B3D66FEF5}"/>
                </a:ext>
              </a:extLst>
            </p:cNvPr>
            <p:cNvPicPr>
              <a:picLocks noChangeAspect="1"/>
            </p:cNvPicPr>
            <p:nvPr/>
          </p:nvPicPr>
          <p:blipFill>
            <a:blip r:embed="rId9">
              <a:alphaModFix amt="5000"/>
            </a:blip>
            <a:srcRect l="11045" r="11045"/>
            <a:stretch>
              <a:fillRect/>
            </a:stretch>
          </p:blipFill>
          <p:spPr>
            <a:xfrm>
              <a:off x="0" y="0"/>
              <a:ext cx="17706999" cy="22727620"/>
            </a:xfrm>
            <a:prstGeom prst="rect">
              <a:avLst/>
            </a:prstGeom>
          </p:spPr>
        </p:pic>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1028700" y="1028700"/>
            <a:ext cx="632334" cy="733703"/>
          </a:xfrm>
          <a:custGeom>
            <a:avLst/>
            <a:gdLst/>
            <a:ahLst/>
            <a:cxnLst/>
            <a:rect l="l" t="t" r="r" b="b"/>
            <a:pathLst>
              <a:path w="632334" h="733703">
                <a:moveTo>
                  <a:pt x="0" y="0"/>
                </a:moveTo>
                <a:lnTo>
                  <a:pt x="632334" y="0"/>
                </a:lnTo>
                <a:lnTo>
                  <a:pt x="632334" y="733703"/>
                </a:lnTo>
                <a:lnTo>
                  <a:pt x="0" y="733703"/>
                </a:lnTo>
                <a:lnTo>
                  <a:pt x="0" y="0"/>
                </a:lnTo>
                <a:close/>
              </a:path>
            </a:pathLst>
          </a:custGeom>
          <a:blipFill>
            <a:blip r:embed="rId2">
              <a:extLst>
                <a:ext uri="{96DAC541-7B7A-43D3-8B79-37D633B846F1}">
                  <asvg:svgBlip xmlns:asvg="http://schemas.microsoft.com/office/drawing/2016/SVG/main" r:embed="rId3"/>
                </a:ext>
              </a:extLst>
            </a:blip>
            <a:stretch>
              <a:fillRect r="-42302" b="-42814"/>
            </a:stretch>
          </a:blipFill>
        </p:spPr>
      </p:sp>
      <p:sp>
        <p:nvSpPr>
          <p:cNvPr id="6" name="Freeform 6"/>
          <p:cNvSpPr/>
          <p:nvPr/>
        </p:nvSpPr>
        <p:spPr>
          <a:xfrm rot="-5400000">
            <a:off x="16532827" y="5348966"/>
            <a:ext cx="1300195" cy="152751"/>
          </a:xfrm>
          <a:custGeom>
            <a:avLst/>
            <a:gdLst/>
            <a:ahLst/>
            <a:cxnLst/>
            <a:rect l="l" t="t" r="r" b="b"/>
            <a:pathLst>
              <a:path w="1300195" h="152751">
                <a:moveTo>
                  <a:pt x="0" y="0"/>
                </a:moveTo>
                <a:lnTo>
                  <a:pt x="1300195" y="0"/>
                </a:lnTo>
                <a:lnTo>
                  <a:pt x="1300195" y="152751"/>
                </a:lnTo>
                <a:lnTo>
                  <a:pt x="0" y="152751"/>
                </a:lnTo>
                <a:lnTo>
                  <a:pt x="0" y="0"/>
                </a:lnTo>
                <a:close/>
              </a:path>
            </a:pathLst>
          </a:custGeom>
          <a:blipFill>
            <a:blip r:embed="rId4">
              <a:extLst>
                <a:ext uri="{96DAC541-7B7A-43D3-8B79-37D633B846F1}">
                  <asvg:svgBlip xmlns:asvg="http://schemas.microsoft.com/office/drawing/2016/SVG/main" r:embed="rId5"/>
                </a:ext>
              </a:extLst>
            </a:blip>
            <a:stretch>
              <a:fillRect l="-40933" r="-43353"/>
            </a:stretch>
          </a:blipFill>
        </p:spPr>
      </p:sp>
      <p:grpSp>
        <p:nvGrpSpPr>
          <p:cNvPr id="7" name="Group 7"/>
          <p:cNvGrpSpPr>
            <a:grpSpLocks noChangeAspect="1"/>
          </p:cNvGrpSpPr>
          <p:nvPr/>
        </p:nvGrpSpPr>
        <p:grpSpPr>
          <a:xfrm>
            <a:off x="17113216" y="4211561"/>
            <a:ext cx="139416" cy="139416"/>
            <a:chOff x="0" y="0"/>
            <a:chExt cx="6355080" cy="6355080"/>
          </a:xfrm>
        </p:grpSpPr>
        <p:sp>
          <p:nvSpPr>
            <p:cNvPr id="8" name="Freeform 8"/>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21F23"/>
            </a:solidFill>
          </p:spPr>
        </p:sp>
      </p:grpSp>
      <p:sp>
        <p:nvSpPr>
          <p:cNvPr id="9" name="Freeform 9"/>
          <p:cNvSpPr/>
          <p:nvPr/>
        </p:nvSpPr>
        <p:spPr>
          <a:xfrm rot="5400000">
            <a:off x="16920508" y="8919508"/>
            <a:ext cx="246305" cy="431279"/>
          </a:xfrm>
          <a:custGeom>
            <a:avLst/>
            <a:gdLst/>
            <a:ahLst/>
            <a:cxnLst/>
            <a:rect l="l" t="t" r="r" b="b"/>
            <a:pathLst>
              <a:path w="246305" h="431279">
                <a:moveTo>
                  <a:pt x="0" y="0"/>
                </a:moveTo>
                <a:lnTo>
                  <a:pt x="246305" y="0"/>
                </a:lnTo>
                <a:lnTo>
                  <a:pt x="246305" y="431279"/>
                </a:lnTo>
                <a:lnTo>
                  <a:pt x="0" y="431279"/>
                </a:lnTo>
                <a:lnTo>
                  <a:pt x="0" y="0"/>
                </a:lnTo>
                <a:close/>
              </a:path>
            </a:pathLst>
          </a:custGeom>
          <a:blipFill>
            <a:blip r:embed="rId6">
              <a:extLst>
                <a:ext uri="{96DAC541-7B7A-43D3-8B79-37D633B846F1}">
                  <asvg:svgBlip xmlns:asvg="http://schemas.microsoft.com/office/drawing/2016/SVG/main" r:embed="rId7"/>
                </a:ext>
              </a:extLst>
            </a:blip>
            <a:stretch>
              <a:fillRect l="-75099"/>
            </a:stretch>
          </a:blipFill>
        </p:spPr>
      </p:sp>
      <p:sp>
        <p:nvSpPr>
          <p:cNvPr id="10" name="TextBox 10"/>
          <p:cNvSpPr txBox="1"/>
          <p:nvPr/>
        </p:nvSpPr>
        <p:spPr>
          <a:xfrm>
            <a:off x="1814809" y="2683796"/>
            <a:ext cx="4033761" cy="613410"/>
          </a:xfrm>
          <a:prstGeom prst="rect">
            <a:avLst/>
          </a:prstGeom>
        </p:spPr>
        <p:txBody>
          <a:bodyPr lIns="0" tIns="0" rIns="0" bIns="0" rtlCol="0" anchor="t">
            <a:spAutoFit/>
          </a:bodyPr>
          <a:lstStyle/>
          <a:p>
            <a:pPr>
              <a:lnSpc>
                <a:spcPts val="5040"/>
              </a:lnSpc>
            </a:pPr>
            <a:r>
              <a:rPr lang="en-US" sz="3600">
                <a:solidFill>
                  <a:srgbClr val="221F23"/>
                </a:solidFill>
                <a:latin typeface="Benedict"/>
              </a:rPr>
              <a:t>Visualisierung</a:t>
            </a:r>
          </a:p>
        </p:txBody>
      </p:sp>
      <p:grpSp>
        <p:nvGrpSpPr>
          <p:cNvPr id="11" name="Group 11"/>
          <p:cNvGrpSpPr/>
          <p:nvPr/>
        </p:nvGrpSpPr>
        <p:grpSpPr>
          <a:xfrm>
            <a:off x="1814809" y="3421289"/>
            <a:ext cx="1598228" cy="147779"/>
            <a:chOff x="0" y="0"/>
            <a:chExt cx="1648200" cy="152400"/>
          </a:xfrm>
        </p:grpSpPr>
        <p:sp>
          <p:nvSpPr>
            <p:cNvPr id="12" name="Freeform 12"/>
            <p:cNvSpPr/>
            <p:nvPr/>
          </p:nvSpPr>
          <p:spPr>
            <a:xfrm>
              <a:off x="0" y="0"/>
              <a:ext cx="1648200" cy="152400"/>
            </a:xfrm>
            <a:custGeom>
              <a:avLst/>
              <a:gdLst/>
              <a:ahLst/>
              <a:cxnLst/>
              <a:rect l="l" t="t" r="r" b="b"/>
              <a:pathLst>
                <a:path w="1648200" h="152400">
                  <a:moveTo>
                    <a:pt x="0" y="0"/>
                  </a:moveTo>
                  <a:lnTo>
                    <a:pt x="1648200" y="0"/>
                  </a:lnTo>
                  <a:lnTo>
                    <a:pt x="1648200" y="152400"/>
                  </a:lnTo>
                  <a:lnTo>
                    <a:pt x="0" y="152400"/>
                  </a:lnTo>
                  <a:close/>
                </a:path>
              </a:pathLst>
            </a:custGeom>
            <a:solidFill>
              <a:srgbClr val="E4F2F2"/>
            </a:solidFill>
          </p:spPr>
        </p:sp>
      </p:grpSp>
      <p:grpSp>
        <p:nvGrpSpPr>
          <p:cNvPr id="13" name="Group 13"/>
          <p:cNvGrpSpPr/>
          <p:nvPr/>
        </p:nvGrpSpPr>
        <p:grpSpPr>
          <a:xfrm>
            <a:off x="386758" y="9886860"/>
            <a:ext cx="17901242" cy="335998"/>
            <a:chOff x="0" y="0"/>
            <a:chExt cx="23868323" cy="447998"/>
          </a:xfrm>
        </p:grpSpPr>
        <p:sp>
          <p:nvSpPr>
            <p:cNvPr id="14" name="TextBox 14"/>
            <p:cNvSpPr txBox="1"/>
            <p:nvPr/>
          </p:nvSpPr>
          <p:spPr>
            <a:xfrm>
              <a:off x="127545" y="-66675"/>
              <a:ext cx="23740779" cy="499564"/>
            </a:xfrm>
            <a:prstGeom prst="rect">
              <a:avLst/>
            </a:prstGeom>
          </p:spPr>
          <p:txBody>
            <a:bodyPr lIns="0" tIns="0" rIns="0" bIns="0" rtlCol="0" anchor="t">
              <a:spAutoFit/>
            </a:bodyPr>
            <a:lstStyle/>
            <a:p>
              <a:pPr>
                <a:lnSpc>
                  <a:spcPts val="2841"/>
                </a:lnSpc>
              </a:pPr>
              <a:r>
                <a:rPr lang="en-US" sz="2185" spc="305">
                  <a:solidFill>
                    <a:srgbClr val="638991"/>
                  </a:solidFill>
                  <a:latin typeface="Carlito Bold"/>
                </a:rPr>
                <a:t>     </a:t>
              </a:r>
              <a:r>
                <a:rPr lang="en-US" sz="2185" spc="305">
                  <a:solidFill>
                    <a:srgbClr val="D9D9D9"/>
                  </a:solidFill>
                  <a:latin typeface="Carlito Bold"/>
                </a:rPr>
                <a:t>Dr. Dittmer Institut   I   www.heilpraktiker-psychotherapie-werden.de</a:t>
              </a:r>
            </a:p>
          </p:txBody>
        </p:sp>
        <p:sp>
          <p:nvSpPr>
            <p:cNvPr id="15" name="Freeform 15"/>
            <p:cNvSpPr/>
            <p:nvPr/>
          </p:nvSpPr>
          <p:spPr>
            <a:xfrm>
              <a:off x="0" y="0"/>
              <a:ext cx="447998" cy="447998"/>
            </a:xfrm>
            <a:custGeom>
              <a:avLst/>
              <a:gdLst/>
              <a:ahLst/>
              <a:cxnLst/>
              <a:rect l="l" t="t" r="r" b="b"/>
              <a:pathLst>
                <a:path w="447998" h="447998">
                  <a:moveTo>
                    <a:pt x="0" y="0"/>
                  </a:moveTo>
                  <a:lnTo>
                    <a:pt x="447998" y="0"/>
                  </a:lnTo>
                  <a:lnTo>
                    <a:pt x="447998" y="447998"/>
                  </a:lnTo>
                  <a:lnTo>
                    <a:pt x="0" y="447998"/>
                  </a:lnTo>
                  <a:lnTo>
                    <a:pt x="0" y="0"/>
                  </a:lnTo>
                  <a:close/>
                </a:path>
              </a:pathLst>
            </a:custGeom>
            <a:blipFill>
              <a:blip r:embed="rId8"/>
              <a:stretch>
                <a:fillRect/>
              </a:stretch>
            </a:blipFill>
          </p:spPr>
        </p:sp>
      </p:grpSp>
      <p:sp>
        <p:nvSpPr>
          <p:cNvPr id="16" name="Freeform 16"/>
          <p:cNvSpPr/>
          <p:nvPr/>
        </p:nvSpPr>
        <p:spPr>
          <a:xfrm>
            <a:off x="4473121" y="1762403"/>
            <a:ext cx="8719594" cy="6394369"/>
          </a:xfrm>
          <a:custGeom>
            <a:avLst/>
            <a:gdLst/>
            <a:ahLst/>
            <a:cxnLst/>
            <a:rect l="l" t="t" r="r" b="b"/>
            <a:pathLst>
              <a:path w="8719594" h="6394369">
                <a:moveTo>
                  <a:pt x="0" y="0"/>
                </a:moveTo>
                <a:lnTo>
                  <a:pt x="8719594" y="0"/>
                </a:lnTo>
                <a:lnTo>
                  <a:pt x="8719594" y="6394369"/>
                </a:lnTo>
                <a:lnTo>
                  <a:pt x="0" y="6394369"/>
                </a:lnTo>
                <a:lnTo>
                  <a:pt x="0" y="0"/>
                </a:lnTo>
                <a:close/>
              </a:path>
            </a:pathLst>
          </a:custGeom>
          <a:blipFill>
            <a:blip r:embed="rId9"/>
            <a:stretch>
              <a:fillRect/>
            </a:stretch>
          </a:blipFill>
        </p:spPr>
      </p:sp>
      <p:grpSp>
        <p:nvGrpSpPr>
          <p:cNvPr id="17" name="Group 17"/>
          <p:cNvGrpSpPr/>
          <p:nvPr/>
        </p:nvGrpSpPr>
        <p:grpSpPr>
          <a:xfrm>
            <a:off x="6887655" y="2568601"/>
            <a:ext cx="9487915" cy="6443394"/>
            <a:chOff x="0" y="0"/>
            <a:chExt cx="5674209" cy="3853445"/>
          </a:xfrm>
        </p:grpSpPr>
        <p:sp>
          <p:nvSpPr>
            <p:cNvPr id="18" name="Freeform 18"/>
            <p:cNvSpPr/>
            <p:nvPr/>
          </p:nvSpPr>
          <p:spPr>
            <a:xfrm>
              <a:off x="0" y="0"/>
              <a:ext cx="5674209" cy="3853445"/>
            </a:xfrm>
            <a:custGeom>
              <a:avLst/>
              <a:gdLst/>
              <a:ahLst/>
              <a:cxnLst/>
              <a:rect l="l" t="t" r="r" b="b"/>
              <a:pathLst>
                <a:path w="5674209" h="3853445">
                  <a:moveTo>
                    <a:pt x="0" y="0"/>
                  </a:moveTo>
                  <a:lnTo>
                    <a:pt x="5674209" y="0"/>
                  </a:lnTo>
                  <a:lnTo>
                    <a:pt x="5674209" y="3853445"/>
                  </a:lnTo>
                  <a:lnTo>
                    <a:pt x="0" y="3853445"/>
                  </a:lnTo>
                  <a:close/>
                </a:path>
              </a:pathLst>
            </a:custGeom>
            <a:solidFill>
              <a:srgbClr val="E4F2F2">
                <a:alpha val="80000"/>
              </a:srgbClr>
            </a:solidFill>
          </p:spPr>
        </p:sp>
      </p:grpSp>
      <p:sp>
        <p:nvSpPr>
          <p:cNvPr id="22" name="TextBox 22"/>
          <p:cNvSpPr txBox="1"/>
          <p:nvPr/>
        </p:nvSpPr>
        <p:spPr>
          <a:xfrm>
            <a:off x="1814809" y="6483787"/>
            <a:ext cx="2496865" cy="944880"/>
          </a:xfrm>
          <a:prstGeom prst="rect">
            <a:avLst/>
          </a:prstGeom>
        </p:spPr>
        <p:txBody>
          <a:bodyPr lIns="0" tIns="0" rIns="0" bIns="0" rtlCol="0" anchor="t">
            <a:spAutoFit/>
          </a:bodyPr>
          <a:lstStyle/>
          <a:p>
            <a:pPr algn="just">
              <a:lnSpc>
                <a:spcPts val="2519"/>
              </a:lnSpc>
            </a:pPr>
            <a:r>
              <a:rPr lang="en-US" sz="1799">
                <a:solidFill>
                  <a:srgbClr val="404040"/>
                </a:solidFill>
                <a:latin typeface="Evolve Sans"/>
              </a:rPr>
              <a:t>Sitzung 3: Visionboard</a:t>
            </a:r>
          </a:p>
          <a:p>
            <a:pPr algn="just">
              <a:lnSpc>
                <a:spcPts val="2519"/>
              </a:lnSpc>
              <a:spcBef>
                <a:spcPct val="0"/>
              </a:spcBef>
            </a:pPr>
            <a:r>
              <a:rPr lang="en-US" sz="1799">
                <a:solidFill>
                  <a:srgbClr val="404040"/>
                </a:solidFill>
                <a:latin typeface="Evolve Sans"/>
              </a:rPr>
              <a:t>Visualisieren von Erfolg und Zufriedenheit</a:t>
            </a:r>
          </a:p>
        </p:txBody>
      </p:sp>
      <p:grpSp>
        <p:nvGrpSpPr>
          <p:cNvPr id="23" name="Group 23"/>
          <p:cNvGrpSpPr/>
          <p:nvPr/>
        </p:nvGrpSpPr>
        <p:grpSpPr>
          <a:xfrm>
            <a:off x="12738058" y="816610"/>
            <a:ext cx="4952669" cy="212090"/>
            <a:chOff x="0" y="0"/>
            <a:chExt cx="6603559" cy="282787"/>
          </a:xfrm>
        </p:grpSpPr>
        <p:sp>
          <p:nvSpPr>
            <p:cNvPr id="24" name="TextBox 24"/>
            <p:cNvSpPr txBox="1"/>
            <p:nvPr/>
          </p:nvSpPr>
          <p:spPr>
            <a:xfrm>
              <a:off x="0" y="-28575"/>
              <a:ext cx="1493899" cy="311362"/>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Achtsamkeit</a:t>
              </a:r>
            </a:p>
          </p:txBody>
        </p:sp>
        <p:sp>
          <p:nvSpPr>
            <p:cNvPr id="25" name="TextBox 25"/>
            <p:cNvSpPr txBox="1"/>
            <p:nvPr/>
          </p:nvSpPr>
          <p:spPr>
            <a:xfrm>
              <a:off x="2538887" y="-28575"/>
              <a:ext cx="1354822" cy="311362"/>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Visualisierung</a:t>
              </a:r>
            </a:p>
          </p:txBody>
        </p:sp>
        <p:sp>
          <p:nvSpPr>
            <p:cNvPr id="26" name="TextBox 26"/>
            <p:cNvSpPr txBox="1"/>
            <p:nvPr/>
          </p:nvSpPr>
          <p:spPr>
            <a:xfrm>
              <a:off x="4887135" y="-28575"/>
              <a:ext cx="1716423" cy="311362"/>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Umstrukturierung</a:t>
              </a:r>
            </a:p>
          </p:txBody>
        </p:sp>
      </p:grpSp>
      <p:sp>
        <p:nvSpPr>
          <p:cNvPr id="27" name="TextBox 27"/>
          <p:cNvSpPr txBox="1"/>
          <p:nvPr/>
        </p:nvSpPr>
        <p:spPr>
          <a:xfrm>
            <a:off x="7212918" y="3359912"/>
            <a:ext cx="8968913" cy="5974080"/>
          </a:xfrm>
          <a:prstGeom prst="rect">
            <a:avLst/>
          </a:prstGeom>
        </p:spPr>
        <p:txBody>
          <a:bodyPr lIns="0" tIns="0" rIns="0" bIns="0" rtlCol="0" anchor="t">
            <a:spAutoFit/>
          </a:bodyPr>
          <a:lstStyle/>
          <a:p>
            <a:pPr algn="just">
              <a:lnSpc>
                <a:spcPts val="2519"/>
              </a:lnSpc>
            </a:pPr>
            <a:r>
              <a:rPr lang="en-US" sz="1799">
                <a:solidFill>
                  <a:srgbClr val="000000"/>
                </a:solidFill>
                <a:latin typeface="Evolve Sans"/>
              </a:rPr>
              <a:t>Formulieren Sie klare Ziele und Träume, die Sie im Zusammenhang mit Ihrer neuen beruflichen Herausforderung haben. Visualisieren Sie Erfolg und Zufriedenheit.</a:t>
            </a:r>
          </a:p>
          <a:p>
            <a:pPr algn="just">
              <a:lnSpc>
                <a:spcPts val="2519"/>
              </a:lnSpc>
            </a:pPr>
            <a:endParaRPr lang="en-US" sz="1799">
              <a:solidFill>
                <a:srgbClr val="000000"/>
              </a:solidFill>
              <a:latin typeface="Evolve Sans"/>
            </a:endParaRPr>
          </a:p>
          <a:p>
            <a:pPr algn="just">
              <a:lnSpc>
                <a:spcPts val="2519"/>
              </a:lnSpc>
            </a:pPr>
            <a:r>
              <a:rPr lang="en-US" sz="1799">
                <a:solidFill>
                  <a:srgbClr val="000000"/>
                </a:solidFill>
                <a:latin typeface="Evolve Sans"/>
              </a:rPr>
              <a:t>Durchblättern Sie Zeitschriften und wählen Sie Bilder, Worte oder Symbole aus, die Ihre beruflichen Ziele, Interessen und positive Emotionen repräsentieren.</a:t>
            </a:r>
          </a:p>
          <a:p>
            <a:pPr algn="just">
              <a:lnSpc>
                <a:spcPts val="2519"/>
              </a:lnSpc>
            </a:pPr>
            <a:endParaRPr lang="en-US" sz="1799">
              <a:solidFill>
                <a:srgbClr val="000000"/>
              </a:solidFill>
              <a:latin typeface="Evolve Sans"/>
            </a:endParaRPr>
          </a:p>
          <a:p>
            <a:pPr algn="just">
              <a:lnSpc>
                <a:spcPts val="2519"/>
              </a:lnSpc>
            </a:pPr>
            <a:r>
              <a:rPr lang="en-US" sz="1799">
                <a:solidFill>
                  <a:srgbClr val="000000"/>
                </a:solidFill>
                <a:latin typeface="Evolve Sans"/>
              </a:rPr>
              <a:t>Beginnen Sie damit, die ausgewählten Materialien auf einem Blatt Papier oder einem Poster zu arrangieren. Erlauben Sie sich, kreativ zu sein und intuitiv zu handeln.</a:t>
            </a:r>
          </a:p>
          <a:p>
            <a:pPr algn="just">
              <a:lnSpc>
                <a:spcPts val="2519"/>
              </a:lnSpc>
            </a:pPr>
            <a:endParaRPr lang="en-US" sz="1799">
              <a:solidFill>
                <a:srgbClr val="000000"/>
              </a:solidFill>
              <a:latin typeface="Evolve Sans"/>
            </a:endParaRPr>
          </a:p>
          <a:p>
            <a:pPr algn="just">
              <a:lnSpc>
                <a:spcPts val="2519"/>
              </a:lnSpc>
            </a:pPr>
            <a:r>
              <a:rPr lang="en-US" sz="1799">
                <a:solidFill>
                  <a:srgbClr val="000000"/>
                </a:solidFill>
                <a:latin typeface="Evolve Sans"/>
              </a:rPr>
              <a:t>Kleben Sie die ausgewählten Bilder und Worte auf das Papier. Sie können sie in Gruppen organisieren oder sie frei verteilen – ganz nach Ihrem persönlichen Ausdruck.</a:t>
            </a:r>
          </a:p>
          <a:p>
            <a:pPr algn="just">
              <a:lnSpc>
                <a:spcPts val="2519"/>
              </a:lnSpc>
            </a:pPr>
            <a:endParaRPr lang="en-US" sz="1799">
              <a:solidFill>
                <a:srgbClr val="000000"/>
              </a:solidFill>
              <a:latin typeface="Evolve Sans"/>
            </a:endParaRPr>
          </a:p>
          <a:p>
            <a:pPr algn="just">
              <a:lnSpc>
                <a:spcPts val="2519"/>
              </a:lnSpc>
            </a:pPr>
            <a:r>
              <a:rPr lang="en-US" sz="1799">
                <a:solidFill>
                  <a:srgbClr val="000000"/>
                </a:solidFill>
                <a:latin typeface="Evolve Sans"/>
              </a:rPr>
              <a:t>Fügen Sie positive Affirmationen hinzu, die Ihre Selbstsicherheit stärken und Ihre Fähigkeiten im neuen Job betonen.</a:t>
            </a:r>
          </a:p>
          <a:p>
            <a:pPr algn="just">
              <a:lnSpc>
                <a:spcPts val="2519"/>
              </a:lnSpc>
            </a:pPr>
            <a:endParaRPr lang="en-US" sz="1799">
              <a:solidFill>
                <a:srgbClr val="000000"/>
              </a:solidFill>
              <a:latin typeface="Evolve Sans"/>
            </a:endParaRPr>
          </a:p>
          <a:p>
            <a:pPr algn="just">
              <a:lnSpc>
                <a:spcPts val="2519"/>
              </a:lnSpc>
            </a:pPr>
            <a:r>
              <a:rPr lang="en-US" sz="1799">
                <a:solidFill>
                  <a:srgbClr val="000000"/>
                </a:solidFill>
                <a:latin typeface="Evolve Sans"/>
              </a:rPr>
              <a:t>Betrachten Sie Ihr Vision Board als Gesamtkunstwerk. Fügen Sie weitere Elemente hinzu, wenn Sie möchten, und seien Sie offen für spontane Inspirationen.</a:t>
            </a:r>
          </a:p>
          <a:p>
            <a:pPr algn="just">
              <a:lnSpc>
                <a:spcPts val="2519"/>
              </a:lnSpc>
            </a:pPr>
            <a:endParaRPr lang="en-US" sz="1799">
              <a:solidFill>
                <a:srgbClr val="000000"/>
              </a:solidFill>
              <a:latin typeface="Evolve Sans"/>
            </a:endParaRPr>
          </a:p>
          <a:p>
            <a:pPr algn="just">
              <a:lnSpc>
                <a:spcPts val="2519"/>
              </a:lnSpc>
            </a:pPr>
            <a:endParaRPr lang="en-US" sz="1799">
              <a:solidFill>
                <a:srgbClr val="000000"/>
              </a:solidFill>
              <a:latin typeface="Evolve Sans"/>
            </a:endParaRPr>
          </a:p>
        </p:txBody>
      </p:sp>
      <p:sp>
        <p:nvSpPr>
          <p:cNvPr id="28" name="TextBox 28"/>
          <p:cNvSpPr txBox="1"/>
          <p:nvPr/>
        </p:nvSpPr>
        <p:spPr>
          <a:xfrm>
            <a:off x="7181544" y="2683796"/>
            <a:ext cx="3027107" cy="613410"/>
          </a:xfrm>
          <a:prstGeom prst="rect">
            <a:avLst/>
          </a:prstGeom>
        </p:spPr>
        <p:txBody>
          <a:bodyPr lIns="0" tIns="0" rIns="0" bIns="0" rtlCol="0" anchor="t">
            <a:spAutoFit/>
          </a:bodyPr>
          <a:lstStyle/>
          <a:p>
            <a:pPr>
              <a:lnSpc>
                <a:spcPts val="5040"/>
              </a:lnSpc>
            </a:pPr>
            <a:r>
              <a:rPr lang="en-US" sz="3600">
                <a:solidFill>
                  <a:srgbClr val="221F23"/>
                </a:solidFill>
                <a:latin typeface="Benedict"/>
              </a:rPr>
              <a:t>Übungsanweisung</a:t>
            </a:r>
          </a:p>
        </p:txBody>
      </p:sp>
      <p:sp>
        <p:nvSpPr>
          <p:cNvPr id="29" name="TextBox 12">
            <a:extLst>
              <a:ext uri="{FF2B5EF4-FFF2-40B4-BE49-F238E27FC236}">
                <a16:creationId xmlns:a16="http://schemas.microsoft.com/office/drawing/2014/main" id="{8C625CA3-7CE7-A676-C68B-F8B858DC67D0}"/>
              </a:ext>
            </a:extLst>
          </p:cNvPr>
          <p:cNvSpPr txBox="1"/>
          <p:nvPr/>
        </p:nvSpPr>
        <p:spPr>
          <a:xfrm>
            <a:off x="1037031" y="9229156"/>
            <a:ext cx="2138275" cy="209672"/>
          </a:xfrm>
          <a:prstGeom prst="rect">
            <a:avLst/>
          </a:prstGeom>
        </p:spPr>
        <p:txBody>
          <a:bodyPr wrap="square" lIns="0" tIns="0" rIns="0" bIns="0" rtlCol="0" anchor="t">
            <a:spAutoFit/>
          </a:bodyPr>
          <a:lstStyle/>
          <a:p>
            <a:pPr>
              <a:lnSpc>
                <a:spcPts val="1679"/>
              </a:lnSpc>
            </a:pPr>
            <a:r>
              <a:rPr lang="en-US" sz="1200">
                <a:solidFill>
                  <a:srgbClr val="221F23"/>
                </a:solidFill>
                <a:latin typeface="TAN Aegean"/>
              </a:rPr>
              <a:t>13            14         15</a:t>
            </a:r>
          </a:p>
        </p:txBody>
      </p:sp>
      <p:sp>
        <p:nvSpPr>
          <p:cNvPr id="30" name="AutoShape 7">
            <a:extLst>
              <a:ext uri="{FF2B5EF4-FFF2-40B4-BE49-F238E27FC236}">
                <a16:creationId xmlns:a16="http://schemas.microsoft.com/office/drawing/2014/main" id="{0EDF14CF-7D0A-D3E6-0AAD-5991B619D643}"/>
              </a:ext>
            </a:extLst>
          </p:cNvPr>
          <p:cNvSpPr/>
          <p:nvPr/>
        </p:nvSpPr>
        <p:spPr>
          <a:xfrm>
            <a:off x="2600918" y="9580254"/>
            <a:ext cx="233275" cy="0"/>
          </a:xfrm>
          <a:prstGeom prst="line">
            <a:avLst/>
          </a:prstGeom>
          <a:ln w="19050" cap="flat">
            <a:solidFill>
              <a:srgbClr val="221F23"/>
            </a:solidFill>
            <a:prstDash val="solid"/>
            <a:headEnd type="none" w="sm" len="sm"/>
            <a:tailEnd type="none" w="sm" len="sm"/>
          </a:ln>
        </p:spPr>
      </p:sp>
      <p:grpSp>
        <p:nvGrpSpPr>
          <p:cNvPr id="31" name="Group 2">
            <a:extLst>
              <a:ext uri="{FF2B5EF4-FFF2-40B4-BE49-F238E27FC236}">
                <a16:creationId xmlns:a16="http://schemas.microsoft.com/office/drawing/2014/main" id="{2AA863FA-7FA6-A209-093A-FA915D886383}"/>
              </a:ext>
            </a:extLst>
          </p:cNvPr>
          <p:cNvGrpSpPr/>
          <p:nvPr/>
        </p:nvGrpSpPr>
        <p:grpSpPr>
          <a:xfrm rot="1509315">
            <a:off x="-1033429" y="-2925957"/>
            <a:ext cx="13280249" cy="17045715"/>
            <a:chOff x="0" y="0"/>
            <a:chExt cx="17706999" cy="22727620"/>
          </a:xfrm>
        </p:grpSpPr>
        <p:pic>
          <p:nvPicPr>
            <p:cNvPr id="32" name="Picture 3">
              <a:extLst>
                <a:ext uri="{FF2B5EF4-FFF2-40B4-BE49-F238E27FC236}">
                  <a16:creationId xmlns:a16="http://schemas.microsoft.com/office/drawing/2014/main" id="{63C9EFEE-DA5F-7B93-76E5-05BF543F3721}"/>
                </a:ext>
              </a:extLst>
            </p:cNvPr>
            <p:cNvPicPr>
              <a:picLocks noChangeAspect="1"/>
            </p:cNvPicPr>
            <p:nvPr/>
          </p:nvPicPr>
          <p:blipFill>
            <a:blip r:embed="rId10">
              <a:alphaModFix amt="5000"/>
            </a:blip>
            <a:srcRect l="11045" r="11045"/>
            <a:stretch>
              <a:fillRect/>
            </a:stretch>
          </p:blipFill>
          <p:spPr>
            <a:xfrm>
              <a:off x="0" y="0"/>
              <a:ext cx="17706999" cy="22727620"/>
            </a:xfrm>
            <a:prstGeom prst="rect">
              <a:avLst/>
            </a:prstGeom>
          </p:spPr>
        </p:pic>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509315">
            <a:off x="-1033429" y="-2925957"/>
            <a:ext cx="13280249" cy="17045715"/>
            <a:chOff x="0" y="0"/>
            <a:chExt cx="17706999" cy="22727620"/>
          </a:xfrm>
        </p:grpSpPr>
        <p:pic>
          <p:nvPicPr>
            <p:cNvPr id="3" name="Picture 3"/>
            <p:cNvPicPr>
              <a:picLocks noChangeAspect="1"/>
            </p:cNvPicPr>
            <p:nvPr/>
          </p:nvPicPr>
          <p:blipFill>
            <a:blip r:embed="rId2">
              <a:alphaModFix amt="5000"/>
            </a:blip>
            <a:srcRect l="11045" r="11045"/>
            <a:stretch>
              <a:fillRect/>
            </a:stretch>
          </p:blipFill>
          <p:spPr>
            <a:xfrm>
              <a:off x="0" y="0"/>
              <a:ext cx="17706999" cy="22727620"/>
            </a:xfrm>
            <a:prstGeom prst="rect">
              <a:avLst/>
            </a:prstGeom>
          </p:spPr>
        </p:pic>
      </p:grpSp>
      <p:sp>
        <p:nvSpPr>
          <p:cNvPr id="6" name="Freeform 6"/>
          <p:cNvSpPr/>
          <p:nvPr/>
        </p:nvSpPr>
        <p:spPr>
          <a:xfrm>
            <a:off x="1028700" y="1028700"/>
            <a:ext cx="632334" cy="733703"/>
          </a:xfrm>
          <a:custGeom>
            <a:avLst/>
            <a:gdLst/>
            <a:ahLst/>
            <a:cxnLst/>
            <a:rect l="l" t="t" r="r" b="b"/>
            <a:pathLst>
              <a:path w="632334" h="733703">
                <a:moveTo>
                  <a:pt x="0" y="0"/>
                </a:moveTo>
                <a:lnTo>
                  <a:pt x="632334" y="0"/>
                </a:lnTo>
                <a:lnTo>
                  <a:pt x="632334" y="733703"/>
                </a:lnTo>
                <a:lnTo>
                  <a:pt x="0" y="733703"/>
                </a:lnTo>
                <a:lnTo>
                  <a:pt x="0" y="0"/>
                </a:lnTo>
                <a:close/>
              </a:path>
            </a:pathLst>
          </a:custGeom>
          <a:blipFill>
            <a:blip r:embed="rId3">
              <a:extLst>
                <a:ext uri="{96DAC541-7B7A-43D3-8B79-37D633B846F1}">
                  <asvg:svgBlip xmlns:asvg="http://schemas.microsoft.com/office/drawing/2016/SVG/main" r:embed="rId4"/>
                </a:ext>
              </a:extLst>
            </a:blip>
            <a:stretch>
              <a:fillRect r="-42302" b="-42814"/>
            </a:stretch>
          </a:blipFill>
        </p:spPr>
      </p:sp>
      <p:sp>
        <p:nvSpPr>
          <p:cNvPr id="7" name="Freeform 7"/>
          <p:cNvSpPr/>
          <p:nvPr/>
        </p:nvSpPr>
        <p:spPr>
          <a:xfrm rot="-5400000">
            <a:off x="16532827" y="5348966"/>
            <a:ext cx="1300195" cy="152751"/>
          </a:xfrm>
          <a:custGeom>
            <a:avLst/>
            <a:gdLst/>
            <a:ahLst/>
            <a:cxnLst/>
            <a:rect l="l" t="t" r="r" b="b"/>
            <a:pathLst>
              <a:path w="1300195" h="152751">
                <a:moveTo>
                  <a:pt x="0" y="0"/>
                </a:moveTo>
                <a:lnTo>
                  <a:pt x="1300195" y="0"/>
                </a:lnTo>
                <a:lnTo>
                  <a:pt x="1300195" y="152751"/>
                </a:lnTo>
                <a:lnTo>
                  <a:pt x="0" y="152751"/>
                </a:lnTo>
                <a:lnTo>
                  <a:pt x="0" y="0"/>
                </a:lnTo>
                <a:close/>
              </a:path>
            </a:pathLst>
          </a:custGeom>
          <a:blipFill>
            <a:blip r:embed="rId5">
              <a:extLst>
                <a:ext uri="{96DAC541-7B7A-43D3-8B79-37D633B846F1}">
                  <asvg:svgBlip xmlns:asvg="http://schemas.microsoft.com/office/drawing/2016/SVG/main" r:embed="rId6"/>
                </a:ext>
              </a:extLst>
            </a:blip>
            <a:stretch>
              <a:fillRect l="-40933" r="-43353"/>
            </a:stretch>
          </a:blipFill>
        </p:spPr>
      </p:sp>
      <p:grpSp>
        <p:nvGrpSpPr>
          <p:cNvPr id="8" name="Group 8"/>
          <p:cNvGrpSpPr>
            <a:grpSpLocks noChangeAspect="1"/>
          </p:cNvGrpSpPr>
          <p:nvPr/>
        </p:nvGrpSpPr>
        <p:grpSpPr>
          <a:xfrm>
            <a:off x="17113216" y="4211561"/>
            <a:ext cx="139416" cy="139416"/>
            <a:chOff x="0" y="0"/>
            <a:chExt cx="6355080" cy="6355080"/>
          </a:xfrm>
        </p:grpSpPr>
        <p:sp>
          <p:nvSpPr>
            <p:cNvPr id="9" name="Freeform 9"/>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21F23"/>
            </a:solidFill>
          </p:spPr>
        </p:sp>
      </p:grpSp>
      <p:sp>
        <p:nvSpPr>
          <p:cNvPr id="10" name="Freeform 10"/>
          <p:cNvSpPr/>
          <p:nvPr/>
        </p:nvSpPr>
        <p:spPr>
          <a:xfrm rot="5400000">
            <a:off x="16920508" y="8919508"/>
            <a:ext cx="246305" cy="431279"/>
          </a:xfrm>
          <a:custGeom>
            <a:avLst/>
            <a:gdLst/>
            <a:ahLst/>
            <a:cxnLst/>
            <a:rect l="l" t="t" r="r" b="b"/>
            <a:pathLst>
              <a:path w="246305" h="431279">
                <a:moveTo>
                  <a:pt x="0" y="0"/>
                </a:moveTo>
                <a:lnTo>
                  <a:pt x="246305" y="0"/>
                </a:lnTo>
                <a:lnTo>
                  <a:pt x="246305" y="431279"/>
                </a:lnTo>
                <a:lnTo>
                  <a:pt x="0" y="431279"/>
                </a:lnTo>
                <a:lnTo>
                  <a:pt x="0" y="0"/>
                </a:lnTo>
                <a:close/>
              </a:path>
            </a:pathLst>
          </a:custGeom>
          <a:blipFill>
            <a:blip r:embed="rId7">
              <a:extLst>
                <a:ext uri="{96DAC541-7B7A-43D3-8B79-37D633B846F1}">
                  <asvg:svgBlip xmlns:asvg="http://schemas.microsoft.com/office/drawing/2016/SVG/main" r:embed="rId8"/>
                </a:ext>
              </a:extLst>
            </a:blip>
            <a:stretch>
              <a:fillRect l="-75099"/>
            </a:stretch>
          </a:blipFill>
        </p:spPr>
      </p:sp>
      <p:grpSp>
        <p:nvGrpSpPr>
          <p:cNvPr id="11" name="Group 11"/>
          <p:cNvGrpSpPr/>
          <p:nvPr/>
        </p:nvGrpSpPr>
        <p:grpSpPr>
          <a:xfrm>
            <a:off x="386758" y="9886860"/>
            <a:ext cx="17901242" cy="335998"/>
            <a:chOff x="0" y="0"/>
            <a:chExt cx="23868323" cy="447998"/>
          </a:xfrm>
        </p:grpSpPr>
        <p:sp>
          <p:nvSpPr>
            <p:cNvPr id="12" name="TextBox 12"/>
            <p:cNvSpPr txBox="1"/>
            <p:nvPr/>
          </p:nvSpPr>
          <p:spPr>
            <a:xfrm>
              <a:off x="127545" y="-66675"/>
              <a:ext cx="23740779" cy="499564"/>
            </a:xfrm>
            <a:prstGeom prst="rect">
              <a:avLst/>
            </a:prstGeom>
          </p:spPr>
          <p:txBody>
            <a:bodyPr lIns="0" tIns="0" rIns="0" bIns="0" rtlCol="0" anchor="t">
              <a:spAutoFit/>
            </a:bodyPr>
            <a:lstStyle/>
            <a:p>
              <a:pPr>
                <a:lnSpc>
                  <a:spcPts val="2841"/>
                </a:lnSpc>
              </a:pPr>
              <a:r>
                <a:rPr lang="en-US" sz="2185" spc="305">
                  <a:solidFill>
                    <a:srgbClr val="638991"/>
                  </a:solidFill>
                  <a:latin typeface="Carlito Bold"/>
                </a:rPr>
                <a:t>     </a:t>
              </a:r>
              <a:r>
                <a:rPr lang="en-US" sz="2185" spc="305">
                  <a:solidFill>
                    <a:srgbClr val="D9D9D9"/>
                  </a:solidFill>
                  <a:latin typeface="Carlito Bold"/>
                </a:rPr>
                <a:t>Dr. Dittmer Institut   I   www.heilpraktiker-psychotherapie-werden.de</a:t>
              </a:r>
            </a:p>
          </p:txBody>
        </p:sp>
        <p:sp>
          <p:nvSpPr>
            <p:cNvPr id="13" name="Freeform 13"/>
            <p:cNvSpPr/>
            <p:nvPr/>
          </p:nvSpPr>
          <p:spPr>
            <a:xfrm>
              <a:off x="0" y="0"/>
              <a:ext cx="447998" cy="447998"/>
            </a:xfrm>
            <a:custGeom>
              <a:avLst/>
              <a:gdLst/>
              <a:ahLst/>
              <a:cxnLst/>
              <a:rect l="l" t="t" r="r" b="b"/>
              <a:pathLst>
                <a:path w="447998" h="447998">
                  <a:moveTo>
                    <a:pt x="0" y="0"/>
                  </a:moveTo>
                  <a:lnTo>
                    <a:pt x="447998" y="0"/>
                  </a:lnTo>
                  <a:lnTo>
                    <a:pt x="447998" y="447998"/>
                  </a:lnTo>
                  <a:lnTo>
                    <a:pt x="0" y="447998"/>
                  </a:lnTo>
                  <a:lnTo>
                    <a:pt x="0" y="0"/>
                  </a:lnTo>
                  <a:close/>
                </a:path>
              </a:pathLst>
            </a:custGeom>
            <a:blipFill>
              <a:blip r:embed="rId9"/>
              <a:stretch>
                <a:fillRect/>
              </a:stretch>
            </a:blipFill>
          </p:spPr>
        </p:sp>
      </p:grpSp>
      <p:sp>
        <p:nvSpPr>
          <p:cNvPr id="14" name="AutoShape 14"/>
          <p:cNvSpPr/>
          <p:nvPr/>
        </p:nvSpPr>
        <p:spPr>
          <a:xfrm flipH="1">
            <a:off x="2305939" y="3002657"/>
            <a:ext cx="9525" cy="6674547"/>
          </a:xfrm>
          <a:prstGeom prst="line">
            <a:avLst/>
          </a:prstGeom>
          <a:ln w="19050" cap="flat">
            <a:solidFill>
              <a:srgbClr val="000000"/>
            </a:solidFill>
            <a:prstDash val="solid"/>
            <a:headEnd type="none" w="sm" len="sm"/>
            <a:tailEnd type="none" w="sm" len="sm"/>
          </a:ln>
        </p:spPr>
      </p:sp>
      <p:sp>
        <p:nvSpPr>
          <p:cNvPr id="15" name="Freeform 15"/>
          <p:cNvSpPr/>
          <p:nvPr/>
        </p:nvSpPr>
        <p:spPr>
          <a:xfrm>
            <a:off x="15055577" y="578944"/>
            <a:ext cx="2651927" cy="1390813"/>
          </a:xfrm>
          <a:custGeom>
            <a:avLst/>
            <a:gdLst/>
            <a:ahLst/>
            <a:cxnLst/>
            <a:rect l="l" t="t" r="r" b="b"/>
            <a:pathLst>
              <a:path w="2651927" h="1390813">
                <a:moveTo>
                  <a:pt x="0" y="0"/>
                </a:moveTo>
                <a:lnTo>
                  <a:pt x="2651927" y="0"/>
                </a:lnTo>
                <a:lnTo>
                  <a:pt x="2651927" y="1390813"/>
                </a:lnTo>
                <a:lnTo>
                  <a:pt x="0" y="139081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6" name="TextBox 16"/>
          <p:cNvSpPr txBox="1"/>
          <p:nvPr/>
        </p:nvSpPr>
        <p:spPr>
          <a:xfrm rot="5400000">
            <a:off x="-1563844" y="5929043"/>
            <a:ext cx="6674547" cy="821774"/>
          </a:xfrm>
          <a:prstGeom prst="rect">
            <a:avLst/>
          </a:prstGeom>
        </p:spPr>
        <p:txBody>
          <a:bodyPr lIns="0" tIns="0" rIns="0" bIns="0" rtlCol="0" anchor="t">
            <a:spAutoFit/>
          </a:bodyPr>
          <a:lstStyle/>
          <a:p>
            <a:pPr algn="ctr">
              <a:lnSpc>
                <a:spcPts val="6680"/>
              </a:lnSpc>
              <a:spcBef>
                <a:spcPct val="0"/>
              </a:spcBef>
            </a:pPr>
            <a:r>
              <a:rPr lang="en-US" sz="4771">
                <a:solidFill>
                  <a:srgbClr val="000000"/>
                </a:solidFill>
                <a:latin typeface="Benedict"/>
              </a:rPr>
              <a:t>Agenda - heute</a:t>
            </a:r>
          </a:p>
        </p:txBody>
      </p:sp>
      <p:sp>
        <p:nvSpPr>
          <p:cNvPr id="17" name="TextBox 17"/>
          <p:cNvSpPr txBox="1"/>
          <p:nvPr/>
        </p:nvSpPr>
        <p:spPr>
          <a:xfrm>
            <a:off x="15055577" y="1121630"/>
            <a:ext cx="2002349" cy="267342"/>
          </a:xfrm>
          <a:prstGeom prst="rect">
            <a:avLst/>
          </a:prstGeom>
        </p:spPr>
        <p:txBody>
          <a:bodyPr lIns="0" tIns="0" rIns="0" bIns="0" rtlCol="0" anchor="t">
            <a:spAutoFit/>
          </a:bodyPr>
          <a:lstStyle/>
          <a:p>
            <a:pPr algn="r">
              <a:lnSpc>
                <a:spcPts val="2229"/>
              </a:lnSpc>
              <a:spcBef>
                <a:spcPct val="0"/>
              </a:spcBef>
            </a:pPr>
            <a:r>
              <a:rPr lang="en-US" sz="1592" spc="251">
                <a:solidFill>
                  <a:srgbClr val="000000"/>
                </a:solidFill>
                <a:latin typeface="Public Sans"/>
              </a:rPr>
              <a:t>18.03.2024</a:t>
            </a:r>
          </a:p>
        </p:txBody>
      </p:sp>
      <p:sp>
        <p:nvSpPr>
          <p:cNvPr id="18" name="TextBox 18"/>
          <p:cNvSpPr txBox="1"/>
          <p:nvPr/>
        </p:nvSpPr>
        <p:spPr>
          <a:xfrm>
            <a:off x="2305939" y="1524057"/>
            <a:ext cx="13734425" cy="1152663"/>
          </a:xfrm>
          <a:prstGeom prst="rect">
            <a:avLst/>
          </a:prstGeom>
        </p:spPr>
        <p:txBody>
          <a:bodyPr lIns="0" tIns="0" rIns="0" bIns="0" rtlCol="0" anchor="t">
            <a:spAutoFit/>
          </a:bodyPr>
          <a:lstStyle/>
          <a:p>
            <a:pPr>
              <a:lnSpc>
                <a:spcPts val="9442"/>
              </a:lnSpc>
              <a:spcBef>
                <a:spcPct val="0"/>
              </a:spcBef>
            </a:pPr>
            <a:r>
              <a:rPr lang="en-US" sz="6744">
                <a:solidFill>
                  <a:srgbClr val="000000"/>
                </a:solidFill>
                <a:latin typeface="Benedict"/>
              </a:rPr>
              <a:t>Anpassungsstörungen behandeln</a:t>
            </a:r>
          </a:p>
        </p:txBody>
      </p:sp>
      <p:grpSp>
        <p:nvGrpSpPr>
          <p:cNvPr id="19" name="Group 19"/>
          <p:cNvGrpSpPr/>
          <p:nvPr/>
        </p:nvGrpSpPr>
        <p:grpSpPr>
          <a:xfrm>
            <a:off x="3094637" y="2945155"/>
            <a:ext cx="12157029" cy="6732049"/>
            <a:chOff x="0" y="0"/>
            <a:chExt cx="16209372" cy="8976066"/>
          </a:xfrm>
        </p:grpSpPr>
        <p:sp>
          <p:nvSpPr>
            <p:cNvPr id="20" name="TextBox 20"/>
            <p:cNvSpPr txBox="1"/>
            <p:nvPr/>
          </p:nvSpPr>
          <p:spPr>
            <a:xfrm>
              <a:off x="0" y="-47625"/>
              <a:ext cx="1853139" cy="405765"/>
            </a:xfrm>
            <a:prstGeom prst="rect">
              <a:avLst/>
            </a:prstGeom>
          </p:spPr>
          <p:txBody>
            <a:bodyPr lIns="0" tIns="0" rIns="0" bIns="0" rtlCol="0" anchor="t">
              <a:spAutoFit/>
            </a:bodyPr>
            <a:lstStyle/>
            <a:p>
              <a:pPr>
                <a:lnSpc>
                  <a:spcPts val="2520"/>
                </a:lnSpc>
                <a:spcBef>
                  <a:spcPct val="0"/>
                </a:spcBef>
              </a:pPr>
              <a:r>
                <a:rPr lang="en-US" sz="1800">
                  <a:solidFill>
                    <a:srgbClr val="000000"/>
                  </a:solidFill>
                  <a:latin typeface="Evolve Sans"/>
                </a:rPr>
                <a:t>15:00 Uhr</a:t>
              </a:r>
            </a:p>
          </p:txBody>
        </p:sp>
        <p:sp>
          <p:nvSpPr>
            <p:cNvPr id="21" name="TextBox 21"/>
            <p:cNvSpPr txBox="1"/>
            <p:nvPr/>
          </p:nvSpPr>
          <p:spPr>
            <a:xfrm>
              <a:off x="0" y="618995"/>
              <a:ext cx="1853139" cy="405765"/>
            </a:xfrm>
            <a:prstGeom prst="rect">
              <a:avLst/>
            </a:prstGeom>
          </p:spPr>
          <p:txBody>
            <a:bodyPr lIns="0" tIns="0" rIns="0" bIns="0" rtlCol="0" anchor="t">
              <a:spAutoFit/>
            </a:bodyPr>
            <a:lstStyle/>
            <a:p>
              <a:pPr>
                <a:lnSpc>
                  <a:spcPts val="2520"/>
                </a:lnSpc>
                <a:spcBef>
                  <a:spcPct val="0"/>
                </a:spcBef>
              </a:pPr>
              <a:r>
                <a:rPr lang="en-US" sz="1800">
                  <a:solidFill>
                    <a:srgbClr val="000000"/>
                  </a:solidFill>
                  <a:latin typeface="Evolve Sans"/>
                </a:rPr>
                <a:t>15:05 Uhr</a:t>
              </a:r>
            </a:p>
          </p:txBody>
        </p:sp>
        <p:sp>
          <p:nvSpPr>
            <p:cNvPr id="22" name="TextBox 22"/>
            <p:cNvSpPr txBox="1"/>
            <p:nvPr/>
          </p:nvSpPr>
          <p:spPr>
            <a:xfrm>
              <a:off x="0" y="1285616"/>
              <a:ext cx="1853139" cy="405765"/>
            </a:xfrm>
            <a:prstGeom prst="rect">
              <a:avLst/>
            </a:prstGeom>
          </p:spPr>
          <p:txBody>
            <a:bodyPr lIns="0" tIns="0" rIns="0" bIns="0" rtlCol="0" anchor="t">
              <a:spAutoFit/>
            </a:bodyPr>
            <a:lstStyle/>
            <a:p>
              <a:pPr>
                <a:lnSpc>
                  <a:spcPts val="2520"/>
                </a:lnSpc>
                <a:spcBef>
                  <a:spcPct val="0"/>
                </a:spcBef>
              </a:pPr>
              <a:r>
                <a:rPr lang="en-US" sz="1800">
                  <a:solidFill>
                    <a:srgbClr val="000000"/>
                  </a:solidFill>
                  <a:latin typeface="Evolve Sans"/>
                </a:rPr>
                <a:t>15:15 Uhr</a:t>
              </a:r>
            </a:p>
          </p:txBody>
        </p:sp>
        <p:sp>
          <p:nvSpPr>
            <p:cNvPr id="23" name="TextBox 23"/>
            <p:cNvSpPr txBox="1"/>
            <p:nvPr/>
          </p:nvSpPr>
          <p:spPr>
            <a:xfrm>
              <a:off x="0" y="1952236"/>
              <a:ext cx="1853139" cy="405765"/>
            </a:xfrm>
            <a:prstGeom prst="rect">
              <a:avLst/>
            </a:prstGeom>
          </p:spPr>
          <p:txBody>
            <a:bodyPr lIns="0" tIns="0" rIns="0" bIns="0" rtlCol="0" anchor="t">
              <a:spAutoFit/>
            </a:bodyPr>
            <a:lstStyle/>
            <a:p>
              <a:pPr>
                <a:lnSpc>
                  <a:spcPts val="2520"/>
                </a:lnSpc>
                <a:spcBef>
                  <a:spcPct val="0"/>
                </a:spcBef>
              </a:pPr>
              <a:r>
                <a:rPr lang="en-US" sz="1800">
                  <a:solidFill>
                    <a:srgbClr val="000000"/>
                  </a:solidFill>
                  <a:latin typeface="Evolve Sans"/>
                </a:rPr>
                <a:t>15:45 Uhr</a:t>
              </a:r>
            </a:p>
          </p:txBody>
        </p:sp>
        <p:sp>
          <p:nvSpPr>
            <p:cNvPr id="24" name="TextBox 24"/>
            <p:cNvSpPr txBox="1"/>
            <p:nvPr/>
          </p:nvSpPr>
          <p:spPr>
            <a:xfrm>
              <a:off x="0" y="2618856"/>
              <a:ext cx="1853139" cy="405765"/>
            </a:xfrm>
            <a:prstGeom prst="rect">
              <a:avLst/>
            </a:prstGeom>
          </p:spPr>
          <p:txBody>
            <a:bodyPr lIns="0" tIns="0" rIns="0" bIns="0" rtlCol="0" anchor="t">
              <a:spAutoFit/>
            </a:bodyPr>
            <a:lstStyle/>
            <a:p>
              <a:pPr>
                <a:lnSpc>
                  <a:spcPts val="2520"/>
                </a:lnSpc>
                <a:spcBef>
                  <a:spcPct val="0"/>
                </a:spcBef>
              </a:pPr>
              <a:r>
                <a:rPr lang="en-US" sz="1800">
                  <a:solidFill>
                    <a:srgbClr val="000000"/>
                  </a:solidFill>
                  <a:latin typeface="Evolve Sans"/>
                </a:rPr>
                <a:t>16:00 Uhr</a:t>
              </a:r>
            </a:p>
          </p:txBody>
        </p:sp>
        <p:sp>
          <p:nvSpPr>
            <p:cNvPr id="25" name="TextBox 25"/>
            <p:cNvSpPr txBox="1"/>
            <p:nvPr/>
          </p:nvSpPr>
          <p:spPr>
            <a:xfrm>
              <a:off x="0" y="3285476"/>
              <a:ext cx="1853139" cy="405765"/>
            </a:xfrm>
            <a:prstGeom prst="rect">
              <a:avLst/>
            </a:prstGeom>
          </p:spPr>
          <p:txBody>
            <a:bodyPr lIns="0" tIns="0" rIns="0" bIns="0" rtlCol="0" anchor="t">
              <a:spAutoFit/>
            </a:bodyPr>
            <a:lstStyle/>
            <a:p>
              <a:pPr>
                <a:lnSpc>
                  <a:spcPts val="2520"/>
                </a:lnSpc>
                <a:spcBef>
                  <a:spcPct val="0"/>
                </a:spcBef>
              </a:pPr>
              <a:r>
                <a:rPr lang="en-US" sz="1800">
                  <a:solidFill>
                    <a:srgbClr val="000000"/>
                  </a:solidFill>
                  <a:latin typeface="Evolve Sans"/>
                </a:rPr>
                <a:t>16:30 Uhr</a:t>
              </a:r>
            </a:p>
          </p:txBody>
        </p:sp>
        <p:sp>
          <p:nvSpPr>
            <p:cNvPr id="26" name="TextBox 26"/>
            <p:cNvSpPr txBox="1"/>
            <p:nvPr/>
          </p:nvSpPr>
          <p:spPr>
            <a:xfrm>
              <a:off x="0" y="3952097"/>
              <a:ext cx="1853139" cy="405765"/>
            </a:xfrm>
            <a:prstGeom prst="rect">
              <a:avLst/>
            </a:prstGeom>
          </p:spPr>
          <p:txBody>
            <a:bodyPr lIns="0" tIns="0" rIns="0" bIns="0" rtlCol="0" anchor="t">
              <a:spAutoFit/>
            </a:bodyPr>
            <a:lstStyle/>
            <a:p>
              <a:pPr>
                <a:lnSpc>
                  <a:spcPts val="2520"/>
                </a:lnSpc>
                <a:spcBef>
                  <a:spcPct val="0"/>
                </a:spcBef>
              </a:pPr>
              <a:r>
                <a:rPr lang="en-US" sz="1800">
                  <a:solidFill>
                    <a:srgbClr val="000000"/>
                  </a:solidFill>
                  <a:latin typeface="Evolve Sans"/>
                </a:rPr>
                <a:t>17:00 Uhr</a:t>
              </a:r>
            </a:p>
          </p:txBody>
        </p:sp>
        <p:sp>
          <p:nvSpPr>
            <p:cNvPr id="27" name="TextBox 27"/>
            <p:cNvSpPr txBox="1"/>
            <p:nvPr/>
          </p:nvSpPr>
          <p:spPr>
            <a:xfrm>
              <a:off x="0" y="4618717"/>
              <a:ext cx="1853139" cy="405765"/>
            </a:xfrm>
            <a:prstGeom prst="rect">
              <a:avLst/>
            </a:prstGeom>
          </p:spPr>
          <p:txBody>
            <a:bodyPr lIns="0" tIns="0" rIns="0" bIns="0" rtlCol="0" anchor="t">
              <a:spAutoFit/>
            </a:bodyPr>
            <a:lstStyle/>
            <a:p>
              <a:pPr>
                <a:lnSpc>
                  <a:spcPts val="2520"/>
                </a:lnSpc>
                <a:spcBef>
                  <a:spcPct val="0"/>
                </a:spcBef>
              </a:pPr>
              <a:r>
                <a:rPr lang="en-US" sz="1800">
                  <a:solidFill>
                    <a:srgbClr val="000000"/>
                  </a:solidFill>
                  <a:latin typeface="Evolve Sans"/>
                </a:rPr>
                <a:t>17:30 Uhr</a:t>
              </a:r>
            </a:p>
          </p:txBody>
        </p:sp>
        <p:sp>
          <p:nvSpPr>
            <p:cNvPr id="28" name="TextBox 28"/>
            <p:cNvSpPr txBox="1"/>
            <p:nvPr/>
          </p:nvSpPr>
          <p:spPr>
            <a:xfrm>
              <a:off x="0" y="5285337"/>
              <a:ext cx="1853139" cy="405765"/>
            </a:xfrm>
            <a:prstGeom prst="rect">
              <a:avLst/>
            </a:prstGeom>
          </p:spPr>
          <p:txBody>
            <a:bodyPr lIns="0" tIns="0" rIns="0" bIns="0" rtlCol="0" anchor="t">
              <a:spAutoFit/>
            </a:bodyPr>
            <a:lstStyle/>
            <a:p>
              <a:pPr>
                <a:lnSpc>
                  <a:spcPts val="2520"/>
                </a:lnSpc>
                <a:spcBef>
                  <a:spcPct val="0"/>
                </a:spcBef>
              </a:pPr>
              <a:r>
                <a:rPr lang="en-US" sz="1800">
                  <a:solidFill>
                    <a:srgbClr val="000000"/>
                  </a:solidFill>
                  <a:latin typeface="Evolve Sans"/>
                </a:rPr>
                <a:t>17:45 Uhr</a:t>
              </a:r>
            </a:p>
          </p:txBody>
        </p:sp>
        <p:sp>
          <p:nvSpPr>
            <p:cNvPr id="29" name="TextBox 29"/>
            <p:cNvSpPr txBox="1"/>
            <p:nvPr/>
          </p:nvSpPr>
          <p:spPr>
            <a:xfrm>
              <a:off x="0" y="5952425"/>
              <a:ext cx="1853139" cy="405765"/>
            </a:xfrm>
            <a:prstGeom prst="rect">
              <a:avLst/>
            </a:prstGeom>
          </p:spPr>
          <p:txBody>
            <a:bodyPr lIns="0" tIns="0" rIns="0" bIns="0" rtlCol="0" anchor="t">
              <a:spAutoFit/>
            </a:bodyPr>
            <a:lstStyle/>
            <a:p>
              <a:pPr>
                <a:lnSpc>
                  <a:spcPts val="2520"/>
                </a:lnSpc>
                <a:spcBef>
                  <a:spcPct val="0"/>
                </a:spcBef>
              </a:pPr>
              <a:r>
                <a:rPr lang="en-US" sz="1800">
                  <a:solidFill>
                    <a:srgbClr val="000000"/>
                  </a:solidFill>
                  <a:latin typeface="Evolve Sans"/>
                </a:rPr>
                <a:t>18:45 Uhr</a:t>
              </a:r>
            </a:p>
          </p:txBody>
        </p:sp>
        <p:sp>
          <p:nvSpPr>
            <p:cNvPr id="30" name="TextBox 30"/>
            <p:cNvSpPr txBox="1"/>
            <p:nvPr/>
          </p:nvSpPr>
          <p:spPr>
            <a:xfrm>
              <a:off x="2939192" y="-47625"/>
              <a:ext cx="11267464" cy="405765"/>
            </a:xfrm>
            <a:prstGeom prst="rect">
              <a:avLst/>
            </a:prstGeom>
          </p:spPr>
          <p:txBody>
            <a:bodyPr lIns="0" tIns="0" rIns="0" bIns="0" rtlCol="0" anchor="t">
              <a:spAutoFit/>
            </a:bodyPr>
            <a:lstStyle/>
            <a:p>
              <a:pPr>
                <a:lnSpc>
                  <a:spcPts val="2520"/>
                </a:lnSpc>
                <a:spcBef>
                  <a:spcPct val="0"/>
                </a:spcBef>
              </a:pPr>
              <a:r>
                <a:rPr lang="en-US" sz="1800">
                  <a:solidFill>
                    <a:srgbClr val="000000"/>
                  </a:solidFill>
                  <a:latin typeface="Evolve Sans"/>
                </a:rPr>
                <a:t>Organisatorisches, Regeln</a:t>
              </a:r>
            </a:p>
          </p:txBody>
        </p:sp>
        <p:sp>
          <p:nvSpPr>
            <p:cNvPr id="31" name="TextBox 31"/>
            <p:cNvSpPr txBox="1"/>
            <p:nvPr/>
          </p:nvSpPr>
          <p:spPr>
            <a:xfrm>
              <a:off x="2939192" y="618995"/>
              <a:ext cx="11267464" cy="405765"/>
            </a:xfrm>
            <a:prstGeom prst="rect">
              <a:avLst/>
            </a:prstGeom>
          </p:spPr>
          <p:txBody>
            <a:bodyPr lIns="0" tIns="0" rIns="0" bIns="0" rtlCol="0" anchor="t">
              <a:spAutoFit/>
            </a:bodyPr>
            <a:lstStyle/>
            <a:p>
              <a:pPr>
                <a:lnSpc>
                  <a:spcPts val="2520"/>
                </a:lnSpc>
                <a:spcBef>
                  <a:spcPct val="0"/>
                </a:spcBef>
              </a:pPr>
              <a:r>
                <a:rPr lang="en-US" sz="1800">
                  <a:solidFill>
                    <a:srgbClr val="000000"/>
                  </a:solidFill>
                  <a:latin typeface="Evolve Sans"/>
                </a:rPr>
                <a:t>Einleitung: Anpassungsstörungen</a:t>
              </a:r>
            </a:p>
          </p:txBody>
        </p:sp>
        <p:sp>
          <p:nvSpPr>
            <p:cNvPr id="32" name="TextBox 32"/>
            <p:cNvSpPr txBox="1"/>
            <p:nvPr/>
          </p:nvSpPr>
          <p:spPr>
            <a:xfrm>
              <a:off x="2939192" y="1285616"/>
              <a:ext cx="13270180" cy="405765"/>
            </a:xfrm>
            <a:prstGeom prst="rect">
              <a:avLst/>
            </a:prstGeom>
          </p:spPr>
          <p:txBody>
            <a:bodyPr lIns="0" tIns="0" rIns="0" bIns="0" rtlCol="0" anchor="t">
              <a:spAutoFit/>
            </a:bodyPr>
            <a:lstStyle/>
            <a:p>
              <a:pPr>
                <a:lnSpc>
                  <a:spcPts val="2520"/>
                </a:lnSpc>
                <a:spcBef>
                  <a:spcPct val="0"/>
                </a:spcBef>
              </a:pPr>
              <a:r>
                <a:rPr lang="en-US" sz="1800">
                  <a:solidFill>
                    <a:srgbClr val="000000"/>
                  </a:solidFill>
                  <a:latin typeface="Evolve Sans"/>
                </a:rPr>
                <a:t>Teil 1: Achtsamkeit, kleinere Übungen, Atemmeditation (Audiodatei), Bodyscan</a:t>
              </a:r>
            </a:p>
          </p:txBody>
        </p:sp>
        <p:sp>
          <p:nvSpPr>
            <p:cNvPr id="33" name="TextBox 33"/>
            <p:cNvSpPr txBox="1"/>
            <p:nvPr/>
          </p:nvSpPr>
          <p:spPr>
            <a:xfrm>
              <a:off x="2939192" y="1952236"/>
              <a:ext cx="11267464" cy="405765"/>
            </a:xfrm>
            <a:prstGeom prst="rect">
              <a:avLst/>
            </a:prstGeom>
          </p:spPr>
          <p:txBody>
            <a:bodyPr lIns="0" tIns="0" rIns="0" bIns="0" rtlCol="0" anchor="t">
              <a:spAutoFit/>
            </a:bodyPr>
            <a:lstStyle/>
            <a:p>
              <a:pPr>
                <a:lnSpc>
                  <a:spcPts val="2520"/>
                </a:lnSpc>
                <a:spcBef>
                  <a:spcPct val="0"/>
                </a:spcBef>
              </a:pPr>
              <a:r>
                <a:rPr lang="en-US" sz="1800">
                  <a:solidFill>
                    <a:srgbClr val="000000"/>
                  </a:solidFill>
                  <a:latin typeface="Evolve Sans"/>
                </a:rPr>
                <a:t>Teil 1: Achtsamkeitsbasierte kognitive Therapie (MBCT)</a:t>
              </a:r>
            </a:p>
          </p:txBody>
        </p:sp>
        <p:sp>
          <p:nvSpPr>
            <p:cNvPr id="34" name="TextBox 34"/>
            <p:cNvSpPr txBox="1"/>
            <p:nvPr/>
          </p:nvSpPr>
          <p:spPr>
            <a:xfrm>
              <a:off x="2939192" y="2618856"/>
              <a:ext cx="11267464" cy="405765"/>
            </a:xfrm>
            <a:prstGeom prst="rect">
              <a:avLst/>
            </a:prstGeom>
          </p:spPr>
          <p:txBody>
            <a:bodyPr lIns="0" tIns="0" rIns="0" bIns="0" rtlCol="0" anchor="t">
              <a:spAutoFit/>
            </a:bodyPr>
            <a:lstStyle/>
            <a:p>
              <a:pPr>
                <a:lnSpc>
                  <a:spcPts val="2520"/>
                </a:lnSpc>
                <a:spcBef>
                  <a:spcPct val="0"/>
                </a:spcBef>
              </a:pPr>
              <a:r>
                <a:rPr lang="en-US" sz="1800">
                  <a:solidFill>
                    <a:srgbClr val="000000"/>
                  </a:solidFill>
                  <a:latin typeface="Evolve Sans"/>
                </a:rPr>
                <a:t>Teil 1: Partnerübung +</a:t>
              </a:r>
              <a:r>
                <a:rPr lang="en-US" sz="1800">
                  <a:solidFill>
                    <a:srgbClr val="0097B2"/>
                  </a:solidFill>
                  <a:latin typeface="Evolve Sans"/>
                </a:rPr>
                <a:t> individuelle Pause</a:t>
              </a:r>
            </a:p>
          </p:txBody>
        </p:sp>
        <p:sp>
          <p:nvSpPr>
            <p:cNvPr id="35" name="TextBox 35"/>
            <p:cNvSpPr txBox="1"/>
            <p:nvPr/>
          </p:nvSpPr>
          <p:spPr>
            <a:xfrm>
              <a:off x="2939192" y="3285476"/>
              <a:ext cx="11267464" cy="405765"/>
            </a:xfrm>
            <a:prstGeom prst="rect">
              <a:avLst/>
            </a:prstGeom>
          </p:spPr>
          <p:txBody>
            <a:bodyPr lIns="0" tIns="0" rIns="0" bIns="0" rtlCol="0" anchor="t">
              <a:spAutoFit/>
            </a:bodyPr>
            <a:lstStyle/>
            <a:p>
              <a:pPr>
                <a:lnSpc>
                  <a:spcPts val="2520"/>
                </a:lnSpc>
                <a:spcBef>
                  <a:spcPct val="0"/>
                </a:spcBef>
              </a:pPr>
              <a:r>
                <a:rPr lang="en-US" sz="1800">
                  <a:solidFill>
                    <a:srgbClr val="000000"/>
                  </a:solidFill>
                  <a:latin typeface="Evolve Sans"/>
                </a:rPr>
                <a:t>Teil 1: Visualisierung</a:t>
              </a:r>
            </a:p>
          </p:txBody>
        </p:sp>
        <p:sp>
          <p:nvSpPr>
            <p:cNvPr id="36" name="TextBox 36"/>
            <p:cNvSpPr txBox="1"/>
            <p:nvPr/>
          </p:nvSpPr>
          <p:spPr>
            <a:xfrm>
              <a:off x="2939192" y="3952097"/>
              <a:ext cx="11267464" cy="405765"/>
            </a:xfrm>
            <a:prstGeom prst="rect">
              <a:avLst/>
            </a:prstGeom>
          </p:spPr>
          <p:txBody>
            <a:bodyPr lIns="0" tIns="0" rIns="0" bIns="0" rtlCol="0" anchor="t">
              <a:spAutoFit/>
            </a:bodyPr>
            <a:lstStyle/>
            <a:p>
              <a:pPr>
                <a:lnSpc>
                  <a:spcPts val="2520"/>
                </a:lnSpc>
                <a:spcBef>
                  <a:spcPct val="0"/>
                </a:spcBef>
              </a:pPr>
              <a:r>
                <a:rPr lang="en-US" sz="1800">
                  <a:solidFill>
                    <a:srgbClr val="000000"/>
                  </a:solidFill>
                  <a:latin typeface="Evolve Sans"/>
                </a:rPr>
                <a:t>Teil 1: Partnerübung + </a:t>
              </a:r>
              <a:r>
                <a:rPr lang="en-US" sz="1800">
                  <a:solidFill>
                    <a:srgbClr val="0097B2"/>
                  </a:solidFill>
                  <a:latin typeface="Evolve Sans"/>
                </a:rPr>
                <a:t>individuelle Pause</a:t>
              </a:r>
            </a:p>
          </p:txBody>
        </p:sp>
        <p:sp>
          <p:nvSpPr>
            <p:cNvPr id="37" name="TextBox 37"/>
            <p:cNvSpPr txBox="1"/>
            <p:nvPr/>
          </p:nvSpPr>
          <p:spPr>
            <a:xfrm>
              <a:off x="2939192" y="4618717"/>
              <a:ext cx="11267464" cy="405765"/>
            </a:xfrm>
            <a:prstGeom prst="rect">
              <a:avLst/>
            </a:prstGeom>
          </p:spPr>
          <p:txBody>
            <a:bodyPr lIns="0" tIns="0" rIns="0" bIns="0" rtlCol="0" anchor="t">
              <a:spAutoFit/>
            </a:bodyPr>
            <a:lstStyle/>
            <a:p>
              <a:pPr>
                <a:lnSpc>
                  <a:spcPts val="2520"/>
                </a:lnSpc>
                <a:spcBef>
                  <a:spcPct val="0"/>
                </a:spcBef>
              </a:pPr>
              <a:r>
                <a:rPr lang="en-US" sz="1800">
                  <a:solidFill>
                    <a:srgbClr val="000000"/>
                  </a:solidFill>
                  <a:latin typeface="Evolve Sans"/>
                </a:rPr>
                <a:t>Teil 1: Kognitive Umstrukturierung</a:t>
              </a:r>
            </a:p>
          </p:txBody>
        </p:sp>
        <p:sp>
          <p:nvSpPr>
            <p:cNvPr id="38" name="TextBox 38"/>
            <p:cNvSpPr txBox="1"/>
            <p:nvPr/>
          </p:nvSpPr>
          <p:spPr>
            <a:xfrm>
              <a:off x="2939192" y="5285337"/>
              <a:ext cx="11267464" cy="405765"/>
            </a:xfrm>
            <a:prstGeom prst="rect">
              <a:avLst/>
            </a:prstGeom>
          </p:spPr>
          <p:txBody>
            <a:bodyPr lIns="0" tIns="0" rIns="0" bIns="0" rtlCol="0" anchor="t">
              <a:spAutoFit/>
            </a:bodyPr>
            <a:lstStyle/>
            <a:p>
              <a:pPr>
                <a:lnSpc>
                  <a:spcPts val="2520"/>
                </a:lnSpc>
                <a:spcBef>
                  <a:spcPct val="0"/>
                </a:spcBef>
              </a:pPr>
              <a:r>
                <a:rPr lang="en-US" sz="1800">
                  <a:solidFill>
                    <a:srgbClr val="000000"/>
                  </a:solidFill>
                  <a:latin typeface="Evolve Sans"/>
                </a:rPr>
                <a:t>Teil 1: Partnerübung + </a:t>
              </a:r>
              <a:r>
                <a:rPr lang="en-US" sz="1800">
                  <a:solidFill>
                    <a:srgbClr val="0097B2"/>
                  </a:solidFill>
                  <a:latin typeface="Evolve Sans"/>
                </a:rPr>
                <a:t>Pause 30 Minuten</a:t>
              </a:r>
            </a:p>
          </p:txBody>
        </p:sp>
        <p:sp>
          <p:nvSpPr>
            <p:cNvPr id="39" name="TextBox 39"/>
            <p:cNvSpPr txBox="1"/>
            <p:nvPr/>
          </p:nvSpPr>
          <p:spPr>
            <a:xfrm>
              <a:off x="2939192" y="5952425"/>
              <a:ext cx="11267464" cy="405765"/>
            </a:xfrm>
            <a:prstGeom prst="rect">
              <a:avLst/>
            </a:prstGeom>
          </p:spPr>
          <p:txBody>
            <a:bodyPr lIns="0" tIns="0" rIns="0" bIns="0" rtlCol="0" anchor="t">
              <a:spAutoFit/>
            </a:bodyPr>
            <a:lstStyle/>
            <a:p>
              <a:pPr>
                <a:lnSpc>
                  <a:spcPts val="2520"/>
                </a:lnSpc>
                <a:spcBef>
                  <a:spcPct val="0"/>
                </a:spcBef>
              </a:pPr>
              <a:r>
                <a:rPr lang="en-US" sz="1800">
                  <a:solidFill>
                    <a:srgbClr val="000000"/>
                  </a:solidFill>
                  <a:latin typeface="Evolve Sans"/>
                </a:rPr>
                <a:t>Teil 2: Atemübungen</a:t>
              </a:r>
            </a:p>
          </p:txBody>
        </p:sp>
        <p:sp>
          <p:nvSpPr>
            <p:cNvPr id="40" name="TextBox 40"/>
            <p:cNvSpPr txBox="1"/>
            <p:nvPr/>
          </p:nvSpPr>
          <p:spPr>
            <a:xfrm>
              <a:off x="0" y="6569973"/>
              <a:ext cx="1853139" cy="405765"/>
            </a:xfrm>
            <a:prstGeom prst="rect">
              <a:avLst/>
            </a:prstGeom>
          </p:spPr>
          <p:txBody>
            <a:bodyPr lIns="0" tIns="0" rIns="0" bIns="0" rtlCol="0" anchor="t">
              <a:spAutoFit/>
            </a:bodyPr>
            <a:lstStyle/>
            <a:p>
              <a:pPr>
                <a:lnSpc>
                  <a:spcPts val="2520"/>
                </a:lnSpc>
                <a:spcBef>
                  <a:spcPct val="0"/>
                </a:spcBef>
              </a:pPr>
              <a:r>
                <a:rPr lang="en-US" sz="1800">
                  <a:solidFill>
                    <a:srgbClr val="000000"/>
                  </a:solidFill>
                  <a:latin typeface="Evolve Sans"/>
                </a:rPr>
                <a:t>19:15 Uhr</a:t>
              </a:r>
            </a:p>
          </p:txBody>
        </p:sp>
        <p:sp>
          <p:nvSpPr>
            <p:cNvPr id="41" name="TextBox 41"/>
            <p:cNvSpPr txBox="1"/>
            <p:nvPr/>
          </p:nvSpPr>
          <p:spPr>
            <a:xfrm>
              <a:off x="0" y="7236593"/>
              <a:ext cx="1853139" cy="405765"/>
            </a:xfrm>
            <a:prstGeom prst="rect">
              <a:avLst/>
            </a:prstGeom>
          </p:spPr>
          <p:txBody>
            <a:bodyPr lIns="0" tIns="0" rIns="0" bIns="0" rtlCol="0" anchor="t">
              <a:spAutoFit/>
            </a:bodyPr>
            <a:lstStyle/>
            <a:p>
              <a:pPr>
                <a:lnSpc>
                  <a:spcPts val="2520"/>
                </a:lnSpc>
                <a:spcBef>
                  <a:spcPct val="0"/>
                </a:spcBef>
              </a:pPr>
              <a:r>
                <a:rPr lang="en-US" sz="1800">
                  <a:solidFill>
                    <a:srgbClr val="000000"/>
                  </a:solidFill>
                  <a:latin typeface="Evolve Sans"/>
                </a:rPr>
                <a:t>19:45 Uhr</a:t>
              </a:r>
            </a:p>
          </p:txBody>
        </p:sp>
        <p:sp>
          <p:nvSpPr>
            <p:cNvPr id="42" name="TextBox 42"/>
            <p:cNvSpPr txBox="1"/>
            <p:nvPr/>
          </p:nvSpPr>
          <p:spPr>
            <a:xfrm>
              <a:off x="0" y="7903213"/>
              <a:ext cx="1853139" cy="405765"/>
            </a:xfrm>
            <a:prstGeom prst="rect">
              <a:avLst/>
            </a:prstGeom>
          </p:spPr>
          <p:txBody>
            <a:bodyPr lIns="0" tIns="0" rIns="0" bIns="0" rtlCol="0" anchor="t">
              <a:spAutoFit/>
            </a:bodyPr>
            <a:lstStyle/>
            <a:p>
              <a:pPr>
                <a:lnSpc>
                  <a:spcPts val="2520"/>
                </a:lnSpc>
                <a:spcBef>
                  <a:spcPct val="0"/>
                </a:spcBef>
              </a:pPr>
              <a:r>
                <a:rPr lang="en-US" sz="1800">
                  <a:solidFill>
                    <a:srgbClr val="000000"/>
                  </a:solidFill>
                  <a:latin typeface="Evolve Sans"/>
                </a:rPr>
                <a:t>20:00 Uhr</a:t>
              </a:r>
            </a:p>
          </p:txBody>
        </p:sp>
        <p:sp>
          <p:nvSpPr>
            <p:cNvPr id="43" name="TextBox 43"/>
            <p:cNvSpPr txBox="1"/>
            <p:nvPr/>
          </p:nvSpPr>
          <p:spPr>
            <a:xfrm>
              <a:off x="0" y="8570301"/>
              <a:ext cx="2356233" cy="405765"/>
            </a:xfrm>
            <a:prstGeom prst="rect">
              <a:avLst/>
            </a:prstGeom>
          </p:spPr>
          <p:txBody>
            <a:bodyPr lIns="0" tIns="0" rIns="0" bIns="0" rtlCol="0" anchor="t">
              <a:spAutoFit/>
            </a:bodyPr>
            <a:lstStyle/>
            <a:p>
              <a:pPr>
                <a:lnSpc>
                  <a:spcPts val="2520"/>
                </a:lnSpc>
                <a:spcBef>
                  <a:spcPct val="0"/>
                </a:spcBef>
              </a:pPr>
              <a:r>
                <a:rPr lang="en-US" sz="1800">
                  <a:solidFill>
                    <a:srgbClr val="000000"/>
                  </a:solidFill>
                  <a:latin typeface="Evolve Sans"/>
                </a:rPr>
                <a:t>20:30- 21:00 Uhr </a:t>
              </a:r>
            </a:p>
          </p:txBody>
        </p:sp>
        <p:sp>
          <p:nvSpPr>
            <p:cNvPr id="44" name="TextBox 44"/>
            <p:cNvSpPr txBox="1"/>
            <p:nvPr/>
          </p:nvSpPr>
          <p:spPr>
            <a:xfrm>
              <a:off x="2939192" y="6569973"/>
              <a:ext cx="11267464" cy="405765"/>
            </a:xfrm>
            <a:prstGeom prst="rect">
              <a:avLst/>
            </a:prstGeom>
          </p:spPr>
          <p:txBody>
            <a:bodyPr lIns="0" tIns="0" rIns="0" bIns="0" rtlCol="0" anchor="t">
              <a:spAutoFit/>
            </a:bodyPr>
            <a:lstStyle/>
            <a:p>
              <a:pPr>
                <a:lnSpc>
                  <a:spcPts val="2520"/>
                </a:lnSpc>
                <a:spcBef>
                  <a:spcPct val="0"/>
                </a:spcBef>
              </a:pPr>
              <a:r>
                <a:rPr lang="en-US" sz="1800">
                  <a:solidFill>
                    <a:srgbClr val="000000"/>
                  </a:solidFill>
                  <a:latin typeface="Evolve Sans"/>
                </a:rPr>
                <a:t>Teil 2: Partnerübung +</a:t>
              </a:r>
              <a:r>
                <a:rPr lang="en-US" sz="1800">
                  <a:solidFill>
                    <a:srgbClr val="0097B2"/>
                  </a:solidFill>
                  <a:latin typeface="Evolve Sans"/>
                  <a:ea typeface="Evolve Sans"/>
                </a:rPr>
                <a:t> individuelle Pau﻿se</a:t>
              </a:r>
            </a:p>
          </p:txBody>
        </p:sp>
        <p:sp>
          <p:nvSpPr>
            <p:cNvPr id="45" name="TextBox 45"/>
            <p:cNvSpPr txBox="1"/>
            <p:nvPr/>
          </p:nvSpPr>
          <p:spPr>
            <a:xfrm>
              <a:off x="2939192" y="7236593"/>
              <a:ext cx="11267464" cy="405765"/>
            </a:xfrm>
            <a:prstGeom prst="rect">
              <a:avLst/>
            </a:prstGeom>
          </p:spPr>
          <p:txBody>
            <a:bodyPr lIns="0" tIns="0" rIns="0" bIns="0" rtlCol="0" anchor="t">
              <a:spAutoFit/>
            </a:bodyPr>
            <a:lstStyle/>
            <a:p>
              <a:pPr>
                <a:lnSpc>
                  <a:spcPts val="2520"/>
                </a:lnSpc>
                <a:spcBef>
                  <a:spcPct val="0"/>
                </a:spcBef>
              </a:pPr>
              <a:r>
                <a:rPr lang="en-US" sz="1800">
                  <a:solidFill>
                    <a:srgbClr val="000000"/>
                  </a:solidFill>
                  <a:latin typeface="Evolve Sans"/>
                </a:rPr>
                <a:t>Teil 2: Zeitmanagement, Eisenhower-Matrix</a:t>
              </a:r>
            </a:p>
          </p:txBody>
        </p:sp>
        <p:sp>
          <p:nvSpPr>
            <p:cNvPr id="46" name="TextBox 46"/>
            <p:cNvSpPr txBox="1"/>
            <p:nvPr/>
          </p:nvSpPr>
          <p:spPr>
            <a:xfrm>
              <a:off x="2939192" y="7903213"/>
              <a:ext cx="11267464" cy="405765"/>
            </a:xfrm>
            <a:prstGeom prst="rect">
              <a:avLst/>
            </a:prstGeom>
          </p:spPr>
          <p:txBody>
            <a:bodyPr lIns="0" tIns="0" rIns="0" bIns="0" rtlCol="0" anchor="t">
              <a:spAutoFit/>
            </a:bodyPr>
            <a:lstStyle/>
            <a:p>
              <a:pPr>
                <a:lnSpc>
                  <a:spcPts val="2520"/>
                </a:lnSpc>
                <a:spcBef>
                  <a:spcPct val="0"/>
                </a:spcBef>
              </a:pPr>
              <a:r>
                <a:rPr lang="en-US" sz="1800">
                  <a:solidFill>
                    <a:srgbClr val="000000"/>
                  </a:solidFill>
                  <a:latin typeface="Evolve Sans"/>
                </a:rPr>
                <a:t>Teil 2: Partnerübung +</a:t>
              </a:r>
              <a:r>
                <a:rPr lang="en-US" sz="1800">
                  <a:solidFill>
                    <a:srgbClr val="0097B2"/>
                  </a:solidFill>
                  <a:latin typeface="Evolve Sans"/>
                </a:rPr>
                <a:t> individuelle Pause</a:t>
              </a:r>
            </a:p>
          </p:txBody>
        </p:sp>
        <p:sp>
          <p:nvSpPr>
            <p:cNvPr id="47" name="TextBox 47"/>
            <p:cNvSpPr txBox="1"/>
            <p:nvPr/>
          </p:nvSpPr>
          <p:spPr>
            <a:xfrm>
              <a:off x="2939192" y="8570301"/>
              <a:ext cx="11267464" cy="405765"/>
            </a:xfrm>
            <a:prstGeom prst="rect">
              <a:avLst/>
            </a:prstGeom>
          </p:spPr>
          <p:txBody>
            <a:bodyPr lIns="0" tIns="0" rIns="0" bIns="0" rtlCol="0" anchor="t">
              <a:spAutoFit/>
            </a:bodyPr>
            <a:lstStyle/>
            <a:p>
              <a:pPr>
                <a:lnSpc>
                  <a:spcPts val="2520"/>
                </a:lnSpc>
                <a:spcBef>
                  <a:spcPct val="0"/>
                </a:spcBef>
              </a:pPr>
              <a:r>
                <a:rPr lang="en-US" sz="1800">
                  <a:solidFill>
                    <a:srgbClr val="000000"/>
                  </a:solidFill>
                  <a:latin typeface="Evolve Sans"/>
                </a:rPr>
                <a:t>Teil 2: Selbstfürsorge, Wochenplanarbeit</a:t>
              </a: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1028700"/>
            <a:ext cx="632334" cy="733703"/>
          </a:xfrm>
          <a:custGeom>
            <a:avLst/>
            <a:gdLst/>
            <a:ahLst/>
            <a:cxnLst/>
            <a:rect l="l" t="t" r="r" b="b"/>
            <a:pathLst>
              <a:path w="632334" h="733703">
                <a:moveTo>
                  <a:pt x="0" y="0"/>
                </a:moveTo>
                <a:lnTo>
                  <a:pt x="632334" y="0"/>
                </a:lnTo>
                <a:lnTo>
                  <a:pt x="632334" y="733703"/>
                </a:lnTo>
                <a:lnTo>
                  <a:pt x="0" y="733703"/>
                </a:lnTo>
                <a:lnTo>
                  <a:pt x="0" y="0"/>
                </a:lnTo>
                <a:close/>
              </a:path>
            </a:pathLst>
          </a:custGeom>
          <a:blipFill>
            <a:blip r:embed="rId2">
              <a:extLst>
                <a:ext uri="{96DAC541-7B7A-43D3-8B79-37D633B846F1}">
                  <asvg:svgBlip xmlns:asvg="http://schemas.microsoft.com/office/drawing/2016/SVG/main" r:embed="rId3"/>
                </a:ext>
              </a:extLst>
            </a:blip>
            <a:stretch>
              <a:fillRect r="-42302" b="-42814"/>
            </a:stretch>
          </a:blipFill>
        </p:spPr>
      </p:sp>
      <p:sp>
        <p:nvSpPr>
          <p:cNvPr id="4" name="Freeform 4"/>
          <p:cNvSpPr/>
          <p:nvPr/>
        </p:nvSpPr>
        <p:spPr>
          <a:xfrm rot="-5400000">
            <a:off x="16532827" y="5348966"/>
            <a:ext cx="1300195" cy="152751"/>
          </a:xfrm>
          <a:custGeom>
            <a:avLst/>
            <a:gdLst/>
            <a:ahLst/>
            <a:cxnLst/>
            <a:rect l="l" t="t" r="r" b="b"/>
            <a:pathLst>
              <a:path w="1300195" h="152751">
                <a:moveTo>
                  <a:pt x="0" y="0"/>
                </a:moveTo>
                <a:lnTo>
                  <a:pt x="1300195" y="0"/>
                </a:lnTo>
                <a:lnTo>
                  <a:pt x="1300195" y="152751"/>
                </a:lnTo>
                <a:lnTo>
                  <a:pt x="0" y="152751"/>
                </a:lnTo>
                <a:lnTo>
                  <a:pt x="0" y="0"/>
                </a:lnTo>
                <a:close/>
              </a:path>
            </a:pathLst>
          </a:custGeom>
          <a:blipFill>
            <a:blip r:embed="rId4">
              <a:extLst>
                <a:ext uri="{96DAC541-7B7A-43D3-8B79-37D633B846F1}">
                  <asvg:svgBlip xmlns:asvg="http://schemas.microsoft.com/office/drawing/2016/SVG/main" r:embed="rId5"/>
                </a:ext>
              </a:extLst>
            </a:blip>
            <a:stretch>
              <a:fillRect l="-40933" r="-43353"/>
            </a:stretch>
          </a:blipFill>
        </p:spPr>
      </p:sp>
      <p:grpSp>
        <p:nvGrpSpPr>
          <p:cNvPr id="5" name="Group 5"/>
          <p:cNvGrpSpPr>
            <a:grpSpLocks noChangeAspect="1"/>
          </p:cNvGrpSpPr>
          <p:nvPr/>
        </p:nvGrpSpPr>
        <p:grpSpPr>
          <a:xfrm>
            <a:off x="17113216" y="4211561"/>
            <a:ext cx="139416" cy="139416"/>
            <a:chOff x="0" y="0"/>
            <a:chExt cx="6355080" cy="6355080"/>
          </a:xfrm>
        </p:grpSpPr>
        <p:sp>
          <p:nvSpPr>
            <p:cNvPr id="6" name="Freeform 6"/>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21F23"/>
            </a:solidFill>
          </p:spPr>
        </p:sp>
      </p:grpSp>
      <p:sp>
        <p:nvSpPr>
          <p:cNvPr id="7" name="Freeform 7"/>
          <p:cNvSpPr/>
          <p:nvPr/>
        </p:nvSpPr>
        <p:spPr>
          <a:xfrm rot="5400000">
            <a:off x="16920508" y="8919508"/>
            <a:ext cx="246305" cy="431279"/>
          </a:xfrm>
          <a:custGeom>
            <a:avLst/>
            <a:gdLst/>
            <a:ahLst/>
            <a:cxnLst/>
            <a:rect l="l" t="t" r="r" b="b"/>
            <a:pathLst>
              <a:path w="246305" h="431279">
                <a:moveTo>
                  <a:pt x="0" y="0"/>
                </a:moveTo>
                <a:lnTo>
                  <a:pt x="246305" y="0"/>
                </a:lnTo>
                <a:lnTo>
                  <a:pt x="246305" y="431279"/>
                </a:lnTo>
                <a:lnTo>
                  <a:pt x="0" y="431279"/>
                </a:lnTo>
                <a:lnTo>
                  <a:pt x="0" y="0"/>
                </a:lnTo>
                <a:close/>
              </a:path>
            </a:pathLst>
          </a:custGeom>
          <a:blipFill>
            <a:blip r:embed="rId6">
              <a:extLst>
                <a:ext uri="{96DAC541-7B7A-43D3-8B79-37D633B846F1}">
                  <asvg:svgBlip xmlns:asvg="http://schemas.microsoft.com/office/drawing/2016/SVG/main" r:embed="rId7"/>
                </a:ext>
              </a:extLst>
            </a:blip>
            <a:stretch>
              <a:fillRect l="-75099"/>
            </a:stretch>
          </a:blipFill>
        </p:spPr>
      </p:sp>
      <p:grpSp>
        <p:nvGrpSpPr>
          <p:cNvPr id="8" name="Group 8"/>
          <p:cNvGrpSpPr/>
          <p:nvPr/>
        </p:nvGrpSpPr>
        <p:grpSpPr>
          <a:xfrm>
            <a:off x="6865225" y="1987143"/>
            <a:ext cx="5035389" cy="5035389"/>
            <a:chOff x="0" y="0"/>
            <a:chExt cx="6350000" cy="6350000"/>
          </a:xfrm>
        </p:grpSpPr>
        <p:sp>
          <p:nvSpPr>
            <p:cNvPr id="9" name="Freeform 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4F2F2"/>
            </a:solidFill>
          </p:spPr>
        </p:sp>
      </p:grpSp>
      <p:sp>
        <p:nvSpPr>
          <p:cNvPr id="10" name="Freeform 10"/>
          <p:cNvSpPr/>
          <p:nvPr/>
        </p:nvSpPr>
        <p:spPr>
          <a:xfrm>
            <a:off x="7867432" y="2693946"/>
            <a:ext cx="2994342" cy="3621782"/>
          </a:xfrm>
          <a:custGeom>
            <a:avLst/>
            <a:gdLst/>
            <a:ahLst/>
            <a:cxnLst/>
            <a:rect l="l" t="t" r="r" b="b"/>
            <a:pathLst>
              <a:path w="2994342" h="3621782">
                <a:moveTo>
                  <a:pt x="0" y="0"/>
                </a:moveTo>
                <a:lnTo>
                  <a:pt x="2994342" y="0"/>
                </a:lnTo>
                <a:lnTo>
                  <a:pt x="2994342" y="3621782"/>
                </a:lnTo>
                <a:lnTo>
                  <a:pt x="0" y="3621782"/>
                </a:lnTo>
                <a:lnTo>
                  <a:pt x="0" y="0"/>
                </a:lnTo>
                <a:close/>
              </a:path>
            </a:pathLst>
          </a:custGeom>
          <a:blipFill>
            <a:blip r:embed="rId8"/>
            <a:stretch>
              <a:fillRect l="-42916" t="-1026" r="-37446"/>
            </a:stretch>
          </a:blipFill>
        </p:spPr>
      </p:sp>
      <p:grpSp>
        <p:nvGrpSpPr>
          <p:cNvPr id="11" name="Group 11"/>
          <p:cNvGrpSpPr/>
          <p:nvPr/>
        </p:nvGrpSpPr>
        <p:grpSpPr>
          <a:xfrm>
            <a:off x="13137450" y="9363480"/>
            <a:ext cx="2353997" cy="147779"/>
            <a:chOff x="0" y="0"/>
            <a:chExt cx="2427600" cy="152400"/>
          </a:xfrm>
        </p:grpSpPr>
        <p:sp>
          <p:nvSpPr>
            <p:cNvPr id="12" name="Freeform 12"/>
            <p:cNvSpPr/>
            <p:nvPr/>
          </p:nvSpPr>
          <p:spPr>
            <a:xfrm>
              <a:off x="0" y="0"/>
              <a:ext cx="2427600" cy="152400"/>
            </a:xfrm>
            <a:custGeom>
              <a:avLst/>
              <a:gdLst/>
              <a:ahLst/>
              <a:cxnLst/>
              <a:rect l="l" t="t" r="r" b="b"/>
              <a:pathLst>
                <a:path w="2427600" h="152400">
                  <a:moveTo>
                    <a:pt x="0" y="0"/>
                  </a:moveTo>
                  <a:lnTo>
                    <a:pt x="2427600" y="0"/>
                  </a:lnTo>
                  <a:lnTo>
                    <a:pt x="2427600" y="152400"/>
                  </a:lnTo>
                  <a:lnTo>
                    <a:pt x="0" y="152400"/>
                  </a:lnTo>
                  <a:close/>
                </a:path>
              </a:pathLst>
            </a:custGeom>
            <a:solidFill>
              <a:srgbClr val="E4F2F2"/>
            </a:solidFill>
          </p:spPr>
        </p:sp>
      </p:grpSp>
      <p:grpSp>
        <p:nvGrpSpPr>
          <p:cNvPr id="13" name="Group 13"/>
          <p:cNvGrpSpPr/>
          <p:nvPr/>
        </p:nvGrpSpPr>
        <p:grpSpPr>
          <a:xfrm>
            <a:off x="13137450" y="2181524"/>
            <a:ext cx="2353997" cy="147779"/>
            <a:chOff x="0" y="0"/>
            <a:chExt cx="2427600" cy="152400"/>
          </a:xfrm>
        </p:grpSpPr>
        <p:sp>
          <p:nvSpPr>
            <p:cNvPr id="14" name="Freeform 14"/>
            <p:cNvSpPr/>
            <p:nvPr/>
          </p:nvSpPr>
          <p:spPr>
            <a:xfrm>
              <a:off x="0" y="0"/>
              <a:ext cx="2427600" cy="152400"/>
            </a:xfrm>
            <a:custGeom>
              <a:avLst/>
              <a:gdLst/>
              <a:ahLst/>
              <a:cxnLst/>
              <a:rect l="l" t="t" r="r" b="b"/>
              <a:pathLst>
                <a:path w="2427600" h="152400">
                  <a:moveTo>
                    <a:pt x="0" y="0"/>
                  </a:moveTo>
                  <a:lnTo>
                    <a:pt x="2427600" y="0"/>
                  </a:lnTo>
                  <a:lnTo>
                    <a:pt x="2427600" y="152400"/>
                  </a:lnTo>
                  <a:lnTo>
                    <a:pt x="0" y="152400"/>
                  </a:lnTo>
                  <a:close/>
                </a:path>
              </a:pathLst>
            </a:custGeom>
            <a:solidFill>
              <a:srgbClr val="E4F2F2"/>
            </a:solidFill>
          </p:spPr>
        </p:sp>
      </p:grpSp>
      <p:grpSp>
        <p:nvGrpSpPr>
          <p:cNvPr id="15" name="Group 15"/>
          <p:cNvGrpSpPr/>
          <p:nvPr/>
        </p:nvGrpSpPr>
        <p:grpSpPr>
          <a:xfrm>
            <a:off x="2078296" y="7957696"/>
            <a:ext cx="3475360" cy="147779"/>
            <a:chOff x="0" y="0"/>
            <a:chExt cx="3584025" cy="152400"/>
          </a:xfrm>
        </p:grpSpPr>
        <p:sp>
          <p:nvSpPr>
            <p:cNvPr id="16" name="Freeform 16"/>
            <p:cNvSpPr/>
            <p:nvPr/>
          </p:nvSpPr>
          <p:spPr>
            <a:xfrm>
              <a:off x="0" y="0"/>
              <a:ext cx="3584025" cy="152400"/>
            </a:xfrm>
            <a:custGeom>
              <a:avLst/>
              <a:gdLst/>
              <a:ahLst/>
              <a:cxnLst/>
              <a:rect l="l" t="t" r="r" b="b"/>
              <a:pathLst>
                <a:path w="3584025" h="152400">
                  <a:moveTo>
                    <a:pt x="0" y="0"/>
                  </a:moveTo>
                  <a:lnTo>
                    <a:pt x="3584025" y="0"/>
                  </a:lnTo>
                  <a:lnTo>
                    <a:pt x="3584025" y="152400"/>
                  </a:lnTo>
                  <a:lnTo>
                    <a:pt x="0" y="152400"/>
                  </a:lnTo>
                  <a:close/>
                </a:path>
              </a:pathLst>
            </a:custGeom>
            <a:solidFill>
              <a:srgbClr val="E4F2F2"/>
            </a:solidFill>
          </p:spPr>
        </p:sp>
      </p:grpSp>
      <p:grpSp>
        <p:nvGrpSpPr>
          <p:cNvPr id="17" name="Group 17"/>
          <p:cNvGrpSpPr/>
          <p:nvPr/>
        </p:nvGrpSpPr>
        <p:grpSpPr>
          <a:xfrm>
            <a:off x="2078296" y="2181524"/>
            <a:ext cx="3475360" cy="147779"/>
            <a:chOff x="0" y="0"/>
            <a:chExt cx="3584025" cy="152400"/>
          </a:xfrm>
        </p:grpSpPr>
        <p:sp>
          <p:nvSpPr>
            <p:cNvPr id="18" name="Freeform 18"/>
            <p:cNvSpPr/>
            <p:nvPr/>
          </p:nvSpPr>
          <p:spPr>
            <a:xfrm>
              <a:off x="0" y="0"/>
              <a:ext cx="3584025" cy="152400"/>
            </a:xfrm>
            <a:custGeom>
              <a:avLst/>
              <a:gdLst/>
              <a:ahLst/>
              <a:cxnLst/>
              <a:rect l="l" t="t" r="r" b="b"/>
              <a:pathLst>
                <a:path w="3584025" h="152400">
                  <a:moveTo>
                    <a:pt x="0" y="0"/>
                  </a:moveTo>
                  <a:lnTo>
                    <a:pt x="3584025" y="0"/>
                  </a:lnTo>
                  <a:lnTo>
                    <a:pt x="3584025" y="152400"/>
                  </a:lnTo>
                  <a:lnTo>
                    <a:pt x="0" y="152400"/>
                  </a:lnTo>
                  <a:close/>
                </a:path>
              </a:pathLst>
            </a:custGeom>
            <a:solidFill>
              <a:srgbClr val="E4F2F2"/>
            </a:solidFill>
          </p:spPr>
        </p:sp>
      </p:grpSp>
      <p:sp>
        <p:nvSpPr>
          <p:cNvPr id="22" name="TextBox 22"/>
          <p:cNvSpPr txBox="1"/>
          <p:nvPr/>
        </p:nvSpPr>
        <p:spPr>
          <a:xfrm>
            <a:off x="2078296" y="3586593"/>
            <a:ext cx="3475360" cy="870586"/>
          </a:xfrm>
          <a:prstGeom prst="rect">
            <a:avLst/>
          </a:prstGeom>
        </p:spPr>
        <p:txBody>
          <a:bodyPr lIns="0" tIns="0" rIns="0" bIns="0" rtlCol="0" anchor="t">
            <a:spAutoFit/>
          </a:bodyPr>
          <a:lstStyle/>
          <a:p>
            <a:pPr>
              <a:lnSpc>
                <a:spcPts val="7139"/>
              </a:lnSpc>
            </a:pPr>
            <a:r>
              <a:rPr lang="en-US" sz="5099">
                <a:solidFill>
                  <a:srgbClr val="221F23"/>
                </a:solidFill>
                <a:latin typeface="TAN Aegean"/>
              </a:rPr>
              <a:t>Regeln</a:t>
            </a:r>
          </a:p>
        </p:txBody>
      </p:sp>
      <p:sp>
        <p:nvSpPr>
          <p:cNvPr id="23" name="TextBox 23"/>
          <p:cNvSpPr txBox="1"/>
          <p:nvPr/>
        </p:nvSpPr>
        <p:spPr>
          <a:xfrm>
            <a:off x="2078296" y="4557271"/>
            <a:ext cx="3475360" cy="2247900"/>
          </a:xfrm>
          <a:prstGeom prst="rect">
            <a:avLst/>
          </a:prstGeom>
        </p:spPr>
        <p:txBody>
          <a:bodyPr lIns="0" tIns="0" rIns="0" bIns="0" rtlCol="0" anchor="t">
            <a:spAutoFit/>
          </a:bodyPr>
          <a:lstStyle/>
          <a:p>
            <a:pPr marL="388618" lvl="1" indent="-194309" algn="just">
              <a:lnSpc>
                <a:spcPts val="2519"/>
              </a:lnSpc>
              <a:buFont typeface="Arial"/>
              <a:buChar char="•"/>
            </a:pPr>
            <a:r>
              <a:rPr lang="en-US" sz="1799">
                <a:solidFill>
                  <a:srgbClr val="404040"/>
                </a:solidFill>
                <a:latin typeface="Evolve Sans"/>
              </a:rPr>
              <a:t>Pünktlichkeit</a:t>
            </a:r>
          </a:p>
          <a:p>
            <a:pPr marL="388618" lvl="1" indent="-194309" algn="just">
              <a:lnSpc>
                <a:spcPts val="2519"/>
              </a:lnSpc>
              <a:buFont typeface="Arial"/>
              <a:buChar char="•"/>
            </a:pPr>
            <a:r>
              <a:rPr lang="en-US" sz="1799">
                <a:solidFill>
                  <a:srgbClr val="404040"/>
                </a:solidFill>
                <a:latin typeface="Evolve Sans"/>
              </a:rPr>
              <a:t>effizient arbeiten</a:t>
            </a:r>
          </a:p>
          <a:p>
            <a:pPr marL="388618" lvl="1" indent="-194309" algn="just">
              <a:lnSpc>
                <a:spcPts val="2519"/>
              </a:lnSpc>
              <a:buFont typeface="Arial"/>
              <a:buChar char="•"/>
            </a:pPr>
            <a:r>
              <a:rPr lang="en-US" sz="1799">
                <a:solidFill>
                  <a:srgbClr val="404040"/>
                </a:solidFill>
                <a:latin typeface="Evolve Sans"/>
              </a:rPr>
              <a:t>nach Anweisung durchführen auch, wenn die Übung schon anders bekannt ist</a:t>
            </a:r>
          </a:p>
          <a:p>
            <a:pPr marL="388618" lvl="1" indent="-194309" algn="just">
              <a:lnSpc>
                <a:spcPts val="2519"/>
              </a:lnSpc>
              <a:buFont typeface="Arial"/>
              <a:buChar char="•"/>
            </a:pPr>
            <a:r>
              <a:rPr lang="en-US" sz="1799">
                <a:solidFill>
                  <a:srgbClr val="404040"/>
                </a:solidFill>
                <a:latin typeface="Evolve Sans"/>
              </a:rPr>
              <a:t>Feedback ehrlich, konstruktiv ... Sandwichmethode</a:t>
            </a:r>
          </a:p>
        </p:txBody>
      </p:sp>
      <p:sp>
        <p:nvSpPr>
          <p:cNvPr id="24" name="TextBox 24"/>
          <p:cNvSpPr txBox="1"/>
          <p:nvPr/>
        </p:nvSpPr>
        <p:spPr>
          <a:xfrm>
            <a:off x="8164557" y="7789950"/>
            <a:ext cx="8718920" cy="1573530"/>
          </a:xfrm>
          <a:prstGeom prst="rect">
            <a:avLst/>
          </a:prstGeom>
        </p:spPr>
        <p:txBody>
          <a:bodyPr lIns="0" tIns="0" rIns="0" bIns="0" rtlCol="0" anchor="t">
            <a:spAutoFit/>
          </a:bodyPr>
          <a:lstStyle/>
          <a:p>
            <a:pPr algn="just">
              <a:lnSpc>
                <a:spcPts val="2519"/>
              </a:lnSpc>
            </a:pPr>
            <a:r>
              <a:rPr lang="en-US" sz="1799">
                <a:solidFill>
                  <a:srgbClr val="404040"/>
                </a:solidFill>
                <a:latin typeface="Evolve Sans"/>
              </a:rPr>
              <a:t>Erzählt euch kurz, was eurer Visionboard darstellt und warum ihr die Bilder gewählt habt.</a:t>
            </a:r>
          </a:p>
          <a:p>
            <a:pPr algn="just">
              <a:lnSpc>
                <a:spcPts val="2519"/>
              </a:lnSpc>
            </a:pPr>
            <a:r>
              <a:rPr lang="en-US" sz="1799">
                <a:solidFill>
                  <a:srgbClr val="404040"/>
                </a:solidFill>
                <a:latin typeface="Evolve Sans"/>
              </a:rPr>
              <a:t>Besprecht, wie das Visionboard auf den “Therapeuten” wirkt (nur den Fokus auf das Positive).</a:t>
            </a:r>
          </a:p>
          <a:p>
            <a:pPr algn="just">
              <a:lnSpc>
                <a:spcPts val="2519"/>
              </a:lnSpc>
            </a:pPr>
            <a:r>
              <a:rPr lang="en-US" sz="1799">
                <a:solidFill>
                  <a:srgbClr val="404040"/>
                </a:solidFill>
                <a:latin typeface="Evolve Sans"/>
              </a:rPr>
              <a:t>Abschließend gibt der Patient ein Feedback, wie er sich JETZT fühlt. </a:t>
            </a:r>
          </a:p>
          <a:p>
            <a:pPr algn="just">
              <a:lnSpc>
                <a:spcPts val="2519"/>
              </a:lnSpc>
              <a:spcBef>
                <a:spcPct val="0"/>
              </a:spcBef>
            </a:pPr>
            <a:r>
              <a:rPr lang="en-US" sz="1799">
                <a:solidFill>
                  <a:srgbClr val="404040"/>
                </a:solidFill>
                <a:latin typeface="Evolve Sans"/>
              </a:rPr>
              <a:t>Zeit 15 Minuten</a:t>
            </a:r>
          </a:p>
        </p:txBody>
      </p:sp>
      <p:sp>
        <p:nvSpPr>
          <p:cNvPr id="25" name="TextBox 25"/>
          <p:cNvSpPr txBox="1"/>
          <p:nvPr/>
        </p:nvSpPr>
        <p:spPr>
          <a:xfrm>
            <a:off x="8164557" y="7408585"/>
            <a:ext cx="1714325" cy="297180"/>
          </a:xfrm>
          <a:prstGeom prst="rect">
            <a:avLst/>
          </a:prstGeom>
        </p:spPr>
        <p:txBody>
          <a:bodyPr lIns="0" tIns="0" rIns="0" bIns="0" rtlCol="0" anchor="t">
            <a:spAutoFit/>
          </a:bodyPr>
          <a:lstStyle/>
          <a:p>
            <a:pPr>
              <a:lnSpc>
                <a:spcPts val="2520"/>
              </a:lnSpc>
            </a:pPr>
            <a:r>
              <a:rPr lang="en-US" sz="1800">
                <a:solidFill>
                  <a:srgbClr val="221F23"/>
                </a:solidFill>
                <a:latin typeface="TAN Aegean"/>
              </a:rPr>
              <a:t>Übung 2</a:t>
            </a:r>
          </a:p>
        </p:txBody>
      </p:sp>
      <p:sp>
        <p:nvSpPr>
          <p:cNvPr id="26" name="TextBox 26"/>
          <p:cNvSpPr txBox="1"/>
          <p:nvPr/>
        </p:nvSpPr>
        <p:spPr>
          <a:xfrm>
            <a:off x="13137450" y="3075622"/>
            <a:ext cx="3690571" cy="4088130"/>
          </a:xfrm>
          <a:prstGeom prst="rect">
            <a:avLst/>
          </a:prstGeom>
        </p:spPr>
        <p:txBody>
          <a:bodyPr lIns="0" tIns="0" rIns="0" bIns="0" rtlCol="0" anchor="t">
            <a:spAutoFit/>
          </a:bodyPr>
          <a:lstStyle/>
          <a:p>
            <a:pPr algn="just">
              <a:lnSpc>
                <a:spcPts val="2519"/>
              </a:lnSpc>
            </a:pPr>
            <a:r>
              <a:rPr lang="en-US" sz="1799">
                <a:solidFill>
                  <a:srgbClr val="404040"/>
                </a:solidFill>
                <a:latin typeface="Evolve Sans"/>
              </a:rPr>
              <a:t>Stellt euch euer Leben als Heilpraktiker(in) für Psychotherapie vor.</a:t>
            </a:r>
          </a:p>
          <a:p>
            <a:pPr algn="just">
              <a:lnSpc>
                <a:spcPts val="2519"/>
              </a:lnSpc>
            </a:pPr>
            <a:r>
              <a:rPr lang="en-US" sz="1799">
                <a:solidFill>
                  <a:srgbClr val="404040"/>
                </a:solidFill>
                <a:latin typeface="Evolve Sans"/>
              </a:rPr>
              <a:t>Sucht ein paar Bilder, die das symbolisieren ... Urlaub, Familie, Patienten etc. So, wie ihr euch euer künftiges Leben vorstellt.</a:t>
            </a:r>
          </a:p>
          <a:p>
            <a:pPr algn="just">
              <a:lnSpc>
                <a:spcPts val="2519"/>
              </a:lnSpc>
            </a:pPr>
            <a:r>
              <a:rPr lang="en-US" sz="1799">
                <a:solidFill>
                  <a:srgbClr val="404040"/>
                </a:solidFill>
                <a:latin typeface="Evolve Sans"/>
              </a:rPr>
              <a:t>Erstellt eine Bilddatei im pdf-Format und ladet sie in euren Raum hoch.</a:t>
            </a:r>
          </a:p>
          <a:p>
            <a:pPr algn="just">
              <a:lnSpc>
                <a:spcPts val="2519"/>
              </a:lnSpc>
            </a:pPr>
            <a:endParaRPr lang="en-US" sz="1799">
              <a:solidFill>
                <a:srgbClr val="404040"/>
              </a:solidFill>
              <a:latin typeface="Evolve Sans"/>
            </a:endParaRPr>
          </a:p>
          <a:p>
            <a:pPr algn="just">
              <a:lnSpc>
                <a:spcPts val="2519"/>
              </a:lnSpc>
            </a:pPr>
            <a:r>
              <a:rPr lang="en-US" sz="1799">
                <a:solidFill>
                  <a:srgbClr val="404040"/>
                </a:solidFill>
                <a:latin typeface="Evolve Sans"/>
              </a:rPr>
              <a:t>www.pixabay.de</a:t>
            </a:r>
          </a:p>
          <a:p>
            <a:pPr algn="just">
              <a:lnSpc>
                <a:spcPts val="2519"/>
              </a:lnSpc>
            </a:pPr>
            <a:endParaRPr lang="en-US" sz="1799">
              <a:solidFill>
                <a:srgbClr val="404040"/>
              </a:solidFill>
              <a:latin typeface="Evolve Sans"/>
            </a:endParaRPr>
          </a:p>
          <a:p>
            <a:pPr algn="just">
              <a:lnSpc>
                <a:spcPts val="2519"/>
              </a:lnSpc>
              <a:spcBef>
                <a:spcPct val="0"/>
              </a:spcBef>
            </a:pPr>
            <a:r>
              <a:rPr lang="en-US" sz="1799">
                <a:solidFill>
                  <a:srgbClr val="404040"/>
                </a:solidFill>
                <a:latin typeface="Evolve Sans"/>
              </a:rPr>
              <a:t>Zeit 15 Minuten</a:t>
            </a:r>
          </a:p>
        </p:txBody>
      </p:sp>
      <p:grpSp>
        <p:nvGrpSpPr>
          <p:cNvPr id="27" name="Group 27"/>
          <p:cNvGrpSpPr/>
          <p:nvPr/>
        </p:nvGrpSpPr>
        <p:grpSpPr>
          <a:xfrm>
            <a:off x="12738058" y="816610"/>
            <a:ext cx="4952669" cy="212090"/>
            <a:chOff x="0" y="0"/>
            <a:chExt cx="6603559" cy="282787"/>
          </a:xfrm>
        </p:grpSpPr>
        <p:sp>
          <p:nvSpPr>
            <p:cNvPr id="28" name="TextBox 28"/>
            <p:cNvSpPr txBox="1"/>
            <p:nvPr/>
          </p:nvSpPr>
          <p:spPr>
            <a:xfrm>
              <a:off x="0" y="-28575"/>
              <a:ext cx="1493899" cy="311362"/>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Achtsamkeit</a:t>
              </a:r>
            </a:p>
          </p:txBody>
        </p:sp>
        <p:sp>
          <p:nvSpPr>
            <p:cNvPr id="29" name="TextBox 29"/>
            <p:cNvSpPr txBox="1"/>
            <p:nvPr/>
          </p:nvSpPr>
          <p:spPr>
            <a:xfrm>
              <a:off x="2538887" y="-28575"/>
              <a:ext cx="1354822" cy="311362"/>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Visualisierung</a:t>
              </a:r>
            </a:p>
          </p:txBody>
        </p:sp>
        <p:sp>
          <p:nvSpPr>
            <p:cNvPr id="30" name="TextBox 30"/>
            <p:cNvSpPr txBox="1"/>
            <p:nvPr/>
          </p:nvSpPr>
          <p:spPr>
            <a:xfrm>
              <a:off x="4887135" y="-28575"/>
              <a:ext cx="1716423" cy="311362"/>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Umstrukturierung</a:t>
              </a:r>
            </a:p>
          </p:txBody>
        </p:sp>
      </p:grpSp>
      <p:grpSp>
        <p:nvGrpSpPr>
          <p:cNvPr id="31" name="Group 31"/>
          <p:cNvGrpSpPr/>
          <p:nvPr/>
        </p:nvGrpSpPr>
        <p:grpSpPr>
          <a:xfrm>
            <a:off x="386758" y="9886860"/>
            <a:ext cx="17901242" cy="335998"/>
            <a:chOff x="0" y="0"/>
            <a:chExt cx="23868323" cy="447998"/>
          </a:xfrm>
        </p:grpSpPr>
        <p:sp>
          <p:nvSpPr>
            <p:cNvPr id="32" name="TextBox 32"/>
            <p:cNvSpPr txBox="1"/>
            <p:nvPr/>
          </p:nvSpPr>
          <p:spPr>
            <a:xfrm>
              <a:off x="127545" y="-66675"/>
              <a:ext cx="23740779" cy="499564"/>
            </a:xfrm>
            <a:prstGeom prst="rect">
              <a:avLst/>
            </a:prstGeom>
          </p:spPr>
          <p:txBody>
            <a:bodyPr lIns="0" tIns="0" rIns="0" bIns="0" rtlCol="0" anchor="t">
              <a:spAutoFit/>
            </a:bodyPr>
            <a:lstStyle/>
            <a:p>
              <a:pPr>
                <a:lnSpc>
                  <a:spcPts val="2841"/>
                </a:lnSpc>
              </a:pPr>
              <a:r>
                <a:rPr lang="en-US" sz="2185" spc="305">
                  <a:solidFill>
                    <a:srgbClr val="638991"/>
                  </a:solidFill>
                  <a:latin typeface="Carlito Bold"/>
                </a:rPr>
                <a:t>     </a:t>
              </a:r>
              <a:r>
                <a:rPr lang="en-US" sz="2185" spc="305">
                  <a:solidFill>
                    <a:srgbClr val="D9D9D9"/>
                  </a:solidFill>
                  <a:latin typeface="Carlito Bold"/>
                </a:rPr>
                <a:t>Dr. Dittmer Institut   I   www.heilpraktiker-psychotherapie-werden.de</a:t>
              </a:r>
            </a:p>
          </p:txBody>
        </p:sp>
        <p:sp>
          <p:nvSpPr>
            <p:cNvPr id="33" name="Freeform 33"/>
            <p:cNvSpPr/>
            <p:nvPr/>
          </p:nvSpPr>
          <p:spPr>
            <a:xfrm>
              <a:off x="0" y="0"/>
              <a:ext cx="447998" cy="447998"/>
            </a:xfrm>
            <a:custGeom>
              <a:avLst/>
              <a:gdLst/>
              <a:ahLst/>
              <a:cxnLst/>
              <a:rect l="l" t="t" r="r" b="b"/>
              <a:pathLst>
                <a:path w="447998" h="447998">
                  <a:moveTo>
                    <a:pt x="0" y="0"/>
                  </a:moveTo>
                  <a:lnTo>
                    <a:pt x="447998" y="0"/>
                  </a:lnTo>
                  <a:lnTo>
                    <a:pt x="447998" y="447998"/>
                  </a:lnTo>
                  <a:lnTo>
                    <a:pt x="0" y="447998"/>
                  </a:lnTo>
                  <a:lnTo>
                    <a:pt x="0" y="0"/>
                  </a:lnTo>
                  <a:close/>
                </a:path>
              </a:pathLst>
            </a:custGeom>
            <a:blipFill>
              <a:blip r:embed="rId9"/>
              <a:stretch>
                <a:fillRect/>
              </a:stretch>
            </a:blipFill>
          </p:spPr>
        </p:sp>
      </p:grpSp>
      <p:sp>
        <p:nvSpPr>
          <p:cNvPr id="34" name="TextBox 34"/>
          <p:cNvSpPr txBox="1"/>
          <p:nvPr/>
        </p:nvSpPr>
        <p:spPr>
          <a:xfrm>
            <a:off x="13137450" y="2622790"/>
            <a:ext cx="1714325" cy="297180"/>
          </a:xfrm>
          <a:prstGeom prst="rect">
            <a:avLst/>
          </a:prstGeom>
        </p:spPr>
        <p:txBody>
          <a:bodyPr lIns="0" tIns="0" rIns="0" bIns="0" rtlCol="0" anchor="t">
            <a:spAutoFit/>
          </a:bodyPr>
          <a:lstStyle/>
          <a:p>
            <a:pPr>
              <a:lnSpc>
                <a:spcPts val="2520"/>
              </a:lnSpc>
            </a:pPr>
            <a:r>
              <a:rPr lang="en-US" sz="1800">
                <a:solidFill>
                  <a:srgbClr val="221F23"/>
                </a:solidFill>
                <a:latin typeface="TAN Aegean"/>
              </a:rPr>
              <a:t>Übung 1</a:t>
            </a:r>
          </a:p>
        </p:txBody>
      </p:sp>
      <p:sp>
        <p:nvSpPr>
          <p:cNvPr id="39" name="AutoShape 7">
            <a:extLst>
              <a:ext uri="{FF2B5EF4-FFF2-40B4-BE49-F238E27FC236}">
                <a16:creationId xmlns:a16="http://schemas.microsoft.com/office/drawing/2014/main" id="{2567C25D-74A8-233B-7C01-C705B7E8CBA4}"/>
              </a:ext>
            </a:extLst>
          </p:cNvPr>
          <p:cNvSpPr/>
          <p:nvPr/>
        </p:nvSpPr>
        <p:spPr>
          <a:xfrm>
            <a:off x="1062125" y="9563100"/>
            <a:ext cx="233275" cy="0"/>
          </a:xfrm>
          <a:prstGeom prst="line">
            <a:avLst/>
          </a:prstGeom>
          <a:ln w="19050" cap="flat">
            <a:solidFill>
              <a:srgbClr val="221F23"/>
            </a:solidFill>
            <a:prstDash val="solid"/>
            <a:headEnd type="none" w="sm" len="sm"/>
            <a:tailEnd type="none" w="sm" len="sm"/>
          </a:ln>
        </p:spPr>
      </p:sp>
      <p:sp>
        <p:nvSpPr>
          <p:cNvPr id="42" name="TextBox 12">
            <a:extLst>
              <a:ext uri="{FF2B5EF4-FFF2-40B4-BE49-F238E27FC236}">
                <a16:creationId xmlns:a16="http://schemas.microsoft.com/office/drawing/2014/main" id="{162B6BB3-5A9B-9DAE-6A14-6661D5E5C172}"/>
              </a:ext>
            </a:extLst>
          </p:cNvPr>
          <p:cNvSpPr txBox="1"/>
          <p:nvPr/>
        </p:nvSpPr>
        <p:spPr>
          <a:xfrm>
            <a:off x="1037031" y="9229156"/>
            <a:ext cx="2138275" cy="209672"/>
          </a:xfrm>
          <a:prstGeom prst="rect">
            <a:avLst/>
          </a:prstGeom>
        </p:spPr>
        <p:txBody>
          <a:bodyPr wrap="square" lIns="0" tIns="0" rIns="0" bIns="0" rtlCol="0" anchor="t">
            <a:spAutoFit/>
          </a:bodyPr>
          <a:lstStyle/>
          <a:p>
            <a:pPr>
              <a:lnSpc>
                <a:spcPts val="1679"/>
              </a:lnSpc>
            </a:pPr>
            <a:r>
              <a:rPr lang="en-US" sz="1200">
                <a:solidFill>
                  <a:srgbClr val="221F23"/>
                </a:solidFill>
                <a:latin typeface="TAN Aegean"/>
              </a:rPr>
              <a:t>16            17         18</a:t>
            </a:r>
          </a:p>
        </p:txBody>
      </p:sp>
      <p:grpSp>
        <p:nvGrpSpPr>
          <p:cNvPr id="43" name="Group 2">
            <a:extLst>
              <a:ext uri="{FF2B5EF4-FFF2-40B4-BE49-F238E27FC236}">
                <a16:creationId xmlns:a16="http://schemas.microsoft.com/office/drawing/2014/main" id="{5F3D5145-E0D2-879C-D58F-984A0291360C}"/>
              </a:ext>
            </a:extLst>
          </p:cNvPr>
          <p:cNvGrpSpPr/>
          <p:nvPr/>
        </p:nvGrpSpPr>
        <p:grpSpPr>
          <a:xfrm rot="1509315">
            <a:off x="-1033429" y="-2925957"/>
            <a:ext cx="13280249" cy="17045715"/>
            <a:chOff x="0" y="0"/>
            <a:chExt cx="17706999" cy="22727620"/>
          </a:xfrm>
        </p:grpSpPr>
        <p:pic>
          <p:nvPicPr>
            <p:cNvPr id="44" name="Picture 3">
              <a:extLst>
                <a:ext uri="{FF2B5EF4-FFF2-40B4-BE49-F238E27FC236}">
                  <a16:creationId xmlns:a16="http://schemas.microsoft.com/office/drawing/2014/main" id="{55FCFE2B-934E-408C-43FC-CF1FC0D9A5ED}"/>
                </a:ext>
              </a:extLst>
            </p:cNvPr>
            <p:cNvPicPr>
              <a:picLocks noChangeAspect="1"/>
            </p:cNvPicPr>
            <p:nvPr/>
          </p:nvPicPr>
          <p:blipFill>
            <a:blip r:embed="rId10">
              <a:alphaModFix amt="5000"/>
            </a:blip>
            <a:srcRect l="11045" r="11045"/>
            <a:stretch>
              <a:fillRect/>
            </a:stretch>
          </p:blipFill>
          <p:spPr>
            <a:xfrm>
              <a:off x="0" y="0"/>
              <a:ext cx="17706999" cy="22727620"/>
            </a:xfrm>
            <a:prstGeom prst="rect">
              <a:avLst/>
            </a:prstGeom>
          </p:spPr>
        </p:pic>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1028700" y="1028700"/>
            <a:ext cx="632334" cy="733703"/>
          </a:xfrm>
          <a:custGeom>
            <a:avLst/>
            <a:gdLst/>
            <a:ahLst/>
            <a:cxnLst/>
            <a:rect l="l" t="t" r="r" b="b"/>
            <a:pathLst>
              <a:path w="632334" h="733703">
                <a:moveTo>
                  <a:pt x="0" y="0"/>
                </a:moveTo>
                <a:lnTo>
                  <a:pt x="632334" y="0"/>
                </a:lnTo>
                <a:lnTo>
                  <a:pt x="632334" y="733703"/>
                </a:lnTo>
                <a:lnTo>
                  <a:pt x="0" y="733703"/>
                </a:lnTo>
                <a:lnTo>
                  <a:pt x="0" y="0"/>
                </a:lnTo>
                <a:close/>
              </a:path>
            </a:pathLst>
          </a:custGeom>
          <a:blipFill>
            <a:blip r:embed="rId2">
              <a:extLst>
                <a:ext uri="{96DAC541-7B7A-43D3-8B79-37D633B846F1}">
                  <asvg:svgBlip xmlns:asvg="http://schemas.microsoft.com/office/drawing/2016/SVG/main" r:embed="rId3"/>
                </a:ext>
              </a:extLst>
            </a:blip>
            <a:stretch>
              <a:fillRect r="-42302" b="-42814"/>
            </a:stretch>
          </a:blipFill>
        </p:spPr>
      </p:sp>
      <p:sp>
        <p:nvSpPr>
          <p:cNvPr id="6" name="Freeform 6"/>
          <p:cNvSpPr/>
          <p:nvPr/>
        </p:nvSpPr>
        <p:spPr>
          <a:xfrm rot="-5400000">
            <a:off x="16532827" y="5348966"/>
            <a:ext cx="1300195" cy="152751"/>
          </a:xfrm>
          <a:custGeom>
            <a:avLst/>
            <a:gdLst/>
            <a:ahLst/>
            <a:cxnLst/>
            <a:rect l="l" t="t" r="r" b="b"/>
            <a:pathLst>
              <a:path w="1300195" h="152751">
                <a:moveTo>
                  <a:pt x="0" y="0"/>
                </a:moveTo>
                <a:lnTo>
                  <a:pt x="1300195" y="0"/>
                </a:lnTo>
                <a:lnTo>
                  <a:pt x="1300195" y="152751"/>
                </a:lnTo>
                <a:lnTo>
                  <a:pt x="0" y="152751"/>
                </a:lnTo>
                <a:lnTo>
                  <a:pt x="0" y="0"/>
                </a:lnTo>
                <a:close/>
              </a:path>
            </a:pathLst>
          </a:custGeom>
          <a:blipFill>
            <a:blip r:embed="rId4">
              <a:extLst>
                <a:ext uri="{96DAC541-7B7A-43D3-8B79-37D633B846F1}">
                  <asvg:svgBlip xmlns:asvg="http://schemas.microsoft.com/office/drawing/2016/SVG/main" r:embed="rId5"/>
                </a:ext>
              </a:extLst>
            </a:blip>
            <a:stretch>
              <a:fillRect l="-40933" r="-43353"/>
            </a:stretch>
          </a:blipFill>
        </p:spPr>
      </p:sp>
      <p:grpSp>
        <p:nvGrpSpPr>
          <p:cNvPr id="7" name="Group 7"/>
          <p:cNvGrpSpPr>
            <a:grpSpLocks noChangeAspect="1"/>
          </p:cNvGrpSpPr>
          <p:nvPr/>
        </p:nvGrpSpPr>
        <p:grpSpPr>
          <a:xfrm>
            <a:off x="17113216" y="4211561"/>
            <a:ext cx="139416" cy="139416"/>
            <a:chOff x="0" y="0"/>
            <a:chExt cx="6355080" cy="6355080"/>
          </a:xfrm>
        </p:grpSpPr>
        <p:sp>
          <p:nvSpPr>
            <p:cNvPr id="8" name="Freeform 8"/>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21F23"/>
            </a:solidFill>
          </p:spPr>
        </p:sp>
      </p:grpSp>
      <p:sp>
        <p:nvSpPr>
          <p:cNvPr id="9" name="Freeform 9"/>
          <p:cNvSpPr/>
          <p:nvPr/>
        </p:nvSpPr>
        <p:spPr>
          <a:xfrm rot="5400000">
            <a:off x="16920508" y="8919508"/>
            <a:ext cx="246305" cy="431279"/>
          </a:xfrm>
          <a:custGeom>
            <a:avLst/>
            <a:gdLst/>
            <a:ahLst/>
            <a:cxnLst/>
            <a:rect l="l" t="t" r="r" b="b"/>
            <a:pathLst>
              <a:path w="246305" h="431279">
                <a:moveTo>
                  <a:pt x="0" y="0"/>
                </a:moveTo>
                <a:lnTo>
                  <a:pt x="246305" y="0"/>
                </a:lnTo>
                <a:lnTo>
                  <a:pt x="246305" y="431279"/>
                </a:lnTo>
                <a:lnTo>
                  <a:pt x="0" y="431279"/>
                </a:lnTo>
                <a:lnTo>
                  <a:pt x="0" y="0"/>
                </a:lnTo>
                <a:close/>
              </a:path>
            </a:pathLst>
          </a:custGeom>
          <a:blipFill>
            <a:blip r:embed="rId6">
              <a:extLst>
                <a:ext uri="{96DAC541-7B7A-43D3-8B79-37D633B846F1}">
                  <asvg:svgBlip xmlns:asvg="http://schemas.microsoft.com/office/drawing/2016/SVG/main" r:embed="rId7"/>
                </a:ext>
              </a:extLst>
            </a:blip>
            <a:stretch>
              <a:fillRect l="-75099"/>
            </a:stretch>
          </a:blipFill>
        </p:spPr>
      </p:sp>
      <p:sp>
        <p:nvSpPr>
          <p:cNvPr id="13" name="TextBox 13"/>
          <p:cNvSpPr txBox="1"/>
          <p:nvPr/>
        </p:nvSpPr>
        <p:spPr>
          <a:xfrm>
            <a:off x="1814809" y="2683796"/>
            <a:ext cx="4033761" cy="613410"/>
          </a:xfrm>
          <a:prstGeom prst="rect">
            <a:avLst/>
          </a:prstGeom>
        </p:spPr>
        <p:txBody>
          <a:bodyPr lIns="0" tIns="0" rIns="0" bIns="0" rtlCol="0" anchor="t">
            <a:spAutoFit/>
          </a:bodyPr>
          <a:lstStyle/>
          <a:p>
            <a:pPr>
              <a:lnSpc>
                <a:spcPts val="5040"/>
              </a:lnSpc>
            </a:pPr>
            <a:r>
              <a:rPr lang="en-US" sz="3600">
                <a:solidFill>
                  <a:srgbClr val="221F23"/>
                </a:solidFill>
                <a:latin typeface="Benedict"/>
              </a:rPr>
              <a:t>Visualisierung</a:t>
            </a:r>
          </a:p>
        </p:txBody>
      </p:sp>
      <p:sp>
        <p:nvSpPr>
          <p:cNvPr id="14" name="TextBox 14"/>
          <p:cNvSpPr txBox="1"/>
          <p:nvPr/>
        </p:nvSpPr>
        <p:spPr>
          <a:xfrm>
            <a:off x="1814809" y="6483787"/>
            <a:ext cx="2496865" cy="316230"/>
          </a:xfrm>
          <a:prstGeom prst="rect">
            <a:avLst/>
          </a:prstGeom>
        </p:spPr>
        <p:txBody>
          <a:bodyPr lIns="0" tIns="0" rIns="0" bIns="0" rtlCol="0" anchor="t">
            <a:spAutoFit/>
          </a:bodyPr>
          <a:lstStyle/>
          <a:p>
            <a:pPr algn="just">
              <a:lnSpc>
                <a:spcPts val="2519"/>
              </a:lnSpc>
              <a:spcBef>
                <a:spcPct val="0"/>
              </a:spcBef>
            </a:pPr>
            <a:r>
              <a:rPr lang="en-US" sz="1799">
                <a:solidFill>
                  <a:srgbClr val="404040"/>
                </a:solidFill>
                <a:latin typeface="Evolve Sans"/>
              </a:rPr>
              <a:t>Sitzung 4: To-Do-Liste</a:t>
            </a:r>
          </a:p>
        </p:txBody>
      </p:sp>
      <p:grpSp>
        <p:nvGrpSpPr>
          <p:cNvPr id="15" name="Group 15"/>
          <p:cNvGrpSpPr/>
          <p:nvPr/>
        </p:nvGrpSpPr>
        <p:grpSpPr>
          <a:xfrm>
            <a:off x="1814809" y="3421289"/>
            <a:ext cx="1598228" cy="147779"/>
            <a:chOff x="0" y="0"/>
            <a:chExt cx="1648200" cy="152400"/>
          </a:xfrm>
        </p:grpSpPr>
        <p:sp>
          <p:nvSpPr>
            <p:cNvPr id="16" name="Freeform 16"/>
            <p:cNvSpPr/>
            <p:nvPr/>
          </p:nvSpPr>
          <p:spPr>
            <a:xfrm>
              <a:off x="0" y="0"/>
              <a:ext cx="1648200" cy="152400"/>
            </a:xfrm>
            <a:custGeom>
              <a:avLst/>
              <a:gdLst/>
              <a:ahLst/>
              <a:cxnLst/>
              <a:rect l="l" t="t" r="r" b="b"/>
              <a:pathLst>
                <a:path w="1648200" h="152400">
                  <a:moveTo>
                    <a:pt x="0" y="0"/>
                  </a:moveTo>
                  <a:lnTo>
                    <a:pt x="1648200" y="0"/>
                  </a:lnTo>
                  <a:lnTo>
                    <a:pt x="1648200" y="152400"/>
                  </a:lnTo>
                  <a:lnTo>
                    <a:pt x="0" y="152400"/>
                  </a:lnTo>
                  <a:close/>
                </a:path>
              </a:pathLst>
            </a:custGeom>
            <a:solidFill>
              <a:srgbClr val="E4F2F2"/>
            </a:solidFill>
          </p:spPr>
        </p:sp>
      </p:grpSp>
      <p:grpSp>
        <p:nvGrpSpPr>
          <p:cNvPr id="17" name="Group 17"/>
          <p:cNvGrpSpPr/>
          <p:nvPr/>
        </p:nvGrpSpPr>
        <p:grpSpPr>
          <a:xfrm>
            <a:off x="12738058" y="816610"/>
            <a:ext cx="4952669" cy="212090"/>
            <a:chOff x="0" y="0"/>
            <a:chExt cx="6603559" cy="282787"/>
          </a:xfrm>
        </p:grpSpPr>
        <p:sp>
          <p:nvSpPr>
            <p:cNvPr id="18" name="TextBox 18"/>
            <p:cNvSpPr txBox="1"/>
            <p:nvPr/>
          </p:nvSpPr>
          <p:spPr>
            <a:xfrm>
              <a:off x="0" y="-28575"/>
              <a:ext cx="1493899" cy="311362"/>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Achtsamkeit</a:t>
              </a:r>
            </a:p>
          </p:txBody>
        </p:sp>
        <p:sp>
          <p:nvSpPr>
            <p:cNvPr id="19" name="TextBox 19"/>
            <p:cNvSpPr txBox="1"/>
            <p:nvPr/>
          </p:nvSpPr>
          <p:spPr>
            <a:xfrm>
              <a:off x="2538887" y="-28575"/>
              <a:ext cx="1354822" cy="311362"/>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Visualisierung</a:t>
              </a:r>
            </a:p>
          </p:txBody>
        </p:sp>
        <p:sp>
          <p:nvSpPr>
            <p:cNvPr id="20" name="TextBox 20"/>
            <p:cNvSpPr txBox="1"/>
            <p:nvPr/>
          </p:nvSpPr>
          <p:spPr>
            <a:xfrm>
              <a:off x="4887135" y="-28575"/>
              <a:ext cx="1716423" cy="311362"/>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Umstrukturierung</a:t>
              </a:r>
            </a:p>
          </p:txBody>
        </p:sp>
      </p:grpSp>
      <p:grpSp>
        <p:nvGrpSpPr>
          <p:cNvPr id="21" name="Group 21"/>
          <p:cNvGrpSpPr/>
          <p:nvPr/>
        </p:nvGrpSpPr>
        <p:grpSpPr>
          <a:xfrm>
            <a:off x="386758" y="9886860"/>
            <a:ext cx="17901242" cy="335998"/>
            <a:chOff x="0" y="0"/>
            <a:chExt cx="23868323" cy="447998"/>
          </a:xfrm>
        </p:grpSpPr>
        <p:sp>
          <p:nvSpPr>
            <p:cNvPr id="22" name="TextBox 22"/>
            <p:cNvSpPr txBox="1"/>
            <p:nvPr/>
          </p:nvSpPr>
          <p:spPr>
            <a:xfrm>
              <a:off x="127545" y="-66675"/>
              <a:ext cx="23740779" cy="499564"/>
            </a:xfrm>
            <a:prstGeom prst="rect">
              <a:avLst/>
            </a:prstGeom>
          </p:spPr>
          <p:txBody>
            <a:bodyPr lIns="0" tIns="0" rIns="0" bIns="0" rtlCol="0" anchor="t">
              <a:spAutoFit/>
            </a:bodyPr>
            <a:lstStyle/>
            <a:p>
              <a:pPr>
                <a:lnSpc>
                  <a:spcPts val="2841"/>
                </a:lnSpc>
              </a:pPr>
              <a:r>
                <a:rPr lang="en-US" sz="2185" spc="305">
                  <a:solidFill>
                    <a:srgbClr val="638991"/>
                  </a:solidFill>
                  <a:latin typeface="Carlito Bold"/>
                </a:rPr>
                <a:t>     </a:t>
              </a:r>
              <a:r>
                <a:rPr lang="en-US" sz="2185" spc="305">
                  <a:solidFill>
                    <a:srgbClr val="D9D9D9"/>
                  </a:solidFill>
                  <a:latin typeface="Carlito Bold"/>
                </a:rPr>
                <a:t>Dr. Dittmer Institut   I   www.heilpraktiker-psychotherapie-werden.de</a:t>
              </a:r>
            </a:p>
          </p:txBody>
        </p:sp>
        <p:sp>
          <p:nvSpPr>
            <p:cNvPr id="23" name="Freeform 23"/>
            <p:cNvSpPr/>
            <p:nvPr/>
          </p:nvSpPr>
          <p:spPr>
            <a:xfrm>
              <a:off x="0" y="0"/>
              <a:ext cx="447998" cy="447998"/>
            </a:xfrm>
            <a:custGeom>
              <a:avLst/>
              <a:gdLst/>
              <a:ahLst/>
              <a:cxnLst/>
              <a:rect l="l" t="t" r="r" b="b"/>
              <a:pathLst>
                <a:path w="447998" h="447998">
                  <a:moveTo>
                    <a:pt x="0" y="0"/>
                  </a:moveTo>
                  <a:lnTo>
                    <a:pt x="447998" y="0"/>
                  </a:lnTo>
                  <a:lnTo>
                    <a:pt x="447998" y="447998"/>
                  </a:lnTo>
                  <a:lnTo>
                    <a:pt x="0" y="447998"/>
                  </a:lnTo>
                  <a:lnTo>
                    <a:pt x="0" y="0"/>
                  </a:lnTo>
                  <a:close/>
                </a:path>
              </a:pathLst>
            </a:custGeom>
            <a:blipFill>
              <a:blip r:embed="rId8"/>
              <a:stretch>
                <a:fillRect/>
              </a:stretch>
            </a:blipFill>
          </p:spPr>
        </p:sp>
      </p:grpSp>
      <p:grpSp>
        <p:nvGrpSpPr>
          <p:cNvPr id="24" name="Group 24"/>
          <p:cNvGrpSpPr/>
          <p:nvPr/>
        </p:nvGrpSpPr>
        <p:grpSpPr>
          <a:xfrm>
            <a:off x="4473121" y="1395552"/>
            <a:ext cx="12354900" cy="8194227"/>
            <a:chOff x="0" y="0"/>
            <a:chExt cx="5674209" cy="3763345"/>
          </a:xfrm>
        </p:grpSpPr>
        <p:sp>
          <p:nvSpPr>
            <p:cNvPr id="25" name="Freeform 25"/>
            <p:cNvSpPr/>
            <p:nvPr/>
          </p:nvSpPr>
          <p:spPr>
            <a:xfrm>
              <a:off x="0" y="0"/>
              <a:ext cx="5674209" cy="3763345"/>
            </a:xfrm>
            <a:custGeom>
              <a:avLst/>
              <a:gdLst/>
              <a:ahLst/>
              <a:cxnLst/>
              <a:rect l="l" t="t" r="r" b="b"/>
              <a:pathLst>
                <a:path w="5674209" h="3763345">
                  <a:moveTo>
                    <a:pt x="0" y="0"/>
                  </a:moveTo>
                  <a:lnTo>
                    <a:pt x="5674209" y="0"/>
                  </a:lnTo>
                  <a:lnTo>
                    <a:pt x="5674209" y="3763345"/>
                  </a:lnTo>
                  <a:lnTo>
                    <a:pt x="0" y="3763345"/>
                  </a:lnTo>
                  <a:close/>
                </a:path>
              </a:pathLst>
            </a:custGeom>
            <a:solidFill>
              <a:srgbClr val="E4F2F2"/>
            </a:solidFill>
          </p:spPr>
        </p:sp>
      </p:grpSp>
      <p:sp>
        <p:nvSpPr>
          <p:cNvPr id="26" name="TextBox 26"/>
          <p:cNvSpPr txBox="1"/>
          <p:nvPr/>
        </p:nvSpPr>
        <p:spPr>
          <a:xfrm>
            <a:off x="4733363" y="2162295"/>
            <a:ext cx="11951496" cy="7258050"/>
          </a:xfrm>
          <a:prstGeom prst="rect">
            <a:avLst/>
          </a:prstGeom>
        </p:spPr>
        <p:txBody>
          <a:bodyPr lIns="0" tIns="0" rIns="0" bIns="0" rtlCol="0" anchor="t">
            <a:spAutoFit/>
          </a:bodyPr>
          <a:lstStyle/>
          <a:p>
            <a:pPr algn="just">
              <a:lnSpc>
                <a:spcPts val="2519"/>
              </a:lnSpc>
            </a:pPr>
            <a:r>
              <a:rPr lang="en-US" sz="1799">
                <a:solidFill>
                  <a:srgbClr val="000000"/>
                </a:solidFill>
                <a:latin typeface="Evolve Sans"/>
              </a:rPr>
              <a:t>Die Vorbereitung auf den neuen Job sollte nicht nur praktische Aspekte umfassen, sondern auch Maßnahmen zur Stärkung des Selbstbewusstseins und zur Förderung einer positiven Einstellung beinhalten. </a:t>
            </a:r>
          </a:p>
          <a:p>
            <a:pPr algn="just">
              <a:lnSpc>
                <a:spcPts val="2519"/>
              </a:lnSpc>
            </a:pPr>
            <a:endParaRPr lang="en-US" sz="1799">
              <a:solidFill>
                <a:srgbClr val="000000"/>
              </a:solidFill>
              <a:latin typeface="Evolve Sans"/>
            </a:endParaRPr>
          </a:p>
          <a:p>
            <a:pPr algn="just">
              <a:lnSpc>
                <a:spcPts val="2519"/>
              </a:lnSpc>
            </a:pPr>
            <a:r>
              <a:rPr lang="en-US" sz="1799">
                <a:solidFill>
                  <a:srgbClr val="000000"/>
                </a:solidFill>
                <a:latin typeface="Evolve Sans Bold"/>
              </a:rPr>
              <a:t>Rolle und Verantwortlichkeiten: </a:t>
            </a:r>
            <a:r>
              <a:rPr lang="en-US" sz="1799">
                <a:solidFill>
                  <a:srgbClr val="000000"/>
                </a:solidFill>
                <a:latin typeface="Evolve Sans"/>
              </a:rPr>
              <a:t>Erstellen Sie zu Hause (heimlich) ein Organigramm  .... Namen, Verantwortlichkeiten, Eigenheiten, Freundschaften</a:t>
            </a:r>
          </a:p>
          <a:p>
            <a:pPr algn="just">
              <a:lnSpc>
                <a:spcPts val="2519"/>
              </a:lnSpc>
            </a:pPr>
            <a:endParaRPr lang="en-US" sz="1799">
              <a:solidFill>
                <a:srgbClr val="000000"/>
              </a:solidFill>
              <a:latin typeface="Evolve Sans"/>
            </a:endParaRPr>
          </a:p>
          <a:p>
            <a:pPr algn="just">
              <a:lnSpc>
                <a:spcPts val="2519"/>
              </a:lnSpc>
            </a:pPr>
            <a:r>
              <a:rPr lang="en-US" sz="1799">
                <a:solidFill>
                  <a:srgbClr val="000000"/>
                </a:solidFill>
                <a:latin typeface="Evolve Sans Bold"/>
              </a:rPr>
              <a:t>Netzwerken und soziale Verbindung: </a:t>
            </a:r>
            <a:r>
              <a:rPr lang="en-US" sz="1799">
                <a:solidFill>
                  <a:srgbClr val="000000"/>
                </a:solidFill>
                <a:latin typeface="Evolve Sans"/>
              </a:rPr>
              <a:t>Vielleicht haben Sie Lust, nach ca. einer Woche, einen kleinen Einstand zu geben .. nicht Aufwendiges, nur eine Aufmerksamkeit</a:t>
            </a:r>
          </a:p>
          <a:p>
            <a:pPr algn="just">
              <a:lnSpc>
                <a:spcPts val="2519"/>
              </a:lnSpc>
            </a:pPr>
            <a:endParaRPr lang="en-US" sz="1799">
              <a:solidFill>
                <a:srgbClr val="000000"/>
              </a:solidFill>
              <a:latin typeface="Evolve Sans"/>
            </a:endParaRPr>
          </a:p>
          <a:p>
            <a:pPr algn="just">
              <a:lnSpc>
                <a:spcPts val="2519"/>
              </a:lnSpc>
            </a:pPr>
            <a:r>
              <a:rPr lang="en-US" sz="1799">
                <a:solidFill>
                  <a:srgbClr val="000000"/>
                </a:solidFill>
                <a:latin typeface="Evolve Sans Bold"/>
              </a:rPr>
              <a:t>Kleidung und Vorbereitung: </a:t>
            </a:r>
            <a:r>
              <a:rPr lang="en-US" sz="1799">
                <a:solidFill>
                  <a:srgbClr val="000000"/>
                </a:solidFill>
                <a:latin typeface="Evolve Sans"/>
              </a:rPr>
              <a:t>Überlegen Sie, welches Outfit zum Job passt und Ihre Persönlichkeit (unaufdringlich) widerspiegelt. Legen Sie abends bereit, was Sie am nächsten Tag anziehen wollen.</a:t>
            </a:r>
          </a:p>
          <a:p>
            <a:pPr algn="just">
              <a:lnSpc>
                <a:spcPts val="2519"/>
              </a:lnSpc>
            </a:pPr>
            <a:endParaRPr lang="en-US" sz="1799">
              <a:solidFill>
                <a:srgbClr val="000000"/>
              </a:solidFill>
              <a:latin typeface="Evolve Sans"/>
            </a:endParaRPr>
          </a:p>
          <a:p>
            <a:pPr algn="just">
              <a:lnSpc>
                <a:spcPts val="2519"/>
              </a:lnSpc>
            </a:pPr>
            <a:r>
              <a:rPr lang="en-US" sz="1799">
                <a:solidFill>
                  <a:srgbClr val="000000"/>
                </a:solidFill>
                <a:latin typeface="Evolve Sans Bold"/>
              </a:rPr>
              <a:t>Notwendige Materialien:</a:t>
            </a:r>
            <a:r>
              <a:rPr lang="en-US" sz="1799">
                <a:solidFill>
                  <a:srgbClr val="000000"/>
                </a:solidFill>
                <a:latin typeface="Evolve Sans"/>
              </a:rPr>
              <a:t> Stellen Sie sicher, dass Sie alle notwendigen Materialien, Unterlagen oder technischen Geräte dabei haben.</a:t>
            </a:r>
          </a:p>
          <a:p>
            <a:pPr algn="just">
              <a:lnSpc>
                <a:spcPts val="2519"/>
              </a:lnSpc>
            </a:pPr>
            <a:endParaRPr lang="en-US" sz="1799">
              <a:solidFill>
                <a:srgbClr val="000000"/>
              </a:solidFill>
              <a:latin typeface="Evolve Sans"/>
            </a:endParaRPr>
          </a:p>
          <a:p>
            <a:pPr algn="just">
              <a:lnSpc>
                <a:spcPts val="2519"/>
              </a:lnSpc>
            </a:pPr>
            <a:r>
              <a:rPr lang="en-US" sz="1799">
                <a:solidFill>
                  <a:srgbClr val="000000"/>
                </a:solidFill>
                <a:latin typeface="Evolve Sans Bold"/>
              </a:rPr>
              <a:t>Entspannungsübungen einplanen: </a:t>
            </a:r>
            <a:r>
              <a:rPr lang="en-US" sz="1799">
                <a:solidFill>
                  <a:srgbClr val="000000"/>
                </a:solidFill>
                <a:latin typeface="Evolve Sans"/>
              </a:rPr>
              <a:t>Integrieren Sie kurze Achtsamkeitsübungen oder Atemtechniken in Ihre Morgenroutine, um Ruhe zu bewahren.</a:t>
            </a:r>
          </a:p>
          <a:p>
            <a:pPr algn="just">
              <a:lnSpc>
                <a:spcPts val="2519"/>
              </a:lnSpc>
            </a:pPr>
            <a:endParaRPr lang="en-US" sz="1799">
              <a:solidFill>
                <a:srgbClr val="000000"/>
              </a:solidFill>
              <a:latin typeface="Evolve Sans"/>
            </a:endParaRPr>
          </a:p>
          <a:p>
            <a:pPr algn="just">
              <a:lnSpc>
                <a:spcPts val="2519"/>
              </a:lnSpc>
            </a:pPr>
            <a:r>
              <a:rPr lang="en-US" sz="1799">
                <a:solidFill>
                  <a:srgbClr val="000000"/>
                </a:solidFill>
                <a:latin typeface="Evolve Sans Bold"/>
              </a:rPr>
              <a:t>Fragen notieren: </a:t>
            </a:r>
            <a:r>
              <a:rPr lang="en-US" sz="1799">
                <a:solidFill>
                  <a:srgbClr val="000000"/>
                </a:solidFill>
                <a:latin typeface="Evolve Sans"/>
              </a:rPr>
              <a:t>Notieren Sie sich einige Fragen, die Sie am ersten Tag stellen möchten, um sich aktiv am Arbeitsgespräch zu beteiligen und Ihr Interesse zu zeigen.</a:t>
            </a:r>
          </a:p>
          <a:p>
            <a:pPr algn="just">
              <a:lnSpc>
                <a:spcPts val="2519"/>
              </a:lnSpc>
            </a:pPr>
            <a:endParaRPr lang="en-US" sz="1799">
              <a:solidFill>
                <a:srgbClr val="000000"/>
              </a:solidFill>
              <a:latin typeface="Evolve Sans"/>
            </a:endParaRPr>
          </a:p>
          <a:p>
            <a:pPr algn="just">
              <a:lnSpc>
                <a:spcPts val="2519"/>
              </a:lnSpc>
            </a:pPr>
            <a:r>
              <a:rPr lang="en-US" sz="1799">
                <a:solidFill>
                  <a:srgbClr val="000000"/>
                </a:solidFill>
                <a:latin typeface="Evolve Sans Bold"/>
              </a:rPr>
              <a:t>Erfolg erinnern: </a:t>
            </a:r>
            <a:r>
              <a:rPr lang="en-US" sz="1799">
                <a:solidFill>
                  <a:srgbClr val="000000"/>
                </a:solidFill>
                <a:latin typeface="Evolve Sans"/>
              </a:rPr>
              <a:t>Kleben Sie sich irgendwo einen Klebezettel hin, der Sie immer daran erinnert, welche Erfolge Sie schon erreicht und welche Herausforderungen Sie schon gemeistert haben.</a:t>
            </a:r>
          </a:p>
        </p:txBody>
      </p:sp>
      <p:sp>
        <p:nvSpPr>
          <p:cNvPr id="27" name="TextBox 27"/>
          <p:cNvSpPr txBox="1"/>
          <p:nvPr/>
        </p:nvSpPr>
        <p:spPr>
          <a:xfrm>
            <a:off x="4691556" y="1486178"/>
            <a:ext cx="4033761" cy="613410"/>
          </a:xfrm>
          <a:prstGeom prst="rect">
            <a:avLst/>
          </a:prstGeom>
        </p:spPr>
        <p:txBody>
          <a:bodyPr lIns="0" tIns="0" rIns="0" bIns="0" rtlCol="0" anchor="t">
            <a:spAutoFit/>
          </a:bodyPr>
          <a:lstStyle/>
          <a:p>
            <a:pPr>
              <a:lnSpc>
                <a:spcPts val="5040"/>
              </a:lnSpc>
            </a:pPr>
            <a:r>
              <a:rPr lang="en-US" sz="3600">
                <a:solidFill>
                  <a:srgbClr val="221F23"/>
                </a:solidFill>
                <a:latin typeface="Benedict"/>
              </a:rPr>
              <a:t>Übungsanweisung</a:t>
            </a:r>
          </a:p>
        </p:txBody>
      </p:sp>
      <p:sp>
        <p:nvSpPr>
          <p:cNvPr id="33" name="AutoShape 7">
            <a:extLst>
              <a:ext uri="{FF2B5EF4-FFF2-40B4-BE49-F238E27FC236}">
                <a16:creationId xmlns:a16="http://schemas.microsoft.com/office/drawing/2014/main" id="{41F70B32-376F-DF57-829F-9ABAE4937627}"/>
              </a:ext>
            </a:extLst>
          </p:cNvPr>
          <p:cNvSpPr/>
          <p:nvPr/>
        </p:nvSpPr>
        <p:spPr>
          <a:xfrm>
            <a:off x="1828800" y="9563100"/>
            <a:ext cx="233275" cy="0"/>
          </a:xfrm>
          <a:prstGeom prst="line">
            <a:avLst/>
          </a:prstGeom>
          <a:ln w="19050" cap="flat">
            <a:solidFill>
              <a:srgbClr val="221F23"/>
            </a:solidFill>
            <a:prstDash val="solid"/>
            <a:headEnd type="none" w="sm" len="sm"/>
            <a:tailEnd type="none" w="sm" len="sm"/>
          </a:ln>
        </p:spPr>
      </p:sp>
      <p:sp>
        <p:nvSpPr>
          <p:cNvPr id="35" name="TextBox 12">
            <a:extLst>
              <a:ext uri="{FF2B5EF4-FFF2-40B4-BE49-F238E27FC236}">
                <a16:creationId xmlns:a16="http://schemas.microsoft.com/office/drawing/2014/main" id="{B02BEDB3-BAF7-70D7-531A-CAC92C1CED69}"/>
              </a:ext>
            </a:extLst>
          </p:cNvPr>
          <p:cNvSpPr txBox="1"/>
          <p:nvPr/>
        </p:nvSpPr>
        <p:spPr>
          <a:xfrm>
            <a:off x="1037031" y="9229156"/>
            <a:ext cx="2138275" cy="209672"/>
          </a:xfrm>
          <a:prstGeom prst="rect">
            <a:avLst/>
          </a:prstGeom>
        </p:spPr>
        <p:txBody>
          <a:bodyPr wrap="square" lIns="0" tIns="0" rIns="0" bIns="0" rtlCol="0" anchor="t">
            <a:spAutoFit/>
          </a:bodyPr>
          <a:lstStyle/>
          <a:p>
            <a:pPr>
              <a:lnSpc>
                <a:spcPts val="1679"/>
              </a:lnSpc>
            </a:pPr>
            <a:r>
              <a:rPr lang="en-US" sz="1200">
                <a:solidFill>
                  <a:srgbClr val="221F23"/>
                </a:solidFill>
                <a:latin typeface="TAN Aegean"/>
              </a:rPr>
              <a:t>16            17         18</a:t>
            </a:r>
          </a:p>
        </p:txBody>
      </p:sp>
      <p:grpSp>
        <p:nvGrpSpPr>
          <p:cNvPr id="36" name="Group 2">
            <a:extLst>
              <a:ext uri="{FF2B5EF4-FFF2-40B4-BE49-F238E27FC236}">
                <a16:creationId xmlns:a16="http://schemas.microsoft.com/office/drawing/2014/main" id="{F49974E1-C7FF-68AF-2A5D-960712163629}"/>
              </a:ext>
            </a:extLst>
          </p:cNvPr>
          <p:cNvGrpSpPr/>
          <p:nvPr/>
        </p:nvGrpSpPr>
        <p:grpSpPr>
          <a:xfrm rot="1509315">
            <a:off x="-1033429" y="-2925957"/>
            <a:ext cx="13280249" cy="17045715"/>
            <a:chOff x="0" y="0"/>
            <a:chExt cx="17706999" cy="22727620"/>
          </a:xfrm>
        </p:grpSpPr>
        <p:pic>
          <p:nvPicPr>
            <p:cNvPr id="37" name="Picture 3">
              <a:extLst>
                <a:ext uri="{FF2B5EF4-FFF2-40B4-BE49-F238E27FC236}">
                  <a16:creationId xmlns:a16="http://schemas.microsoft.com/office/drawing/2014/main" id="{3F84F52D-54EF-F9D5-AB94-974E8C716BE4}"/>
                </a:ext>
              </a:extLst>
            </p:cNvPr>
            <p:cNvPicPr>
              <a:picLocks noChangeAspect="1"/>
            </p:cNvPicPr>
            <p:nvPr/>
          </p:nvPicPr>
          <p:blipFill>
            <a:blip r:embed="rId9">
              <a:alphaModFix amt="5000"/>
            </a:blip>
            <a:srcRect l="11045" r="11045"/>
            <a:stretch>
              <a:fillRect/>
            </a:stretch>
          </p:blipFill>
          <p:spPr>
            <a:xfrm>
              <a:off x="0" y="0"/>
              <a:ext cx="17706999" cy="22727620"/>
            </a:xfrm>
            <a:prstGeom prst="rect">
              <a:avLst/>
            </a:prstGeom>
          </p:spPr>
        </p:pic>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1028700" y="1028700"/>
            <a:ext cx="632334" cy="733703"/>
          </a:xfrm>
          <a:custGeom>
            <a:avLst/>
            <a:gdLst/>
            <a:ahLst/>
            <a:cxnLst/>
            <a:rect l="l" t="t" r="r" b="b"/>
            <a:pathLst>
              <a:path w="632334" h="733703">
                <a:moveTo>
                  <a:pt x="0" y="0"/>
                </a:moveTo>
                <a:lnTo>
                  <a:pt x="632334" y="0"/>
                </a:lnTo>
                <a:lnTo>
                  <a:pt x="632334" y="733703"/>
                </a:lnTo>
                <a:lnTo>
                  <a:pt x="0" y="733703"/>
                </a:lnTo>
                <a:lnTo>
                  <a:pt x="0" y="0"/>
                </a:lnTo>
                <a:close/>
              </a:path>
            </a:pathLst>
          </a:custGeom>
          <a:blipFill>
            <a:blip r:embed="rId2">
              <a:extLst>
                <a:ext uri="{96DAC541-7B7A-43D3-8B79-37D633B846F1}">
                  <asvg:svgBlip xmlns:asvg="http://schemas.microsoft.com/office/drawing/2016/SVG/main" r:embed="rId3"/>
                </a:ext>
              </a:extLst>
            </a:blip>
            <a:stretch>
              <a:fillRect r="-42302" b="-42814"/>
            </a:stretch>
          </a:blipFill>
        </p:spPr>
      </p:sp>
      <p:sp>
        <p:nvSpPr>
          <p:cNvPr id="6" name="Freeform 6"/>
          <p:cNvSpPr/>
          <p:nvPr/>
        </p:nvSpPr>
        <p:spPr>
          <a:xfrm rot="-5400000">
            <a:off x="16532827" y="5348966"/>
            <a:ext cx="1300195" cy="152751"/>
          </a:xfrm>
          <a:custGeom>
            <a:avLst/>
            <a:gdLst/>
            <a:ahLst/>
            <a:cxnLst/>
            <a:rect l="l" t="t" r="r" b="b"/>
            <a:pathLst>
              <a:path w="1300195" h="152751">
                <a:moveTo>
                  <a:pt x="0" y="0"/>
                </a:moveTo>
                <a:lnTo>
                  <a:pt x="1300195" y="0"/>
                </a:lnTo>
                <a:lnTo>
                  <a:pt x="1300195" y="152751"/>
                </a:lnTo>
                <a:lnTo>
                  <a:pt x="0" y="152751"/>
                </a:lnTo>
                <a:lnTo>
                  <a:pt x="0" y="0"/>
                </a:lnTo>
                <a:close/>
              </a:path>
            </a:pathLst>
          </a:custGeom>
          <a:blipFill>
            <a:blip r:embed="rId4">
              <a:extLst>
                <a:ext uri="{96DAC541-7B7A-43D3-8B79-37D633B846F1}">
                  <asvg:svgBlip xmlns:asvg="http://schemas.microsoft.com/office/drawing/2016/SVG/main" r:embed="rId5"/>
                </a:ext>
              </a:extLst>
            </a:blip>
            <a:stretch>
              <a:fillRect l="-40933" r="-43353"/>
            </a:stretch>
          </a:blipFill>
        </p:spPr>
      </p:sp>
      <p:grpSp>
        <p:nvGrpSpPr>
          <p:cNvPr id="7" name="Group 7"/>
          <p:cNvGrpSpPr>
            <a:grpSpLocks noChangeAspect="1"/>
          </p:cNvGrpSpPr>
          <p:nvPr/>
        </p:nvGrpSpPr>
        <p:grpSpPr>
          <a:xfrm>
            <a:off x="17113216" y="4211561"/>
            <a:ext cx="139416" cy="139416"/>
            <a:chOff x="0" y="0"/>
            <a:chExt cx="6355080" cy="6355080"/>
          </a:xfrm>
        </p:grpSpPr>
        <p:sp>
          <p:nvSpPr>
            <p:cNvPr id="8" name="Freeform 8"/>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21F23"/>
            </a:solidFill>
          </p:spPr>
        </p:sp>
      </p:grpSp>
      <p:sp>
        <p:nvSpPr>
          <p:cNvPr id="9" name="Freeform 9"/>
          <p:cNvSpPr/>
          <p:nvPr/>
        </p:nvSpPr>
        <p:spPr>
          <a:xfrm rot="5400000">
            <a:off x="16920508" y="8919508"/>
            <a:ext cx="246305" cy="431279"/>
          </a:xfrm>
          <a:custGeom>
            <a:avLst/>
            <a:gdLst/>
            <a:ahLst/>
            <a:cxnLst/>
            <a:rect l="l" t="t" r="r" b="b"/>
            <a:pathLst>
              <a:path w="246305" h="431279">
                <a:moveTo>
                  <a:pt x="0" y="0"/>
                </a:moveTo>
                <a:lnTo>
                  <a:pt x="246305" y="0"/>
                </a:lnTo>
                <a:lnTo>
                  <a:pt x="246305" y="431279"/>
                </a:lnTo>
                <a:lnTo>
                  <a:pt x="0" y="431279"/>
                </a:lnTo>
                <a:lnTo>
                  <a:pt x="0" y="0"/>
                </a:lnTo>
                <a:close/>
              </a:path>
            </a:pathLst>
          </a:custGeom>
          <a:blipFill>
            <a:blip r:embed="rId6">
              <a:extLst>
                <a:ext uri="{96DAC541-7B7A-43D3-8B79-37D633B846F1}">
                  <asvg:svgBlip xmlns:asvg="http://schemas.microsoft.com/office/drawing/2016/SVG/main" r:embed="rId7"/>
                </a:ext>
              </a:extLst>
            </a:blip>
            <a:stretch>
              <a:fillRect l="-75099"/>
            </a:stretch>
          </a:blipFill>
        </p:spPr>
      </p:sp>
      <p:grpSp>
        <p:nvGrpSpPr>
          <p:cNvPr id="10" name="Group 10"/>
          <p:cNvGrpSpPr/>
          <p:nvPr/>
        </p:nvGrpSpPr>
        <p:grpSpPr>
          <a:xfrm>
            <a:off x="5455787" y="3909514"/>
            <a:ext cx="11372234" cy="4891586"/>
            <a:chOff x="0" y="0"/>
            <a:chExt cx="5222902" cy="1965447"/>
          </a:xfrm>
        </p:grpSpPr>
        <p:sp>
          <p:nvSpPr>
            <p:cNvPr id="11" name="Freeform 11"/>
            <p:cNvSpPr/>
            <p:nvPr/>
          </p:nvSpPr>
          <p:spPr>
            <a:xfrm>
              <a:off x="0" y="0"/>
              <a:ext cx="5222902" cy="1965447"/>
            </a:xfrm>
            <a:custGeom>
              <a:avLst/>
              <a:gdLst/>
              <a:ahLst/>
              <a:cxnLst/>
              <a:rect l="l" t="t" r="r" b="b"/>
              <a:pathLst>
                <a:path w="5222902" h="1965447">
                  <a:moveTo>
                    <a:pt x="0" y="0"/>
                  </a:moveTo>
                  <a:lnTo>
                    <a:pt x="5222902" y="0"/>
                  </a:lnTo>
                  <a:lnTo>
                    <a:pt x="5222902" y="1965447"/>
                  </a:lnTo>
                  <a:lnTo>
                    <a:pt x="0" y="1965447"/>
                  </a:lnTo>
                  <a:close/>
                </a:path>
              </a:pathLst>
            </a:custGeom>
            <a:solidFill>
              <a:srgbClr val="E4F2F2"/>
            </a:solidFill>
          </p:spPr>
        </p:sp>
      </p:grpSp>
      <p:sp>
        <p:nvSpPr>
          <p:cNvPr id="15" name="TextBox 15"/>
          <p:cNvSpPr txBox="1"/>
          <p:nvPr/>
        </p:nvSpPr>
        <p:spPr>
          <a:xfrm>
            <a:off x="1814809" y="2683796"/>
            <a:ext cx="4033761" cy="613410"/>
          </a:xfrm>
          <a:prstGeom prst="rect">
            <a:avLst/>
          </a:prstGeom>
        </p:spPr>
        <p:txBody>
          <a:bodyPr lIns="0" tIns="0" rIns="0" bIns="0" rtlCol="0" anchor="t">
            <a:spAutoFit/>
          </a:bodyPr>
          <a:lstStyle/>
          <a:p>
            <a:pPr>
              <a:lnSpc>
                <a:spcPts val="5040"/>
              </a:lnSpc>
            </a:pPr>
            <a:r>
              <a:rPr lang="en-US" sz="3600">
                <a:solidFill>
                  <a:srgbClr val="221F23"/>
                </a:solidFill>
                <a:latin typeface="Benedict"/>
              </a:rPr>
              <a:t>Umstrukturierung</a:t>
            </a:r>
          </a:p>
        </p:txBody>
      </p:sp>
      <p:sp>
        <p:nvSpPr>
          <p:cNvPr id="16" name="TextBox 16"/>
          <p:cNvSpPr txBox="1"/>
          <p:nvPr/>
        </p:nvSpPr>
        <p:spPr>
          <a:xfrm>
            <a:off x="5455787" y="2392586"/>
            <a:ext cx="11372234" cy="796291"/>
          </a:xfrm>
          <a:prstGeom prst="rect">
            <a:avLst/>
          </a:prstGeom>
        </p:spPr>
        <p:txBody>
          <a:bodyPr lIns="0" tIns="0" rIns="0" bIns="0" rtlCol="0" anchor="t">
            <a:spAutoFit/>
          </a:bodyPr>
          <a:lstStyle/>
          <a:p>
            <a:pPr algn="just">
              <a:lnSpc>
                <a:spcPts val="3239"/>
              </a:lnSpc>
            </a:pPr>
            <a:r>
              <a:rPr lang="en-US" sz="1799">
                <a:solidFill>
                  <a:srgbClr val="404040"/>
                </a:solidFill>
                <a:latin typeface="Evolve Sans"/>
              </a:rPr>
              <a:t>Die kognitive Umstrukturierung, eine Technik der kognitiven Verhaltenstherapie (CBT), zielt darauf ab, negative Denkmuster zu identifizieren und zu verändern, um eine bessere Anpassung an die neue Situation zu fördern. </a:t>
            </a:r>
          </a:p>
        </p:txBody>
      </p:sp>
      <p:grpSp>
        <p:nvGrpSpPr>
          <p:cNvPr id="17" name="Group 17"/>
          <p:cNvGrpSpPr/>
          <p:nvPr/>
        </p:nvGrpSpPr>
        <p:grpSpPr>
          <a:xfrm>
            <a:off x="1814809" y="3421289"/>
            <a:ext cx="1598228" cy="147779"/>
            <a:chOff x="0" y="0"/>
            <a:chExt cx="1648200" cy="152400"/>
          </a:xfrm>
        </p:grpSpPr>
        <p:sp>
          <p:nvSpPr>
            <p:cNvPr id="18" name="Freeform 18"/>
            <p:cNvSpPr/>
            <p:nvPr/>
          </p:nvSpPr>
          <p:spPr>
            <a:xfrm>
              <a:off x="0" y="0"/>
              <a:ext cx="1648200" cy="152400"/>
            </a:xfrm>
            <a:custGeom>
              <a:avLst/>
              <a:gdLst/>
              <a:ahLst/>
              <a:cxnLst/>
              <a:rect l="l" t="t" r="r" b="b"/>
              <a:pathLst>
                <a:path w="1648200" h="152400">
                  <a:moveTo>
                    <a:pt x="0" y="0"/>
                  </a:moveTo>
                  <a:lnTo>
                    <a:pt x="1648200" y="0"/>
                  </a:lnTo>
                  <a:lnTo>
                    <a:pt x="1648200" y="152400"/>
                  </a:lnTo>
                  <a:lnTo>
                    <a:pt x="0" y="152400"/>
                  </a:lnTo>
                  <a:close/>
                </a:path>
              </a:pathLst>
            </a:custGeom>
            <a:solidFill>
              <a:srgbClr val="E4F2F2"/>
            </a:solidFill>
          </p:spPr>
        </p:sp>
      </p:grpSp>
      <p:grpSp>
        <p:nvGrpSpPr>
          <p:cNvPr id="19" name="Group 19"/>
          <p:cNvGrpSpPr/>
          <p:nvPr/>
        </p:nvGrpSpPr>
        <p:grpSpPr>
          <a:xfrm>
            <a:off x="12738058" y="816610"/>
            <a:ext cx="4952669" cy="212090"/>
            <a:chOff x="0" y="0"/>
            <a:chExt cx="6603559" cy="282787"/>
          </a:xfrm>
        </p:grpSpPr>
        <p:sp>
          <p:nvSpPr>
            <p:cNvPr id="20" name="TextBox 20"/>
            <p:cNvSpPr txBox="1"/>
            <p:nvPr/>
          </p:nvSpPr>
          <p:spPr>
            <a:xfrm>
              <a:off x="0" y="-28575"/>
              <a:ext cx="1493899" cy="311362"/>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Achtsamkeit</a:t>
              </a:r>
            </a:p>
          </p:txBody>
        </p:sp>
        <p:sp>
          <p:nvSpPr>
            <p:cNvPr id="21" name="TextBox 21"/>
            <p:cNvSpPr txBox="1"/>
            <p:nvPr/>
          </p:nvSpPr>
          <p:spPr>
            <a:xfrm>
              <a:off x="2538887" y="-28575"/>
              <a:ext cx="1354822" cy="311362"/>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Visualisierung</a:t>
              </a:r>
            </a:p>
          </p:txBody>
        </p:sp>
        <p:sp>
          <p:nvSpPr>
            <p:cNvPr id="22" name="TextBox 22"/>
            <p:cNvSpPr txBox="1"/>
            <p:nvPr/>
          </p:nvSpPr>
          <p:spPr>
            <a:xfrm>
              <a:off x="4887135" y="-28575"/>
              <a:ext cx="1716423" cy="311362"/>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Umstrukturierung</a:t>
              </a:r>
            </a:p>
          </p:txBody>
        </p:sp>
      </p:grpSp>
      <p:grpSp>
        <p:nvGrpSpPr>
          <p:cNvPr id="23" name="Group 23"/>
          <p:cNvGrpSpPr/>
          <p:nvPr/>
        </p:nvGrpSpPr>
        <p:grpSpPr>
          <a:xfrm>
            <a:off x="386758" y="9886860"/>
            <a:ext cx="17901242" cy="335998"/>
            <a:chOff x="0" y="0"/>
            <a:chExt cx="23868323" cy="447998"/>
          </a:xfrm>
        </p:grpSpPr>
        <p:sp>
          <p:nvSpPr>
            <p:cNvPr id="24" name="TextBox 24"/>
            <p:cNvSpPr txBox="1"/>
            <p:nvPr/>
          </p:nvSpPr>
          <p:spPr>
            <a:xfrm>
              <a:off x="127545" y="-66675"/>
              <a:ext cx="23740779" cy="499564"/>
            </a:xfrm>
            <a:prstGeom prst="rect">
              <a:avLst/>
            </a:prstGeom>
          </p:spPr>
          <p:txBody>
            <a:bodyPr lIns="0" tIns="0" rIns="0" bIns="0" rtlCol="0" anchor="t">
              <a:spAutoFit/>
            </a:bodyPr>
            <a:lstStyle/>
            <a:p>
              <a:pPr>
                <a:lnSpc>
                  <a:spcPts val="2841"/>
                </a:lnSpc>
              </a:pPr>
              <a:r>
                <a:rPr lang="en-US" sz="2185" spc="305">
                  <a:solidFill>
                    <a:srgbClr val="638991"/>
                  </a:solidFill>
                  <a:latin typeface="Carlito Bold"/>
                </a:rPr>
                <a:t>     </a:t>
              </a:r>
              <a:r>
                <a:rPr lang="en-US" sz="2185" spc="305">
                  <a:solidFill>
                    <a:srgbClr val="D9D9D9"/>
                  </a:solidFill>
                  <a:latin typeface="Carlito Bold"/>
                </a:rPr>
                <a:t>Dr. Dittmer Institut   I   www.heilpraktiker-psychotherapie-werden.de</a:t>
              </a:r>
            </a:p>
          </p:txBody>
        </p:sp>
        <p:sp>
          <p:nvSpPr>
            <p:cNvPr id="25" name="Freeform 25"/>
            <p:cNvSpPr/>
            <p:nvPr/>
          </p:nvSpPr>
          <p:spPr>
            <a:xfrm>
              <a:off x="0" y="0"/>
              <a:ext cx="447998" cy="447998"/>
            </a:xfrm>
            <a:custGeom>
              <a:avLst/>
              <a:gdLst/>
              <a:ahLst/>
              <a:cxnLst/>
              <a:rect l="l" t="t" r="r" b="b"/>
              <a:pathLst>
                <a:path w="447998" h="447998">
                  <a:moveTo>
                    <a:pt x="0" y="0"/>
                  </a:moveTo>
                  <a:lnTo>
                    <a:pt x="447998" y="0"/>
                  </a:lnTo>
                  <a:lnTo>
                    <a:pt x="447998" y="447998"/>
                  </a:lnTo>
                  <a:lnTo>
                    <a:pt x="0" y="447998"/>
                  </a:lnTo>
                  <a:lnTo>
                    <a:pt x="0" y="0"/>
                  </a:lnTo>
                  <a:close/>
                </a:path>
              </a:pathLst>
            </a:custGeom>
            <a:blipFill>
              <a:blip r:embed="rId8"/>
              <a:stretch>
                <a:fillRect/>
              </a:stretch>
            </a:blipFill>
          </p:spPr>
        </p:sp>
      </p:grpSp>
      <p:sp>
        <p:nvSpPr>
          <p:cNvPr id="26" name="TextBox 26"/>
          <p:cNvSpPr txBox="1"/>
          <p:nvPr/>
        </p:nvSpPr>
        <p:spPr>
          <a:xfrm>
            <a:off x="5651601" y="4104714"/>
            <a:ext cx="10943053" cy="4467057"/>
          </a:xfrm>
          <a:prstGeom prst="rect">
            <a:avLst/>
          </a:prstGeom>
        </p:spPr>
        <p:txBody>
          <a:bodyPr lIns="0" tIns="0" rIns="0" bIns="0" rtlCol="0" anchor="t">
            <a:spAutoFit/>
          </a:bodyPr>
          <a:lstStyle/>
          <a:p>
            <a:pPr>
              <a:lnSpc>
                <a:spcPts val="3239"/>
              </a:lnSpc>
            </a:pPr>
            <a:r>
              <a:rPr lang="en-US" sz="1799">
                <a:solidFill>
                  <a:srgbClr val="000000"/>
                </a:solidFill>
                <a:latin typeface="Evolve Sans Bold"/>
              </a:rPr>
              <a:t>Schritt 1: Konzentration auf die Atmung</a:t>
            </a:r>
          </a:p>
          <a:p>
            <a:pPr algn="just">
              <a:lnSpc>
                <a:spcPts val="3239"/>
              </a:lnSpc>
            </a:pPr>
            <a:r>
              <a:rPr lang="en-US" sz="1799">
                <a:solidFill>
                  <a:srgbClr val="000000"/>
                </a:solidFill>
                <a:latin typeface="Evolve Sans"/>
              </a:rPr>
              <a:t>Dabei richtet der Patient seine Aufmerksamkeit auf seinen Atem, spürt die Atembewegungen im Körper und bemerkt, wenn der Geist abschweift.</a:t>
            </a:r>
          </a:p>
          <a:p>
            <a:pPr algn="just">
              <a:lnSpc>
                <a:spcPts val="3239"/>
              </a:lnSpc>
            </a:pPr>
            <a:endParaRPr lang="en-US" sz="1799">
              <a:solidFill>
                <a:srgbClr val="000000"/>
              </a:solidFill>
              <a:latin typeface="Evolve Sans"/>
            </a:endParaRPr>
          </a:p>
          <a:p>
            <a:pPr algn="just">
              <a:lnSpc>
                <a:spcPts val="3239"/>
              </a:lnSpc>
            </a:pPr>
            <a:r>
              <a:rPr lang="en-US" sz="1799">
                <a:solidFill>
                  <a:srgbClr val="000000"/>
                </a:solidFill>
                <a:latin typeface="Evolve Sans Bold"/>
              </a:rPr>
              <a:t>Schritt 2: Anamnese</a:t>
            </a:r>
          </a:p>
          <a:p>
            <a:pPr algn="just">
              <a:lnSpc>
                <a:spcPts val="3239"/>
              </a:lnSpc>
            </a:pPr>
            <a:r>
              <a:rPr lang="en-US" sz="1799">
                <a:solidFill>
                  <a:srgbClr val="000000"/>
                </a:solidFill>
                <a:latin typeface="Evolve Sans"/>
              </a:rPr>
              <a:t>Der Patient soll ein wenig über die Situation erzählen, damit er beginnt, sich reinzudenken. Vielleicht tauchen schon erste Glaubenssätze auf, vieleicht erste Mobbingansätze, Erfahrungen.</a:t>
            </a:r>
          </a:p>
          <a:p>
            <a:pPr algn="just">
              <a:lnSpc>
                <a:spcPts val="3239"/>
              </a:lnSpc>
            </a:pPr>
            <a:endParaRPr lang="en-US" sz="1799">
              <a:solidFill>
                <a:srgbClr val="000000"/>
              </a:solidFill>
              <a:latin typeface="Evolve Sans"/>
            </a:endParaRPr>
          </a:p>
          <a:p>
            <a:pPr algn="just">
              <a:lnSpc>
                <a:spcPts val="3239"/>
              </a:lnSpc>
            </a:pPr>
            <a:r>
              <a:rPr lang="en-US" sz="1799">
                <a:solidFill>
                  <a:srgbClr val="000000"/>
                </a:solidFill>
                <a:latin typeface="Evolve Sans Bold"/>
              </a:rPr>
              <a:t>Schritt 3: Ressourcen heraushören</a:t>
            </a:r>
          </a:p>
          <a:p>
            <a:pPr algn="just">
              <a:lnSpc>
                <a:spcPts val="3239"/>
              </a:lnSpc>
            </a:pPr>
            <a:r>
              <a:rPr lang="en-US" sz="1799">
                <a:solidFill>
                  <a:srgbClr val="000000"/>
                </a:solidFill>
                <a:latin typeface="Evolve Sans"/>
              </a:rPr>
              <a:t>Da die therapeutische Arbeit ressourcenorientiert ist, ist es wichtig herauszuhören, wie der Patienten seine Herausforderungen in der Vergangenheit gelöst hat.</a:t>
            </a:r>
          </a:p>
        </p:txBody>
      </p:sp>
      <p:sp>
        <p:nvSpPr>
          <p:cNvPr id="27" name="AutoShape 7">
            <a:extLst>
              <a:ext uri="{FF2B5EF4-FFF2-40B4-BE49-F238E27FC236}">
                <a16:creationId xmlns:a16="http://schemas.microsoft.com/office/drawing/2014/main" id="{81498445-A62A-7F84-54CD-6802174FD5C6}"/>
              </a:ext>
            </a:extLst>
          </p:cNvPr>
          <p:cNvSpPr/>
          <p:nvPr/>
        </p:nvSpPr>
        <p:spPr>
          <a:xfrm>
            <a:off x="2600918" y="9580254"/>
            <a:ext cx="233275" cy="0"/>
          </a:xfrm>
          <a:prstGeom prst="line">
            <a:avLst/>
          </a:prstGeom>
          <a:ln w="19050" cap="flat">
            <a:solidFill>
              <a:srgbClr val="221F23"/>
            </a:solidFill>
            <a:prstDash val="solid"/>
            <a:headEnd type="none" w="sm" len="sm"/>
            <a:tailEnd type="none" w="sm" len="sm"/>
          </a:ln>
        </p:spPr>
      </p:sp>
      <p:sp>
        <p:nvSpPr>
          <p:cNvPr id="34" name="TextBox 12">
            <a:extLst>
              <a:ext uri="{FF2B5EF4-FFF2-40B4-BE49-F238E27FC236}">
                <a16:creationId xmlns:a16="http://schemas.microsoft.com/office/drawing/2014/main" id="{1A327B79-75B7-E67B-229C-32E4C3F6E04C}"/>
              </a:ext>
            </a:extLst>
          </p:cNvPr>
          <p:cNvSpPr txBox="1"/>
          <p:nvPr/>
        </p:nvSpPr>
        <p:spPr>
          <a:xfrm>
            <a:off x="1037031" y="9229156"/>
            <a:ext cx="2138275" cy="209672"/>
          </a:xfrm>
          <a:prstGeom prst="rect">
            <a:avLst/>
          </a:prstGeom>
        </p:spPr>
        <p:txBody>
          <a:bodyPr wrap="square" lIns="0" tIns="0" rIns="0" bIns="0" rtlCol="0" anchor="t">
            <a:spAutoFit/>
          </a:bodyPr>
          <a:lstStyle/>
          <a:p>
            <a:pPr>
              <a:lnSpc>
                <a:spcPts val="1679"/>
              </a:lnSpc>
            </a:pPr>
            <a:r>
              <a:rPr lang="en-US" sz="1200">
                <a:solidFill>
                  <a:srgbClr val="221F23"/>
                </a:solidFill>
                <a:latin typeface="TAN Aegean"/>
              </a:rPr>
              <a:t>16            17         18</a:t>
            </a:r>
          </a:p>
        </p:txBody>
      </p:sp>
      <p:grpSp>
        <p:nvGrpSpPr>
          <p:cNvPr id="37" name="Group 2">
            <a:extLst>
              <a:ext uri="{FF2B5EF4-FFF2-40B4-BE49-F238E27FC236}">
                <a16:creationId xmlns:a16="http://schemas.microsoft.com/office/drawing/2014/main" id="{13402DF2-5ED1-621A-C7A8-BADF3571DC7A}"/>
              </a:ext>
            </a:extLst>
          </p:cNvPr>
          <p:cNvGrpSpPr/>
          <p:nvPr/>
        </p:nvGrpSpPr>
        <p:grpSpPr>
          <a:xfrm rot="1509315">
            <a:off x="-1033429" y="-2925957"/>
            <a:ext cx="13280249" cy="17045715"/>
            <a:chOff x="0" y="0"/>
            <a:chExt cx="17706999" cy="22727620"/>
          </a:xfrm>
        </p:grpSpPr>
        <p:pic>
          <p:nvPicPr>
            <p:cNvPr id="38" name="Picture 3">
              <a:extLst>
                <a:ext uri="{FF2B5EF4-FFF2-40B4-BE49-F238E27FC236}">
                  <a16:creationId xmlns:a16="http://schemas.microsoft.com/office/drawing/2014/main" id="{9912C142-DA52-D63B-7EEB-9E8E10A21AA2}"/>
                </a:ext>
              </a:extLst>
            </p:cNvPr>
            <p:cNvPicPr>
              <a:picLocks noChangeAspect="1"/>
            </p:cNvPicPr>
            <p:nvPr/>
          </p:nvPicPr>
          <p:blipFill>
            <a:blip r:embed="rId9">
              <a:alphaModFix amt="5000"/>
            </a:blip>
            <a:srcRect l="11045" r="11045"/>
            <a:stretch>
              <a:fillRect/>
            </a:stretch>
          </p:blipFill>
          <p:spPr>
            <a:xfrm>
              <a:off x="0" y="0"/>
              <a:ext cx="17706999" cy="22727620"/>
            </a:xfrm>
            <a:prstGeom prst="rect">
              <a:avLst/>
            </a:prstGeom>
          </p:spPr>
        </p:pic>
      </p:grpSp>
      <p:sp>
        <p:nvSpPr>
          <p:cNvPr id="39" name="TextBox 13">
            <a:extLst>
              <a:ext uri="{FF2B5EF4-FFF2-40B4-BE49-F238E27FC236}">
                <a16:creationId xmlns:a16="http://schemas.microsoft.com/office/drawing/2014/main" id="{A79C9034-FEB9-A1E3-8377-77DFD8423B43}"/>
              </a:ext>
            </a:extLst>
          </p:cNvPr>
          <p:cNvSpPr txBox="1"/>
          <p:nvPr/>
        </p:nvSpPr>
        <p:spPr>
          <a:xfrm>
            <a:off x="1814809" y="6483787"/>
            <a:ext cx="2496865" cy="296043"/>
          </a:xfrm>
          <a:prstGeom prst="rect">
            <a:avLst/>
          </a:prstGeom>
        </p:spPr>
        <p:txBody>
          <a:bodyPr lIns="0" tIns="0" rIns="0" bIns="0" rtlCol="0" anchor="t">
            <a:spAutoFit/>
          </a:bodyPr>
          <a:lstStyle/>
          <a:p>
            <a:pPr algn="just">
              <a:lnSpc>
                <a:spcPts val="2519"/>
              </a:lnSpc>
              <a:spcBef>
                <a:spcPct val="0"/>
              </a:spcBef>
            </a:pPr>
            <a:r>
              <a:rPr lang="en-US" sz="1799">
                <a:solidFill>
                  <a:srgbClr val="404040"/>
                </a:solidFill>
                <a:latin typeface="Evolve Sans"/>
              </a:rPr>
              <a:t>Sitzung 1: Vorbereitung</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1028700" y="1028700"/>
            <a:ext cx="632334" cy="733703"/>
          </a:xfrm>
          <a:custGeom>
            <a:avLst/>
            <a:gdLst/>
            <a:ahLst/>
            <a:cxnLst/>
            <a:rect l="l" t="t" r="r" b="b"/>
            <a:pathLst>
              <a:path w="632334" h="733703">
                <a:moveTo>
                  <a:pt x="0" y="0"/>
                </a:moveTo>
                <a:lnTo>
                  <a:pt x="632334" y="0"/>
                </a:lnTo>
                <a:lnTo>
                  <a:pt x="632334" y="733703"/>
                </a:lnTo>
                <a:lnTo>
                  <a:pt x="0" y="733703"/>
                </a:lnTo>
                <a:lnTo>
                  <a:pt x="0" y="0"/>
                </a:lnTo>
                <a:close/>
              </a:path>
            </a:pathLst>
          </a:custGeom>
          <a:blipFill>
            <a:blip r:embed="rId2">
              <a:extLst>
                <a:ext uri="{96DAC541-7B7A-43D3-8B79-37D633B846F1}">
                  <asvg:svgBlip xmlns:asvg="http://schemas.microsoft.com/office/drawing/2016/SVG/main" r:embed="rId3"/>
                </a:ext>
              </a:extLst>
            </a:blip>
            <a:stretch>
              <a:fillRect r="-42302" b="-42814"/>
            </a:stretch>
          </a:blipFill>
        </p:spPr>
      </p:sp>
      <p:sp>
        <p:nvSpPr>
          <p:cNvPr id="6" name="Freeform 6"/>
          <p:cNvSpPr/>
          <p:nvPr/>
        </p:nvSpPr>
        <p:spPr>
          <a:xfrm rot="-5400000">
            <a:off x="16532827" y="5348966"/>
            <a:ext cx="1300195" cy="152751"/>
          </a:xfrm>
          <a:custGeom>
            <a:avLst/>
            <a:gdLst/>
            <a:ahLst/>
            <a:cxnLst/>
            <a:rect l="l" t="t" r="r" b="b"/>
            <a:pathLst>
              <a:path w="1300195" h="152751">
                <a:moveTo>
                  <a:pt x="0" y="0"/>
                </a:moveTo>
                <a:lnTo>
                  <a:pt x="1300195" y="0"/>
                </a:lnTo>
                <a:lnTo>
                  <a:pt x="1300195" y="152751"/>
                </a:lnTo>
                <a:lnTo>
                  <a:pt x="0" y="152751"/>
                </a:lnTo>
                <a:lnTo>
                  <a:pt x="0" y="0"/>
                </a:lnTo>
                <a:close/>
              </a:path>
            </a:pathLst>
          </a:custGeom>
          <a:blipFill>
            <a:blip r:embed="rId4">
              <a:extLst>
                <a:ext uri="{96DAC541-7B7A-43D3-8B79-37D633B846F1}">
                  <asvg:svgBlip xmlns:asvg="http://schemas.microsoft.com/office/drawing/2016/SVG/main" r:embed="rId5"/>
                </a:ext>
              </a:extLst>
            </a:blip>
            <a:stretch>
              <a:fillRect l="-40933" r="-43353"/>
            </a:stretch>
          </a:blipFill>
        </p:spPr>
      </p:sp>
      <p:grpSp>
        <p:nvGrpSpPr>
          <p:cNvPr id="7" name="Group 7"/>
          <p:cNvGrpSpPr>
            <a:grpSpLocks noChangeAspect="1"/>
          </p:cNvGrpSpPr>
          <p:nvPr/>
        </p:nvGrpSpPr>
        <p:grpSpPr>
          <a:xfrm>
            <a:off x="17113216" y="4211561"/>
            <a:ext cx="139416" cy="139416"/>
            <a:chOff x="0" y="0"/>
            <a:chExt cx="6355080" cy="6355080"/>
          </a:xfrm>
        </p:grpSpPr>
        <p:sp>
          <p:nvSpPr>
            <p:cNvPr id="8" name="Freeform 8"/>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21F23"/>
            </a:solidFill>
          </p:spPr>
        </p:sp>
      </p:grpSp>
      <p:sp>
        <p:nvSpPr>
          <p:cNvPr id="9" name="Freeform 9"/>
          <p:cNvSpPr/>
          <p:nvPr/>
        </p:nvSpPr>
        <p:spPr>
          <a:xfrm rot="5400000">
            <a:off x="16920508" y="8919508"/>
            <a:ext cx="246305" cy="431279"/>
          </a:xfrm>
          <a:custGeom>
            <a:avLst/>
            <a:gdLst/>
            <a:ahLst/>
            <a:cxnLst/>
            <a:rect l="l" t="t" r="r" b="b"/>
            <a:pathLst>
              <a:path w="246305" h="431279">
                <a:moveTo>
                  <a:pt x="0" y="0"/>
                </a:moveTo>
                <a:lnTo>
                  <a:pt x="246305" y="0"/>
                </a:lnTo>
                <a:lnTo>
                  <a:pt x="246305" y="431279"/>
                </a:lnTo>
                <a:lnTo>
                  <a:pt x="0" y="431279"/>
                </a:lnTo>
                <a:lnTo>
                  <a:pt x="0" y="0"/>
                </a:lnTo>
                <a:close/>
              </a:path>
            </a:pathLst>
          </a:custGeom>
          <a:blipFill>
            <a:blip r:embed="rId6">
              <a:extLst>
                <a:ext uri="{96DAC541-7B7A-43D3-8B79-37D633B846F1}">
                  <asvg:svgBlip xmlns:asvg="http://schemas.microsoft.com/office/drawing/2016/SVG/main" r:embed="rId7"/>
                </a:ext>
              </a:extLst>
            </a:blip>
            <a:stretch>
              <a:fillRect l="-75099"/>
            </a:stretch>
          </a:blipFill>
        </p:spPr>
      </p:sp>
      <p:sp>
        <p:nvSpPr>
          <p:cNvPr id="13" name="TextBox 13"/>
          <p:cNvSpPr txBox="1"/>
          <p:nvPr/>
        </p:nvSpPr>
        <p:spPr>
          <a:xfrm>
            <a:off x="1814809" y="6483787"/>
            <a:ext cx="2496865" cy="316230"/>
          </a:xfrm>
          <a:prstGeom prst="rect">
            <a:avLst/>
          </a:prstGeom>
        </p:spPr>
        <p:txBody>
          <a:bodyPr lIns="0" tIns="0" rIns="0" bIns="0" rtlCol="0" anchor="t">
            <a:spAutoFit/>
          </a:bodyPr>
          <a:lstStyle/>
          <a:p>
            <a:pPr algn="just">
              <a:lnSpc>
                <a:spcPts val="2519"/>
              </a:lnSpc>
              <a:spcBef>
                <a:spcPct val="0"/>
              </a:spcBef>
            </a:pPr>
            <a:r>
              <a:rPr lang="en-US" sz="1799">
                <a:solidFill>
                  <a:srgbClr val="404040"/>
                </a:solidFill>
                <a:latin typeface="Evolve Sans"/>
              </a:rPr>
              <a:t>Sitzung 1: Analyse</a:t>
            </a:r>
          </a:p>
        </p:txBody>
      </p:sp>
      <p:grpSp>
        <p:nvGrpSpPr>
          <p:cNvPr id="14" name="Group 14"/>
          <p:cNvGrpSpPr/>
          <p:nvPr/>
        </p:nvGrpSpPr>
        <p:grpSpPr>
          <a:xfrm>
            <a:off x="1814809" y="3421289"/>
            <a:ext cx="1598228" cy="147779"/>
            <a:chOff x="0" y="0"/>
            <a:chExt cx="1648200" cy="152400"/>
          </a:xfrm>
        </p:grpSpPr>
        <p:sp>
          <p:nvSpPr>
            <p:cNvPr id="15" name="Freeform 15"/>
            <p:cNvSpPr/>
            <p:nvPr/>
          </p:nvSpPr>
          <p:spPr>
            <a:xfrm>
              <a:off x="0" y="0"/>
              <a:ext cx="1648200" cy="152400"/>
            </a:xfrm>
            <a:custGeom>
              <a:avLst/>
              <a:gdLst/>
              <a:ahLst/>
              <a:cxnLst/>
              <a:rect l="l" t="t" r="r" b="b"/>
              <a:pathLst>
                <a:path w="1648200" h="152400">
                  <a:moveTo>
                    <a:pt x="0" y="0"/>
                  </a:moveTo>
                  <a:lnTo>
                    <a:pt x="1648200" y="0"/>
                  </a:lnTo>
                  <a:lnTo>
                    <a:pt x="1648200" y="152400"/>
                  </a:lnTo>
                  <a:lnTo>
                    <a:pt x="0" y="152400"/>
                  </a:lnTo>
                  <a:close/>
                </a:path>
              </a:pathLst>
            </a:custGeom>
            <a:solidFill>
              <a:srgbClr val="E4F2F2"/>
            </a:solidFill>
          </p:spPr>
        </p:sp>
      </p:grpSp>
      <p:grpSp>
        <p:nvGrpSpPr>
          <p:cNvPr id="16" name="Group 16"/>
          <p:cNvGrpSpPr/>
          <p:nvPr/>
        </p:nvGrpSpPr>
        <p:grpSpPr>
          <a:xfrm>
            <a:off x="12738058" y="816610"/>
            <a:ext cx="4952669" cy="212090"/>
            <a:chOff x="0" y="0"/>
            <a:chExt cx="6603559" cy="282787"/>
          </a:xfrm>
        </p:grpSpPr>
        <p:sp>
          <p:nvSpPr>
            <p:cNvPr id="17" name="TextBox 17"/>
            <p:cNvSpPr txBox="1"/>
            <p:nvPr/>
          </p:nvSpPr>
          <p:spPr>
            <a:xfrm>
              <a:off x="0" y="-28575"/>
              <a:ext cx="1493899" cy="311362"/>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Achtsamkeit</a:t>
              </a:r>
            </a:p>
          </p:txBody>
        </p:sp>
        <p:sp>
          <p:nvSpPr>
            <p:cNvPr id="18" name="TextBox 18"/>
            <p:cNvSpPr txBox="1"/>
            <p:nvPr/>
          </p:nvSpPr>
          <p:spPr>
            <a:xfrm>
              <a:off x="2538887" y="-28575"/>
              <a:ext cx="1354822" cy="311362"/>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Visualisierung</a:t>
              </a:r>
            </a:p>
          </p:txBody>
        </p:sp>
        <p:sp>
          <p:nvSpPr>
            <p:cNvPr id="19" name="TextBox 19"/>
            <p:cNvSpPr txBox="1"/>
            <p:nvPr/>
          </p:nvSpPr>
          <p:spPr>
            <a:xfrm>
              <a:off x="4887135" y="-28575"/>
              <a:ext cx="1716423" cy="311362"/>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Umstrukturierung</a:t>
              </a:r>
            </a:p>
          </p:txBody>
        </p:sp>
      </p:grpSp>
      <p:grpSp>
        <p:nvGrpSpPr>
          <p:cNvPr id="20" name="Group 20"/>
          <p:cNvGrpSpPr/>
          <p:nvPr/>
        </p:nvGrpSpPr>
        <p:grpSpPr>
          <a:xfrm>
            <a:off x="386758" y="9886860"/>
            <a:ext cx="17901242" cy="335998"/>
            <a:chOff x="0" y="0"/>
            <a:chExt cx="23868323" cy="447998"/>
          </a:xfrm>
        </p:grpSpPr>
        <p:sp>
          <p:nvSpPr>
            <p:cNvPr id="21" name="TextBox 21"/>
            <p:cNvSpPr txBox="1"/>
            <p:nvPr/>
          </p:nvSpPr>
          <p:spPr>
            <a:xfrm>
              <a:off x="127545" y="-66675"/>
              <a:ext cx="23740779" cy="499564"/>
            </a:xfrm>
            <a:prstGeom prst="rect">
              <a:avLst/>
            </a:prstGeom>
          </p:spPr>
          <p:txBody>
            <a:bodyPr lIns="0" tIns="0" rIns="0" bIns="0" rtlCol="0" anchor="t">
              <a:spAutoFit/>
            </a:bodyPr>
            <a:lstStyle/>
            <a:p>
              <a:pPr>
                <a:lnSpc>
                  <a:spcPts val="2841"/>
                </a:lnSpc>
              </a:pPr>
              <a:r>
                <a:rPr lang="en-US" sz="2185" spc="305">
                  <a:solidFill>
                    <a:srgbClr val="638991"/>
                  </a:solidFill>
                  <a:latin typeface="Carlito Bold"/>
                </a:rPr>
                <a:t>     </a:t>
              </a:r>
              <a:r>
                <a:rPr lang="en-US" sz="2185" spc="305">
                  <a:solidFill>
                    <a:srgbClr val="D9D9D9"/>
                  </a:solidFill>
                  <a:latin typeface="Carlito Bold"/>
                </a:rPr>
                <a:t>Dr. Dittmer Institut   I   www.heilpraktiker-psychotherapie-werden.de</a:t>
              </a:r>
            </a:p>
          </p:txBody>
        </p:sp>
        <p:sp>
          <p:nvSpPr>
            <p:cNvPr id="22" name="Freeform 22"/>
            <p:cNvSpPr/>
            <p:nvPr/>
          </p:nvSpPr>
          <p:spPr>
            <a:xfrm>
              <a:off x="0" y="0"/>
              <a:ext cx="447998" cy="447998"/>
            </a:xfrm>
            <a:custGeom>
              <a:avLst/>
              <a:gdLst/>
              <a:ahLst/>
              <a:cxnLst/>
              <a:rect l="l" t="t" r="r" b="b"/>
              <a:pathLst>
                <a:path w="447998" h="447998">
                  <a:moveTo>
                    <a:pt x="0" y="0"/>
                  </a:moveTo>
                  <a:lnTo>
                    <a:pt x="447998" y="0"/>
                  </a:lnTo>
                  <a:lnTo>
                    <a:pt x="447998" y="447998"/>
                  </a:lnTo>
                  <a:lnTo>
                    <a:pt x="0" y="447998"/>
                  </a:lnTo>
                  <a:lnTo>
                    <a:pt x="0" y="0"/>
                  </a:lnTo>
                  <a:close/>
                </a:path>
              </a:pathLst>
            </a:custGeom>
            <a:blipFill>
              <a:blip r:embed="rId8"/>
              <a:stretch>
                <a:fillRect/>
              </a:stretch>
            </a:blipFill>
          </p:spPr>
        </p:sp>
      </p:grpSp>
      <p:grpSp>
        <p:nvGrpSpPr>
          <p:cNvPr id="23" name="Group 23"/>
          <p:cNvGrpSpPr/>
          <p:nvPr/>
        </p:nvGrpSpPr>
        <p:grpSpPr>
          <a:xfrm>
            <a:off x="4473121" y="1395552"/>
            <a:ext cx="12354900" cy="8194227"/>
            <a:chOff x="0" y="0"/>
            <a:chExt cx="5674209" cy="3763345"/>
          </a:xfrm>
        </p:grpSpPr>
        <p:sp>
          <p:nvSpPr>
            <p:cNvPr id="24" name="Freeform 24"/>
            <p:cNvSpPr/>
            <p:nvPr/>
          </p:nvSpPr>
          <p:spPr>
            <a:xfrm>
              <a:off x="0" y="0"/>
              <a:ext cx="5674209" cy="3763345"/>
            </a:xfrm>
            <a:custGeom>
              <a:avLst/>
              <a:gdLst/>
              <a:ahLst/>
              <a:cxnLst/>
              <a:rect l="l" t="t" r="r" b="b"/>
              <a:pathLst>
                <a:path w="5674209" h="3763345">
                  <a:moveTo>
                    <a:pt x="0" y="0"/>
                  </a:moveTo>
                  <a:lnTo>
                    <a:pt x="5674209" y="0"/>
                  </a:lnTo>
                  <a:lnTo>
                    <a:pt x="5674209" y="3763345"/>
                  </a:lnTo>
                  <a:lnTo>
                    <a:pt x="0" y="3763345"/>
                  </a:lnTo>
                  <a:close/>
                </a:path>
              </a:pathLst>
            </a:custGeom>
            <a:solidFill>
              <a:srgbClr val="E4F2F2"/>
            </a:solidFill>
          </p:spPr>
        </p:sp>
      </p:grpSp>
      <p:sp>
        <p:nvSpPr>
          <p:cNvPr id="25" name="TextBox 25"/>
          <p:cNvSpPr txBox="1"/>
          <p:nvPr/>
        </p:nvSpPr>
        <p:spPr>
          <a:xfrm>
            <a:off x="4733363" y="2143245"/>
            <a:ext cx="11951496" cy="7836569"/>
          </a:xfrm>
          <a:prstGeom prst="rect">
            <a:avLst/>
          </a:prstGeom>
        </p:spPr>
        <p:txBody>
          <a:bodyPr lIns="0" tIns="0" rIns="0" bIns="0" rtlCol="0" anchor="t">
            <a:spAutoFit/>
          </a:bodyPr>
          <a:lstStyle/>
          <a:p>
            <a:pPr algn="just">
              <a:lnSpc>
                <a:spcPts val="2771"/>
              </a:lnSpc>
            </a:pPr>
            <a:r>
              <a:rPr lang="en-US" sz="1799">
                <a:solidFill>
                  <a:srgbClr val="000000"/>
                </a:solidFill>
                <a:latin typeface="Evolve Sans Bold" panose="020B0604020202020204" charset="0"/>
              </a:rPr>
              <a:t>1. Identifikation </a:t>
            </a:r>
            <a:r>
              <a:rPr lang="en-US" sz="1799">
                <a:solidFill>
                  <a:srgbClr val="000000"/>
                </a:solidFill>
                <a:latin typeface="Evolve Sans Bold"/>
              </a:rPr>
              <a:t>negativer Gedanken:</a:t>
            </a:r>
          </a:p>
          <a:p>
            <a:pPr algn="just">
              <a:lnSpc>
                <a:spcPts val="2771"/>
              </a:lnSpc>
            </a:pPr>
            <a:r>
              <a:rPr lang="en-US" sz="1799">
                <a:solidFill>
                  <a:srgbClr val="000000"/>
                </a:solidFill>
                <a:latin typeface="Evolve Sans"/>
              </a:rPr>
              <a:t>Der Therapeut beginnt mit offenen Fragen, um den Patienten zu ermutigen, über seine Gedanken und Gefühle im Zusammenhang mit den Lebensveränderungen zu sprechen. Gemeinsam erstellen sie eine Liste der belastenden Gedanken oder Überzeugungen, die während dieser Sitzung erkundet werden sollen.</a:t>
            </a:r>
          </a:p>
          <a:p>
            <a:pPr algn="just">
              <a:lnSpc>
                <a:spcPts val="2771"/>
              </a:lnSpc>
            </a:pPr>
            <a:r>
              <a:rPr lang="en-US" sz="1799">
                <a:solidFill>
                  <a:srgbClr val="000000"/>
                </a:solidFill>
                <a:latin typeface="Evolve Sans"/>
              </a:rPr>
              <a:t>Der Therapeut fördert eine offene, nicht-wertende Umgebung, um dem Patienten das Gefühl der Sicherheit zu geben, seine inneren Gedanken zu teilen.</a:t>
            </a:r>
          </a:p>
          <a:p>
            <a:pPr algn="just">
              <a:lnSpc>
                <a:spcPts val="2771"/>
              </a:lnSpc>
            </a:pPr>
            <a:endParaRPr lang="en-US" sz="1799">
              <a:solidFill>
                <a:srgbClr val="000000"/>
              </a:solidFill>
              <a:latin typeface="Evolve Sans"/>
            </a:endParaRPr>
          </a:p>
          <a:p>
            <a:pPr algn="just">
              <a:lnSpc>
                <a:spcPts val="2771"/>
              </a:lnSpc>
            </a:pPr>
            <a:r>
              <a:rPr lang="en-US" sz="1799">
                <a:solidFill>
                  <a:srgbClr val="000000"/>
                </a:solidFill>
                <a:latin typeface="Evolve Sans Bold"/>
              </a:rPr>
              <a:t>2. Analyse irrationaler Überzeugungen:</a:t>
            </a:r>
          </a:p>
          <a:p>
            <a:pPr algn="just">
              <a:lnSpc>
                <a:spcPts val="2771"/>
              </a:lnSpc>
            </a:pPr>
            <a:r>
              <a:rPr lang="en-US" sz="1799">
                <a:solidFill>
                  <a:srgbClr val="000000"/>
                </a:solidFill>
                <a:latin typeface="Evolve Sans"/>
              </a:rPr>
              <a:t>Der Therapeut hilft dem Patienten dabei, die identifizierten Gedanken zu analysieren, indem er nach Beweisen oder Beispielen fragt, die diese unterstützen oder widerlegen könnten.</a:t>
            </a:r>
          </a:p>
          <a:p>
            <a:pPr algn="just">
              <a:lnSpc>
                <a:spcPts val="2771"/>
              </a:lnSpc>
            </a:pPr>
            <a:r>
              <a:rPr lang="en-US" sz="1799">
                <a:solidFill>
                  <a:srgbClr val="000000"/>
                </a:solidFill>
                <a:latin typeface="Evolve Sans"/>
              </a:rPr>
              <a:t>Gemeinsam erkunden Therapeut und Patient, ob die Gedanken auf irrationalen Denkmustern wie Schwarz-Weiß-Denken, Übergeneralisierung oder Katastrophisieren basieren.</a:t>
            </a:r>
          </a:p>
          <a:p>
            <a:pPr algn="just">
              <a:lnSpc>
                <a:spcPts val="2771"/>
              </a:lnSpc>
            </a:pPr>
            <a:r>
              <a:rPr lang="en-US" sz="1799">
                <a:solidFill>
                  <a:srgbClr val="000000"/>
                </a:solidFill>
                <a:latin typeface="Evolve Sans"/>
              </a:rPr>
              <a:t>Der Fokus liegt darauf, dem Patienten bewusst zu machen, wie bestimmte Denkmuster zu negativen Emotionen und Stress beitragen können.</a:t>
            </a:r>
          </a:p>
          <a:p>
            <a:pPr algn="just">
              <a:lnSpc>
                <a:spcPts val="2771"/>
              </a:lnSpc>
            </a:pPr>
            <a:endParaRPr lang="en-US" sz="1799">
              <a:solidFill>
                <a:srgbClr val="000000"/>
              </a:solidFill>
              <a:latin typeface="Evolve Sans"/>
            </a:endParaRPr>
          </a:p>
          <a:p>
            <a:pPr algn="just">
              <a:lnSpc>
                <a:spcPts val="2771"/>
              </a:lnSpc>
            </a:pPr>
            <a:r>
              <a:rPr lang="en-US" sz="1799">
                <a:solidFill>
                  <a:srgbClr val="000000"/>
                </a:solidFill>
                <a:latin typeface="Evolve Sans Bold"/>
              </a:rPr>
              <a:t>3. Herausforderung von Denkmustern:</a:t>
            </a:r>
          </a:p>
          <a:p>
            <a:pPr algn="just">
              <a:lnSpc>
                <a:spcPts val="2771"/>
              </a:lnSpc>
            </a:pPr>
            <a:r>
              <a:rPr lang="en-US" sz="1799">
                <a:solidFill>
                  <a:srgbClr val="000000"/>
                </a:solidFill>
                <a:latin typeface="Evolve Sans"/>
              </a:rPr>
              <a:t>Der Therapeut ermutigt den Patienten dazu, aktiv nach Beweisen zu suchen, die gegen die belastenden Gedanken sprechen.</a:t>
            </a:r>
          </a:p>
          <a:p>
            <a:pPr algn="just">
              <a:lnSpc>
                <a:spcPts val="2771"/>
              </a:lnSpc>
            </a:pPr>
            <a:r>
              <a:rPr lang="en-US" sz="1799">
                <a:solidFill>
                  <a:srgbClr val="000000"/>
                </a:solidFill>
                <a:latin typeface="Evolve Sans"/>
              </a:rPr>
              <a:t>Gemeinsam analysieren sie alternative Interpretationen oder Perspektiven, um die Unangemessenheit der ursprünglichen Überzeugungen zu verdeutlichen.</a:t>
            </a:r>
          </a:p>
          <a:p>
            <a:pPr algn="just">
              <a:lnSpc>
                <a:spcPts val="2771"/>
              </a:lnSpc>
            </a:pPr>
            <a:r>
              <a:rPr lang="en-US" sz="1799">
                <a:solidFill>
                  <a:srgbClr val="000000"/>
                </a:solidFill>
                <a:latin typeface="Evolve Sans"/>
              </a:rPr>
              <a:t>Der Therapeut stellt Fragen, die den Patienten dazu anregen, die Wahrhaftigkeit seiner Überzeugungen zu überprüfen und zu hinterfragen.</a:t>
            </a:r>
          </a:p>
          <a:p>
            <a:pPr algn="just">
              <a:lnSpc>
                <a:spcPts val="2519"/>
              </a:lnSpc>
            </a:pPr>
            <a:endParaRPr lang="en-US" sz="1799">
              <a:solidFill>
                <a:srgbClr val="000000"/>
              </a:solidFill>
              <a:latin typeface="Evolve Sans"/>
            </a:endParaRPr>
          </a:p>
        </p:txBody>
      </p:sp>
      <p:sp>
        <p:nvSpPr>
          <p:cNvPr id="26" name="TextBox 26"/>
          <p:cNvSpPr txBox="1"/>
          <p:nvPr/>
        </p:nvSpPr>
        <p:spPr>
          <a:xfrm>
            <a:off x="4691556" y="1486178"/>
            <a:ext cx="4033761" cy="613410"/>
          </a:xfrm>
          <a:prstGeom prst="rect">
            <a:avLst/>
          </a:prstGeom>
        </p:spPr>
        <p:txBody>
          <a:bodyPr lIns="0" tIns="0" rIns="0" bIns="0" rtlCol="0" anchor="t">
            <a:spAutoFit/>
          </a:bodyPr>
          <a:lstStyle/>
          <a:p>
            <a:pPr>
              <a:lnSpc>
                <a:spcPts val="5040"/>
              </a:lnSpc>
            </a:pPr>
            <a:r>
              <a:rPr lang="en-US" sz="3600">
                <a:solidFill>
                  <a:srgbClr val="221F23"/>
                </a:solidFill>
                <a:latin typeface="Benedict"/>
              </a:rPr>
              <a:t>Übungsanweisung</a:t>
            </a:r>
          </a:p>
        </p:txBody>
      </p:sp>
      <p:sp>
        <p:nvSpPr>
          <p:cNvPr id="27" name="TextBox 27"/>
          <p:cNvSpPr txBox="1"/>
          <p:nvPr/>
        </p:nvSpPr>
        <p:spPr>
          <a:xfrm>
            <a:off x="1814809" y="2683796"/>
            <a:ext cx="4033761" cy="613410"/>
          </a:xfrm>
          <a:prstGeom prst="rect">
            <a:avLst/>
          </a:prstGeom>
        </p:spPr>
        <p:txBody>
          <a:bodyPr lIns="0" tIns="0" rIns="0" bIns="0" rtlCol="0" anchor="t">
            <a:spAutoFit/>
          </a:bodyPr>
          <a:lstStyle/>
          <a:p>
            <a:pPr>
              <a:lnSpc>
                <a:spcPts val="5040"/>
              </a:lnSpc>
            </a:pPr>
            <a:r>
              <a:rPr lang="en-US" sz="3600">
                <a:solidFill>
                  <a:srgbClr val="221F23"/>
                </a:solidFill>
                <a:latin typeface="Benedict"/>
              </a:rPr>
              <a:t>Umstrukturierung</a:t>
            </a:r>
          </a:p>
        </p:txBody>
      </p:sp>
      <p:sp>
        <p:nvSpPr>
          <p:cNvPr id="32" name="AutoShape 7">
            <a:extLst>
              <a:ext uri="{FF2B5EF4-FFF2-40B4-BE49-F238E27FC236}">
                <a16:creationId xmlns:a16="http://schemas.microsoft.com/office/drawing/2014/main" id="{A4433C65-B858-23E9-E623-51A2DFECD4CD}"/>
              </a:ext>
            </a:extLst>
          </p:cNvPr>
          <p:cNvSpPr/>
          <p:nvPr/>
        </p:nvSpPr>
        <p:spPr>
          <a:xfrm>
            <a:off x="1062125" y="9563100"/>
            <a:ext cx="233275" cy="0"/>
          </a:xfrm>
          <a:prstGeom prst="line">
            <a:avLst/>
          </a:prstGeom>
          <a:ln w="19050" cap="flat">
            <a:solidFill>
              <a:srgbClr val="221F23"/>
            </a:solidFill>
            <a:prstDash val="solid"/>
            <a:headEnd type="none" w="sm" len="sm"/>
            <a:tailEnd type="none" w="sm" len="sm"/>
          </a:ln>
        </p:spPr>
      </p:sp>
      <p:sp>
        <p:nvSpPr>
          <p:cNvPr id="34" name="TextBox 12">
            <a:extLst>
              <a:ext uri="{FF2B5EF4-FFF2-40B4-BE49-F238E27FC236}">
                <a16:creationId xmlns:a16="http://schemas.microsoft.com/office/drawing/2014/main" id="{A7C99899-3FEE-0957-A0C0-75085398F594}"/>
              </a:ext>
            </a:extLst>
          </p:cNvPr>
          <p:cNvSpPr txBox="1"/>
          <p:nvPr/>
        </p:nvSpPr>
        <p:spPr>
          <a:xfrm>
            <a:off x="1037031" y="9229156"/>
            <a:ext cx="2138275" cy="209672"/>
          </a:xfrm>
          <a:prstGeom prst="rect">
            <a:avLst/>
          </a:prstGeom>
        </p:spPr>
        <p:txBody>
          <a:bodyPr wrap="square" lIns="0" tIns="0" rIns="0" bIns="0" rtlCol="0" anchor="t">
            <a:spAutoFit/>
          </a:bodyPr>
          <a:lstStyle/>
          <a:p>
            <a:pPr>
              <a:lnSpc>
                <a:spcPts val="1679"/>
              </a:lnSpc>
            </a:pPr>
            <a:r>
              <a:rPr lang="en-US" sz="1200">
                <a:solidFill>
                  <a:srgbClr val="221F23"/>
                </a:solidFill>
                <a:latin typeface="TAN Aegean"/>
              </a:rPr>
              <a:t>19            20         21</a:t>
            </a:r>
          </a:p>
        </p:txBody>
      </p:sp>
      <p:grpSp>
        <p:nvGrpSpPr>
          <p:cNvPr id="39" name="Group 2">
            <a:extLst>
              <a:ext uri="{FF2B5EF4-FFF2-40B4-BE49-F238E27FC236}">
                <a16:creationId xmlns:a16="http://schemas.microsoft.com/office/drawing/2014/main" id="{7B0EDAFB-CFD2-7631-596A-5423A2B9949D}"/>
              </a:ext>
            </a:extLst>
          </p:cNvPr>
          <p:cNvGrpSpPr/>
          <p:nvPr/>
        </p:nvGrpSpPr>
        <p:grpSpPr>
          <a:xfrm rot="1509315">
            <a:off x="-1033429" y="-2925957"/>
            <a:ext cx="13280249" cy="17045715"/>
            <a:chOff x="0" y="0"/>
            <a:chExt cx="17706999" cy="22727620"/>
          </a:xfrm>
        </p:grpSpPr>
        <p:pic>
          <p:nvPicPr>
            <p:cNvPr id="40" name="Picture 3">
              <a:extLst>
                <a:ext uri="{FF2B5EF4-FFF2-40B4-BE49-F238E27FC236}">
                  <a16:creationId xmlns:a16="http://schemas.microsoft.com/office/drawing/2014/main" id="{E02A25D6-58C1-068D-5414-ADE5D9BA7E78}"/>
                </a:ext>
              </a:extLst>
            </p:cNvPr>
            <p:cNvPicPr>
              <a:picLocks noChangeAspect="1"/>
            </p:cNvPicPr>
            <p:nvPr/>
          </p:nvPicPr>
          <p:blipFill>
            <a:blip r:embed="rId9">
              <a:alphaModFix amt="5000"/>
            </a:blip>
            <a:srcRect l="11045" r="11045"/>
            <a:stretch>
              <a:fillRect/>
            </a:stretch>
          </p:blipFill>
          <p:spPr>
            <a:xfrm>
              <a:off x="0" y="0"/>
              <a:ext cx="17706999" cy="22727620"/>
            </a:xfrm>
            <a:prstGeom prst="rect">
              <a:avLst/>
            </a:prstGeom>
          </p:spPr>
        </p:pic>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1028700" y="1028700"/>
            <a:ext cx="632334" cy="733703"/>
          </a:xfrm>
          <a:custGeom>
            <a:avLst/>
            <a:gdLst/>
            <a:ahLst/>
            <a:cxnLst/>
            <a:rect l="l" t="t" r="r" b="b"/>
            <a:pathLst>
              <a:path w="632334" h="733703">
                <a:moveTo>
                  <a:pt x="0" y="0"/>
                </a:moveTo>
                <a:lnTo>
                  <a:pt x="632334" y="0"/>
                </a:lnTo>
                <a:lnTo>
                  <a:pt x="632334" y="733703"/>
                </a:lnTo>
                <a:lnTo>
                  <a:pt x="0" y="733703"/>
                </a:lnTo>
                <a:lnTo>
                  <a:pt x="0" y="0"/>
                </a:lnTo>
                <a:close/>
              </a:path>
            </a:pathLst>
          </a:custGeom>
          <a:blipFill>
            <a:blip r:embed="rId2">
              <a:extLst>
                <a:ext uri="{96DAC541-7B7A-43D3-8B79-37D633B846F1}">
                  <asvg:svgBlip xmlns:asvg="http://schemas.microsoft.com/office/drawing/2016/SVG/main" r:embed="rId3"/>
                </a:ext>
              </a:extLst>
            </a:blip>
            <a:stretch>
              <a:fillRect r="-42302" b="-42814"/>
            </a:stretch>
          </a:blipFill>
        </p:spPr>
      </p:sp>
      <p:sp>
        <p:nvSpPr>
          <p:cNvPr id="6" name="Freeform 6"/>
          <p:cNvSpPr/>
          <p:nvPr/>
        </p:nvSpPr>
        <p:spPr>
          <a:xfrm rot="-5400000">
            <a:off x="16532827" y="5348966"/>
            <a:ext cx="1300195" cy="152751"/>
          </a:xfrm>
          <a:custGeom>
            <a:avLst/>
            <a:gdLst/>
            <a:ahLst/>
            <a:cxnLst/>
            <a:rect l="l" t="t" r="r" b="b"/>
            <a:pathLst>
              <a:path w="1300195" h="152751">
                <a:moveTo>
                  <a:pt x="0" y="0"/>
                </a:moveTo>
                <a:lnTo>
                  <a:pt x="1300195" y="0"/>
                </a:lnTo>
                <a:lnTo>
                  <a:pt x="1300195" y="152751"/>
                </a:lnTo>
                <a:lnTo>
                  <a:pt x="0" y="152751"/>
                </a:lnTo>
                <a:lnTo>
                  <a:pt x="0" y="0"/>
                </a:lnTo>
                <a:close/>
              </a:path>
            </a:pathLst>
          </a:custGeom>
          <a:blipFill>
            <a:blip r:embed="rId4">
              <a:extLst>
                <a:ext uri="{96DAC541-7B7A-43D3-8B79-37D633B846F1}">
                  <asvg:svgBlip xmlns:asvg="http://schemas.microsoft.com/office/drawing/2016/SVG/main" r:embed="rId5"/>
                </a:ext>
              </a:extLst>
            </a:blip>
            <a:stretch>
              <a:fillRect l="-40933" r="-43353"/>
            </a:stretch>
          </a:blipFill>
        </p:spPr>
      </p:sp>
      <p:grpSp>
        <p:nvGrpSpPr>
          <p:cNvPr id="7" name="Group 7"/>
          <p:cNvGrpSpPr>
            <a:grpSpLocks noChangeAspect="1"/>
          </p:cNvGrpSpPr>
          <p:nvPr/>
        </p:nvGrpSpPr>
        <p:grpSpPr>
          <a:xfrm>
            <a:off x="17113216" y="4211561"/>
            <a:ext cx="139416" cy="139416"/>
            <a:chOff x="0" y="0"/>
            <a:chExt cx="6355080" cy="6355080"/>
          </a:xfrm>
        </p:grpSpPr>
        <p:sp>
          <p:nvSpPr>
            <p:cNvPr id="8" name="Freeform 8"/>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21F23"/>
            </a:solidFill>
          </p:spPr>
        </p:sp>
      </p:grpSp>
      <p:sp>
        <p:nvSpPr>
          <p:cNvPr id="9" name="Freeform 9"/>
          <p:cNvSpPr/>
          <p:nvPr/>
        </p:nvSpPr>
        <p:spPr>
          <a:xfrm rot="5400000">
            <a:off x="16920508" y="8919508"/>
            <a:ext cx="246305" cy="431279"/>
          </a:xfrm>
          <a:custGeom>
            <a:avLst/>
            <a:gdLst/>
            <a:ahLst/>
            <a:cxnLst/>
            <a:rect l="l" t="t" r="r" b="b"/>
            <a:pathLst>
              <a:path w="246305" h="431279">
                <a:moveTo>
                  <a:pt x="0" y="0"/>
                </a:moveTo>
                <a:lnTo>
                  <a:pt x="246305" y="0"/>
                </a:lnTo>
                <a:lnTo>
                  <a:pt x="246305" y="431279"/>
                </a:lnTo>
                <a:lnTo>
                  <a:pt x="0" y="431279"/>
                </a:lnTo>
                <a:lnTo>
                  <a:pt x="0" y="0"/>
                </a:lnTo>
                <a:close/>
              </a:path>
            </a:pathLst>
          </a:custGeom>
          <a:blipFill>
            <a:blip r:embed="rId6">
              <a:extLst>
                <a:ext uri="{96DAC541-7B7A-43D3-8B79-37D633B846F1}">
                  <asvg:svgBlip xmlns:asvg="http://schemas.microsoft.com/office/drawing/2016/SVG/main" r:embed="rId7"/>
                </a:ext>
              </a:extLst>
            </a:blip>
            <a:stretch>
              <a:fillRect l="-75099"/>
            </a:stretch>
          </a:blipFill>
        </p:spPr>
      </p:sp>
      <p:sp>
        <p:nvSpPr>
          <p:cNvPr id="13" name="TextBox 13"/>
          <p:cNvSpPr txBox="1"/>
          <p:nvPr/>
        </p:nvSpPr>
        <p:spPr>
          <a:xfrm>
            <a:off x="1814809" y="6483787"/>
            <a:ext cx="2496865" cy="630555"/>
          </a:xfrm>
          <a:prstGeom prst="rect">
            <a:avLst/>
          </a:prstGeom>
        </p:spPr>
        <p:txBody>
          <a:bodyPr lIns="0" tIns="0" rIns="0" bIns="0" rtlCol="0" anchor="t">
            <a:spAutoFit/>
          </a:bodyPr>
          <a:lstStyle/>
          <a:p>
            <a:pPr algn="just">
              <a:lnSpc>
                <a:spcPts val="2519"/>
              </a:lnSpc>
              <a:spcBef>
                <a:spcPct val="0"/>
              </a:spcBef>
            </a:pPr>
            <a:r>
              <a:rPr lang="en-US" sz="1799">
                <a:solidFill>
                  <a:srgbClr val="404040"/>
                </a:solidFill>
                <a:latin typeface="Evolve Sans"/>
              </a:rPr>
              <a:t>Sitzung 2: Denkmuster einführen</a:t>
            </a:r>
          </a:p>
        </p:txBody>
      </p:sp>
      <p:grpSp>
        <p:nvGrpSpPr>
          <p:cNvPr id="14" name="Group 14"/>
          <p:cNvGrpSpPr/>
          <p:nvPr/>
        </p:nvGrpSpPr>
        <p:grpSpPr>
          <a:xfrm>
            <a:off x="1814809" y="3421289"/>
            <a:ext cx="1598228" cy="147779"/>
            <a:chOff x="0" y="0"/>
            <a:chExt cx="1648200" cy="152400"/>
          </a:xfrm>
        </p:grpSpPr>
        <p:sp>
          <p:nvSpPr>
            <p:cNvPr id="15" name="Freeform 15"/>
            <p:cNvSpPr/>
            <p:nvPr/>
          </p:nvSpPr>
          <p:spPr>
            <a:xfrm>
              <a:off x="0" y="0"/>
              <a:ext cx="1648200" cy="152400"/>
            </a:xfrm>
            <a:custGeom>
              <a:avLst/>
              <a:gdLst/>
              <a:ahLst/>
              <a:cxnLst/>
              <a:rect l="l" t="t" r="r" b="b"/>
              <a:pathLst>
                <a:path w="1648200" h="152400">
                  <a:moveTo>
                    <a:pt x="0" y="0"/>
                  </a:moveTo>
                  <a:lnTo>
                    <a:pt x="1648200" y="0"/>
                  </a:lnTo>
                  <a:lnTo>
                    <a:pt x="1648200" y="152400"/>
                  </a:lnTo>
                  <a:lnTo>
                    <a:pt x="0" y="152400"/>
                  </a:lnTo>
                  <a:close/>
                </a:path>
              </a:pathLst>
            </a:custGeom>
            <a:solidFill>
              <a:srgbClr val="E4F2F2"/>
            </a:solidFill>
          </p:spPr>
        </p:sp>
      </p:grpSp>
      <p:grpSp>
        <p:nvGrpSpPr>
          <p:cNvPr id="16" name="Group 16"/>
          <p:cNvGrpSpPr/>
          <p:nvPr/>
        </p:nvGrpSpPr>
        <p:grpSpPr>
          <a:xfrm>
            <a:off x="12738058" y="816610"/>
            <a:ext cx="4952669" cy="212090"/>
            <a:chOff x="0" y="0"/>
            <a:chExt cx="6603559" cy="282787"/>
          </a:xfrm>
        </p:grpSpPr>
        <p:sp>
          <p:nvSpPr>
            <p:cNvPr id="17" name="TextBox 17"/>
            <p:cNvSpPr txBox="1"/>
            <p:nvPr/>
          </p:nvSpPr>
          <p:spPr>
            <a:xfrm>
              <a:off x="0" y="-28575"/>
              <a:ext cx="1493899" cy="311362"/>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Achtsamkeit</a:t>
              </a:r>
            </a:p>
          </p:txBody>
        </p:sp>
        <p:sp>
          <p:nvSpPr>
            <p:cNvPr id="18" name="TextBox 18"/>
            <p:cNvSpPr txBox="1"/>
            <p:nvPr/>
          </p:nvSpPr>
          <p:spPr>
            <a:xfrm>
              <a:off x="2538887" y="-28575"/>
              <a:ext cx="1354822" cy="311362"/>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Visualisierung</a:t>
              </a:r>
            </a:p>
          </p:txBody>
        </p:sp>
        <p:sp>
          <p:nvSpPr>
            <p:cNvPr id="19" name="TextBox 19"/>
            <p:cNvSpPr txBox="1"/>
            <p:nvPr/>
          </p:nvSpPr>
          <p:spPr>
            <a:xfrm>
              <a:off x="4887135" y="-28575"/>
              <a:ext cx="1716423" cy="311362"/>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Umstrukturierung</a:t>
              </a:r>
            </a:p>
          </p:txBody>
        </p:sp>
      </p:grpSp>
      <p:grpSp>
        <p:nvGrpSpPr>
          <p:cNvPr id="20" name="Group 20"/>
          <p:cNvGrpSpPr/>
          <p:nvPr/>
        </p:nvGrpSpPr>
        <p:grpSpPr>
          <a:xfrm>
            <a:off x="386758" y="9886860"/>
            <a:ext cx="17901242" cy="335998"/>
            <a:chOff x="0" y="0"/>
            <a:chExt cx="23868323" cy="447998"/>
          </a:xfrm>
        </p:grpSpPr>
        <p:sp>
          <p:nvSpPr>
            <p:cNvPr id="21" name="TextBox 21"/>
            <p:cNvSpPr txBox="1"/>
            <p:nvPr/>
          </p:nvSpPr>
          <p:spPr>
            <a:xfrm>
              <a:off x="127545" y="-66675"/>
              <a:ext cx="23740779" cy="499564"/>
            </a:xfrm>
            <a:prstGeom prst="rect">
              <a:avLst/>
            </a:prstGeom>
          </p:spPr>
          <p:txBody>
            <a:bodyPr lIns="0" tIns="0" rIns="0" bIns="0" rtlCol="0" anchor="t">
              <a:spAutoFit/>
            </a:bodyPr>
            <a:lstStyle/>
            <a:p>
              <a:pPr>
                <a:lnSpc>
                  <a:spcPts val="2841"/>
                </a:lnSpc>
              </a:pPr>
              <a:r>
                <a:rPr lang="en-US" sz="2185" spc="305">
                  <a:solidFill>
                    <a:srgbClr val="638991"/>
                  </a:solidFill>
                  <a:latin typeface="Carlito Bold"/>
                </a:rPr>
                <a:t>     </a:t>
              </a:r>
              <a:r>
                <a:rPr lang="en-US" sz="2185" spc="305">
                  <a:solidFill>
                    <a:srgbClr val="D9D9D9"/>
                  </a:solidFill>
                  <a:latin typeface="Carlito Bold"/>
                </a:rPr>
                <a:t>Dr. Dittmer Institut   I   www.heilpraktiker-psychotherapie-werden.de</a:t>
              </a:r>
            </a:p>
          </p:txBody>
        </p:sp>
        <p:sp>
          <p:nvSpPr>
            <p:cNvPr id="22" name="Freeform 22"/>
            <p:cNvSpPr/>
            <p:nvPr/>
          </p:nvSpPr>
          <p:spPr>
            <a:xfrm>
              <a:off x="0" y="0"/>
              <a:ext cx="447998" cy="447998"/>
            </a:xfrm>
            <a:custGeom>
              <a:avLst/>
              <a:gdLst/>
              <a:ahLst/>
              <a:cxnLst/>
              <a:rect l="l" t="t" r="r" b="b"/>
              <a:pathLst>
                <a:path w="447998" h="447998">
                  <a:moveTo>
                    <a:pt x="0" y="0"/>
                  </a:moveTo>
                  <a:lnTo>
                    <a:pt x="447998" y="0"/>
                  </a:lnTo>
                  <a:lnTo>
                    <a:pt x="447998" y="447998"/>
                  </a:lnTo>
                  <a:lnTo>
                    <a:pt x="0" y="447998"/>
                  </a:lnTo>
                  <a:lnTo>
                    <a:pt x="0" y="0"/>
                  </a:lnTo>
                  <a:close/>
                </a:path>
              </a:pathLst>
            </a:custGeom>
            <a:blipFill>
              <a:blip r:embed="rId8"/>
              <a:stretch>
                <a:fillRect/>
              </a:stretch>
            </a:blipFill>
          </p:spPr>
        </p:sp>
      </p:grpSp>
      <p:grpSp>
        <p:nvGrpSpPr>
          <p:cNvPr id="23" name="Group 23"/>
          <p:cNvGrpSpPr/>
          <p:nvPr/>
        </p:nvGrpSpPr>
        <p:grpSpPr>
          <a:xfrm>
            <a:off x="4473121" y="1395552"/>
            <a:ext cx="12354900" cy="8194227"/>
            <a:chOff x="0" y="0"/>
            <a:chExt cx="5674209" cy="3763345"/>
          </a:xfrm>
        </p:grpSpPr>
        <p:sp>
          <p:nvSpPr>
            <p:cNvPr id="24" name="Freeform 24"/>
            <p:cNvSpPr/>
            <p:nvPr/>
          </p:nvSpPr>
          <p:spPr>
            <a:xfrm>
              <a:off x="0" y="0"/>
              <a:ext cx="5674209" cy="3763345"/>
            </a:xfrm>
            <a:custGeom>
              <a:avLst/>
              <a:gdLst/>
              <a:ahLst/>
              <a:cxnLst/>
              <a:rect l="l" t="t" r="r" b="b"/>
              <a:pathLst>
                <a:path w="5674209" h="3763345">
                  <a:moveTo>
                    <a:pt x="0" y="0"/>
                  </a:moveTo>
                  <a:lnTo>
                    <a:pt x="5674209" y="0"/>
                  </a:lnTo>
                  <a:lnTo>
                    <a:pt x="5674209" y="3763345"/>
                  </a:lnTo>
                  <a:lnTo>
                    <a:pt x="0" y="3763345"/>
                  </a:lnTo>
                  <a:close/>
                </a:path>
              </a:pathLst>
            </a:custGeom>
            <a:solidFill>
              <a:srgbClr val="E4F2F2"/>
            </a:solidFill>
          </p:spPr>
        </p:sp>
      </p:grpSp>
      <p:sp>
        <p:nvSpPr>
          <p:cNvPr id="25" name="TextBox 25"/>
          <p:cNvSpPr txBox="1"/>
          <p:nvPr/>
        </p:nvSpPr>
        <p:spPr>
          <a:xfrm>
            <a:off x="4733363" y="2143245"/>
            <a:ext cx="11951496" cy="7751446"/>
          </a:xfrm>
          <a:prstGeom prst="rect">
            <a:avLst/>
          </a:prstGeom>
        </p:spPr>
        <p:txBody>
          <a:bodyPr lIns="0" tIns="0" rIns="0" bIns="0" rtlCol="0" anchor="t">
            <a:spAutoFit/>
          </a:bodyPr>
          <a:lstStyle/>
          <a:p>
            <a:pPr algn="just">
              <a:lnSpc>
                <a:spcPts val="2789"/>
              </a:lnSpc>
            </a:pPr>
            <a:r>
              <a:rPr lang="en-US" sz="1799">
                <a:solidFill>
                  <a:srgbClr val="000000"/>
                </a:solidFill>
                <a:latin typeface="Evolve Sans Bold"/>
              </a:rPr>
              <a:t>4. Entwicklung realistischer Überzeugungen:</a:t>
            </a:r>
          </a:p>
          <a:p>
            <a:pPr algn="just">
              <a:lnSpc>
                <a:spcPts val="2789"/>
              </a:lnSpc>
            </a:pPr>
            <a:r>
              <a:rPr lang="en-US" sz="1799">
                <a:solidFill>
                  <a:srgbClr val="000000"/>
                </a:solidFill>
                <a:latin typeface="Evolve Sans"/>
              </a:rPr>
              <a:t>Der Therapeut unterstützt den Patienten bei der Entwicklung von realistischeren und ausgewogeneren Gedanken, die besser mit den tatsächlichen Gegebenheiten übereinstimmen.</a:t>
            </a:r>
          </a:p>
          <a:p>
            <a:pPr algn="just">
              <a:lnSpc>
                <a:spcPts val="2789"/>
              </a:lnSpc>
            </a:pPr>
            <a:r>
              <a:rPr lang="en-US" sz="1799">
                <a:solidFill>
                  <a:srgbClr val="000000"/>
                </a:solidFill>
                <a:latin typeface="Evolve Sans"/>
              </a:rPr>
              <a:t>Sie identifizieren zusammen positive Aspekte der Veränderungen und erkennen an, dass es mehrere mögliche Interpretationen einer Situation gibt.</a:t>
            </a:r>
          </a:p>
          <a:p>
            <a:pPr algn="just">
              <a:lnSpc>
                <a:spcPts val="2789"/>
              </a:lnSpc>
            </a:pPr>
            <a:r>
              <a:rPr lang="en-US" sz="1799">
                <a:solidFill>
                  <a:srgbClr val="000000"/>
                </a:solidFill>
                <a:latin typeface="Evolve Sans"/>
              </a:rPr>
              <a:t>Der Fokus liegt darauf, den Patienten dazu zu bringen, realistischere Überzeugungen zu akzeptieren, die zu einer positiveren Sichtweise führen können.</a:t>
            </a:r>
          </a:p>
          <a:p>
            <a:pPr algn="just">
              <a:lnSpc>
                <a:spcPts val="2789"/>
              </a:lnSpc>
            </a:pPr>
            <a:endParaRPr lang="en-US" sz="1799">
              <a:solidFill>
                <a:srgbClr val="000000"/>
              </a:solidFill>
              <a:latin typeface="Evolve Sans"/>
            </a:endParaRPr>
          </a:p>
          <a:p>
            <a:pPr algn="just">
              <a:lnSpc>
                <a:spcPts val="2789"/>
              </a:lnSpc>
            </a:pPr>
            <a:r>
              <a:rPr lang="en-US" sz="1799">
                <a:solidFill>
                  <a:srgbClr val="000000"/>
                </a:solidFill>
                <a:latin typeface="Evolve Sans Bold"/>
              </a:rPr>
              <a:t>5. Einführung positiver Affirmationen:</a:t>
            </a:r>
          </a:p>
          <a:p>
            <a:pPr algn="just">
              <a:lnSpc>
                <a:spcPts val="2789"/>
              </a:lnSpc>
            </a:pPr>
            <a:r>
              <a:rPr lang="en-US" sz="1799">
                <a:solidFill>
                  <a:srgbClr val="000000"/>
                </a:solidFill>
                <a:latin typeface="Evolve Sans"/>
              </a:rPr>
              <a:t>Der Therapeut ermutigt den Patienten dazu, positive Affirmationen zu entwickeln, die auf realistischen und unterstützenden Überzeugungen basieren.</a:t>
            </a:r>
          </a:p>
          <a:p>
            <a:pPr algn="just">
              <a:lnSpc>
                <a:spcPts val="2789"/>
              </a:lnSpc>
            </a:pPr>
            <a:r>
              <a:rPr lang="en-US" sz="1799">
                <a:solidFill>
                  <a:srgbClr val="000000"/>
                </a:solidFill>
                <a:latin typeface="Evolve Sans"/>
              </a:rPr>
              <a:t>Gemeinsam erstellen sie kurze, kraftvolle Sätze, die dem Patienten helfen sollen, sich in schwierigen Momenten zu stärken.</a:t>
            </a:r>
          </a:p>
          <a:p>
            <a:pPr algn="just">
              <a:lnSpc>
                <a:spcPts val="2789"/>
              </a:lnSpc>
            </a:pPr>
            <a:r>
              <a:rPr lang="en-US" sz="1799">
                <a:solidFill>
                  <a:srgbClr val="000000"/>
                </a:solidFill>
                <a:latin typeface="Evolve Sans"/>
              </a:rPr>
              <a:t>Der Therapeut fördert die regelmäßige Anwendung dieser Affirmationen im Alltag, um positive Denkmuster zu verstärken.</a:t>
            </a:r>
          </a:p>
          <a:p>
            <a:pPr algn="just">
              <a:lnSpc>
                <a:spcPts val="2789"/>
              </a:lnSpc>
            </a:pPr>
            <a:endParaRPr lang="en-US" sz="1799">
              <a:solidFill>
                <a:srgbClr val="000000"/>
              </a:solidFill>
              <a:latin typeface="Evolve Sans"/>
            </a:endParaRPr>
          </a:p>
          <a:p>
            <a:pPr algn="just">
              <a:lnSpc>
                <a:spcPts val="2789"/>
              </a:lnSpc>
            </a:pPr>
            <a:r>
              <a:rPr lang="en-US" sz="1799">
                <a:solidFill>
                  <a:srgbClr val="000000"/>
                </a:solidFill>
                <a:latin typeface="Evolve Sans Bold"/>
              </a:rPr>
              <a:t>6. Festigung neuer Denkmuster:</a:t>
            </a:r>
          </a:p>
          <a:p>
            <a:pPr algn="just">
              <a:lnSpc>
                <a:spcPts val="2789"/>
              </a:lnSpc>
            </a:pPr>
            <a:r>
              <a:rPr lang="en-US" sz="1799">
                <a:solidFill>
                  <a:srgbClr val="000000"/>
                </a:solidFill>
                <a:latin typeface="Evolve Sans"/>
              </a:rPr>
              <a:t>Der Therapeut unterstützt den Patienten dabei, die neuen Denkmuster durch kontinuierliche Übung und Anwendung zu festigen.</a:t>
            </a:r>
          </a:p>
          <a:p>
            <a:pPr algn="just">
              <a:lnSpc>
                <a:spcPts val="2789"/>
              </a:lnSpc>
            </a:pPr>
            <a:r>
              <a:rPr lang="en-US" sz="1799">
                <a:solidFill>
                  <a:srgbClr val="000000"/>
                </a:solidFill>
                <a:latin typeface="Evolve Sans"/>
              </a:rPr>
              <a:t>Sie ermutigen den Patienten, situative Beispiele zu teilen, in denen die neuen Überzeugungen angewendet wurden, und besprechen gemeinsam die Ergebnisse.</a:t>
            </a:r>
          </a:p>
          <a:p>
            <a:pPr algn="just">
              <a:lnSpc>
                <a:spcPts val="2789"/>
              </a:lnSpc>
            </a:pPr>
            <a:r>
              <a:rPr lang="en-US" sz="1799">
                <a:solidFill>
                  <a:srgbClr val="000000"/>
                </a:solidFill>
                <a:latin typeface="Evolve Sans"/>
              </a:rPr>
              <a:t>Der Fokus liegt darauf, dass der Patient die neuen Denkmuster als effektive Werkzeuge zur Bewältigung von Stress und Veränderungen erlebt und integriert.</a:t>
            </a:r>
          </a:p>
          <a:p>
            <a:pPr algn="just">
              <a:lnSpc>
                <a:spcPts val="2789"/>
              </a:lnSpc>
            </a:pPr>
            <a:endParaRPr lang="en-US" sz="1799">
              <a:solidFill>
                <a:srgbClr val="000000"/>
              </a:solidFill>
              <a:latin typeface="Evolve Sans"/>
            </a:endParaRPr>
          </a:p>
        </p:txBody>
      </p:sp>
      <p:sp>
        <p:nvSpPr>
          <p:cNvPr id="26" name="TextBox 26"/>
          <p:cNvSpPr txBox="1"/>
          <p:nvPr/>
        </p:nvSpPr>
        <p:spPr>
          <a:xfrm>
            <a:off x="4691556" y="1486178"/>
            <a:ext cx="4033761" cy="613410"/>
          </a:xfrm>
          <a:prstGeom prst="rect">
            <a:avLst/>
          </a:prstGeom>
        </p:spPr>
        <p:txBody>
          <a:bodyPr lIns="0" tIns="0" rIns="0" bIns="0" rtlCol="0" anchor="t">
            <a:spAutoFit/>
          </a:bodyPr>
          <a:lstStyle/>
          <a:p>
            <a:pPr>
              <a:lnSpc>
                <a:spcPts val="5040"/>
              </a:lnSpc>
            </a:pPr>
            <a:r>
              <a:rPr lang="en-US" sz="3600">
                <a:solidFill>
                  <a:srgbClr val="221F23"/>
                </a:solidFill>
                <a:latin typeface="Benedict"/>
              </a:rPr>
              <a:t>Übungsanweisung</a:t>
            </a:r>
          </a:p>
        </p:txBody>
      </p:sp>
      <p:sp>
        <p:nvSpPr>
          <p:cNvPr id="27" name="TextBox 27"/>
          <p:cNvSpPr txBox="1"/>
          <p:nvPr/>
        </p:nvSpPr>
        <p:spPr>
          <a:xfrm>
            <a:off x="1814809" y="2683796"/>
            <a:ext cx="4033761" cy="613410"/>
          </a:xfrm>
          <a:prstGeom prst="rect">
            <a:avLst/>
          </a:prstGeom>
        </p:spPr>
        <p:txBody>
          <a:bodyPr lIns="0" tIns="0" rIns="0" bIns="0" rtlCol="0" anchor="t">
            <a:spAutoFit/>
          </a:bodyPr>
          <a:lstStyle/>
          <a:p>
            <a:pPr>
              <a:lnSpc>
                <a:spcPts val="5040"/>
              </a:lnSpc>
            </a:pPr>
            <a:r>
              <a:rPr lang="en-US" sz="3600">
                <a:solidFill>
                  <a:srgbClr val="221F23"/>
                </a:solidFill>
                <a:latin typeface="Benedict"/>
              </a:rPr>
              <a:t>Umstrukturierung</a:t>
            </a:r>
          </a:p>
        </p:txBody>
      </p:sp>
      <p:sp>
        <p:nvSpPr>
          <p:cNvPr id="33" name="AutoShape 7">
            <a:extLst>
              <a:ext uri="{FF2B5EF4-FFF2-40B4-BE49-F238E27FC236}">
                <a16:creationId xmlns:a16="http://schemas.microsoft.com/office/drawing/2014/main" id="{8D6B1179-6551-CF1F-4781-AAA8206CC646}"/>
              </a:ext>
            </a:extLst>
          </p:cNvPr>
          <p:cNvSpPr/>
          <p:nvPr/>
        </p:nvSpPr>
        <p:spPr>
          <a:xfrm>
            <a:off x="1828800" y="9563100"/>
            <a:ext cx="233275" cy="0"/>
          </a:xfrm>
          <a:prstGeom prst="line">
            <a:avLst/>
          </a:prstGeom>
          <a:ln w="19050" cap="flat">
            <a:solidFill>
              <a:srgbClr val="221F23"/>
            </a:solidFill>
            <a:prstDash val="solid"/>
            <a:headEnd type="none" w="sm" len="sm"/>
            <a:tailEnd type="none" w="sm" len="sm"/>
          </a:ln>
        </p:spPr>
      </p:sp>
      <p:sp>
        <p:nvSpPr>
          <p:cNvPr id="34" name="TextBox 12">
            <a:extLst>
              <a:ext uri="{FF2B5EF4-FFF2-40B4-BE49-F238E27FC236}">
                <a16:creationId xmlns:a16="http://schemas.microsoft.com/office/drawing/2014/main" id="{B2B4EE37-88B9-5B4E-A48E-84D807F78246}"/>
              </a:ext>
            </a:extLst>
          </p:cNvPr>
          <p:cNvSpPr txBox="1"/>
          <p:nvPr/>
        </p:nvSpPr>
        <p:spPr>
          <a:xfrm>
            <a:off x="1037031" y="9229156"/>
            <a:ext cx="2138275" cy="209672"/>
          </a:xfrm>
          <a:prstGeom prst="rect">
            <a:avLst/>
          </a:prstGeom>
        </p:spPr>
        <p:txBody>
          <a:bodyPr wrap="square" lIns="0" tIns="0" rIns="0" bIns="0" rtlCol="0" anchor="t">
            <a:spAutoFit/>
          </a:bodyPr>
          <a:lstStyle/>
          <a:p>
            <a:pPr>
              <a:lnSpc>
                <a:spcPts val="1679"/>
              </a:lnSpc>
            </a:pPr>
            <a:r>
              <a:rPr lang="en-US" sz="1200">
                <a:solidFill>
                  <a:srgbClr val="221F23"/>
                </a:solidFill>
                <a:latin typeface="TAN Aegean"/>
              </a:rPr>
              <a:t>19            20         21</a:t>
            </a:r>
          </a:p>
        </p:txBody>
      </p:sp>
      <p:grpSp>
        <p:nvGrpSpPr>
          <p:cNvPr id="35" name="Group 2">
            <a:extLst>
              <a:ext uri="{FF2B5EF4-FFF2-40B4-BE49-F238E27FC236}">
                <a16:creationId xmlns:a16="http://schemas.microsoft.com/office/drawing/2014/main" id="{ADD4551F-FC2A-0354-DD2E-BB9522FD9B55}"/>
              </a:ext>
            </a:extLst>
          </p:cNvPr>
          <p:cNvGrpSpPr/>
          <p:nvPr/>
        </p:nvGrpSpPr>
        <p:grpSpPr>
          <a:xfrm rot="1509315">
            <a:off x="-1033429" y="-2925957"/>
            <a:ext cx="13280249" cy="17045715"/>
            <a:chOff x="0" y="0"/>
            <a:chExt cx="17706999" cy="22727620"/>
          </a:xfrm>
        </p:grpSpPr>
        <p:pic>
          <p:nvPicPr>
            <p:cNvPr id="36" name="Picture 3">
              <a:extLst>
                <a:ext uri="{FF2B5EF4-FFF2-40B4-BE49-F238E27FC236}">
                  <a16:creationId xmlns:a16="http://schemas.microsoft.com/office/drawing/2014/main" id="{F6753D7C-4767-735F-5C2A-0F01D46E9F77}"/>
                </a:ext>
              </a:extLst>
            </p:cNvPr>
            <p:cNvPicPr>
              <a:picLocks noChangeAspect="1"/>
            </p:cNvPicPr>
            <p:nvPr/>
          </p:nvPicPr>
          <p:blipFill>
            <a:blip r:embed="rId9">
              <a:alphaModFix amt="5000"/>
            </a:blip>
            <a:srcRect l="11045" r="11045"/>
            <a:stretch>
              <a:fillRect/>
            </a:stretch>
          </p:blipFill>
          <p:spPr>
            <a:xfrm>
              <a:off x="0" y="0"/>
              <a:ext cx="17706999" cy="22727620"/>
            </a:xfrm>
            <a:prstGeom prst="rect">
              <a:avLst/>
            </a:prstGeom>
          </p:spPr>
        </p:pic>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1028700" y="1028700"/>
            <a:ext cx="632334" cy="733703"/>
          </a:xfrm>
          <a:custGeom>
            <a:avLst/>
            <a:gdLst/>
            <a:ahLst/>
            <a:cxnLst/>
            <a:rect l="l" t="t" r="r" b="b"/>
            <a:pathLst>
              <a:path w="632334" h="733703">
                <a:moveTo>
                  <a:pt x="0" y="0"/>
                </a:moveTo>
                <a:lnTo>
                  <a:pt x="632334" y="0"/>
                </a:lnTo>
                <a:lnTo>
                  <a:pt x="632334" y="733703"/>
                </a:lnTo>
                <a:lnTo>
                  <a:pt x="0" y="733703"/>
                </a:lnTo>
                <a:lnTo>
                  <a:pt x="0" y="0"/>
                </a:lnTo>
                <a:close/>
              </a:path>
            </a:pathLst>
          </a:custGeom>
          <a:blipFill>
            <a:blip r:embed="rId2">
              <a:extLst>
                <a:ext uri="{96DAC541-7B7A-43D3-8B79-37D633B846F1}">
                  <asvg:svgBlip xmlns:asvg="http://schemas.microsoft.com/office/drawing/2016/SVG/main" r:embed="rId3"/>
                </a:ext>
              </a:extLst>
            </a:blip>
            <a:stretch>
              <a:fillRect r="-42302" b="-42814"/>
            </a:stretch>
          </a:blipFill>
        </p:spPr>
      </p:sp>
      <p:sp>
        <p:nvSpPr>
          <p:cNvPr id="6" name="Freeform 6"/>
          <p:cNvSpPr/>
          <p:nvPr/>
        </p:nvSpPr>
        <p:spPr>
          <a:xfrm rot="-5400000">
            <a:off x="16532827" y="5348966"/>
            <a:ext cx="1300195" cy="152751"/>
          </a:xfrm>
          <a:custGeom>
            <a:avLst/>
            <a:gdLst/>
            <a:ahLst/>
            <a:cxnLst/>
            <a:rect l="l" t="t" r="r" b="b"/>
            <a:pathLst>
              <a:path w="1300195" h="152751">
                <a:moveTo>
                  <a:pt x="0" y="0"/>
                </a:moveTo>
                <a:lnTo>
                  <a:pt x="1300195" y="0"/>
                </a:lnTo>
                <a:lnTo>
                  <a:pt x="1300195" y="152751"/>
                </a:lnTo>
                <a:lnTo>
                  <a:pt x="0" y="152751"/>
                </a:lnTo>
                <a:lnTo>
                  <a:pt x="0" y="0"/>
                </a:lnTo>
                <a:close/>
              </a:path>
            </a:pathLst>
          </a:custGeom>
          <a:blipFill>
            <a:blip r:embed="rId4">
              <a:extLst>
                <a:ext uri="{96DAC541-7B7A-43D3-8B79-37D633B846F1}">
                  <asvg:svgBlip xmlns:asvg="http://schemas.microsoft.com/office/drawing/2016/SVG/main" r:embed="rId5"/>
                </a:ext>
              </a:extLst>
            </a:blip>
            <a:stretch>
              <a:fillRect l="-40933" r="-43353"/>
            </a:stretch>
          </a:blipFill>
        </p:spPr>
      </p:sp>
      <p:grpSp>
        <p:nvGrpSpPr>
          <p:cNvPr id="7" name="Group 7"/>
          <p:cNvGrpSpPr>
            <a:grpSpLocks noChangeAspect="1"/>
          </p:cNvGrpSpPr>
          <p:nvPr/>
        </p:nvGrpSpPr>
        <p:grpSpPr>
          <a:xfrm>
            <a:off x="17113216" y="4211561"/>
            <a:ext cx="139416" cy="139416"/>
            <a:chOff x="0" y="0"/>
            <a:chExt cx="6355080" cy="6355080"/>
          </a:xfrm>
        </p:grpSpPr>
        <p:sp>
          <p:nvSpPr>
            <p:cNvPr id="8" name="Freeform 8"/>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21F23"/>
            </a:solidFill>
          </p:spPr>
        </p:sp>
      </p:grpSp>
      <p:sp>
        <p:nvSpPr>
          <p:cNvPr id="9" name="Freeform 9"/>
          <p:cNvSpPr/>
          <p:nvPr/>
        </p:nvSpPr>
        <p:spPr>
          <a:xfrm rot="5400000">
            <a:off x="16920508" y="8919508"/>
            <a:ext cx="246305" cy="431279"/>
          </a:xfrm>
          <a:custGeom>
            <a:avLst/>
            <a:gdLst/>
            <a:ahLst/>
            <a:cxnLst/>
            <a:rect l="l" t="t" r="r" b="b"/>
            <a:pathLst>
              <a:path w="246305" h="431279">
                <a:moveTo>
                  <a:pt x="0" y="0"/>
                </a:moveTo>
                <a:lnTo>
                  <a:pt x="246305" y="0"/>
                </a:lnTo>
                <a:lnTo>
                  <a:pt x="246305" y="431279"/>
                </a:lnTo>
                <a:lnTo>
                  <a:pt x="0" y="431279"/>
                </a:lnTo>
                <a:lnTo>
                  <a:pt x="0" y="0"/>
                </a:lnTo>
                <a:close/>
              </a:path>
            </a:pathLst>
          </a:custGeom>
          <a:blipFill>
            <a:blip r:embed="rId6">
              <a:extLst>
                <a:ext uri="{96DAC541-7B7A-43D3-8B79-37D633B846F1}">
                  <asvg:svgBlip xmlns:asvg="http://schemas.microsoft.com/office/drawing/2016/SVG/main" r:embed="rId7"/>
                </a:ext>
              </a:extLst>
            </a:blip>
            <a:stretch>
              <a:fillRect l="-75099"/>
            </a:stretch>
          </a:blipFill>
        </p:spPr>
      </p:sp>
      <p:sp>
        <p:nvSpPr>
          <p:cNvPr id="13" name="TextBox 13"/>
          <p:cNvSpPr txBox="1"/>
          <p:nvPr/>
        </p:nvSpPr>
        <p:spPr>
          <a:xfrm>
            <a:off x="1814809" y="6483787"/>
            <a:ext cx="2496865" cy="630555"/>
          </a:xfrm>
          <a:prstGeom prst="rect">
            <a:avLst/>
          </a:prstGeom>
        </p:spPr>
        <p:txBody>
          <a:bodyPr lIns="0" tIns="0" rIns="0" bIns="0" rtlCol="0" anchor="t">
            <a:spAutoFit/>
          </a:bodyPr>
          <a:lstStyle/>
          <a:p>
            <a:pPr algn="just">
              <a:lnSpc>
                <a:spcPts val="2519"/>
              </a:lnSpc>
              <a:spcBef>
                <a:spcPct val="0"/>
              </a:spcBef>
            </a:pPr>
            <a:r>
              <a:rPr lang="en-US" sz="1799">
                <a:solidFill>
                  <a:srgbClr val="404040"/>
                </a:solidFill>
                <a:latin typeface="Evolve Sans"/>
              </a:rPr>
              <a:t>Sitzung 2: Denkmuster festigen</a:t>
            </a:r>
          </a:p>
        </p:txBody>
      </p:sp>
      <p:grpSp>
        <p:nvGrpSpPr>
          <p:cNvPr id="14" name="Group 14"/>
          <p:cNvGrpSpPr/>
          <p:nvPr/>
        </p:nvGrpSpPr>
        <p:grpSpPr>
          <a:xfrm>
            <a:off x="1814809" y="3421289"/>
            <a:ext cx="1598228" cy="147779"/>
            <a:chOff x="0" y="0"/>
            <a:chExt cx="1648200" cy="152400"/>
          </a:xfrm>
        </p:grpSpPr>
        <p:sp>
          <p:nvSpPr>
            <p:cNvPr id="15" name="Freeform 15"/>
            <p:cNvSpPr/>
            <p:nvPr/>
          </p:nvSpPr>
          <p:spPr>
            <a:xfrm>
              <a:off x="0" y="0"/>
              <a:ext cx="1648200" cy="152400"/>
            </a:xfrm>
            <a:custGeom>
              <a:avLst/>
              <a:gdLst/>
              <a:ahLst/>
              <a:cxnLst/>
              <a:rect l="l" t="t" r="r" b="b"/>
              <a:pathLst>
                <a:path w="1648200" h="152400">
                  <a:moveTo>
                    <a:pt x="0" y="0"/>
                  </a:moveTo>
                  <a:lnTo>
                    <a:pt x="1648200" y="0"/>
                  </a:lnTo>
                  <a:lnTo>
                    <a:pt x="1648200" y="152400"/>
                  </a:lnTo>
                  <a:lnTo>
                    <a:pt x="0" y="152400"/>
                  </a:lnTo>
                  <a:close/>
                </a:path>
              </a:pathLst>
            </a:custGeom>
            <a:solidFill>
              <a:srgbClr val="E4F2F2"/>
            </a:solidFill>
          </p:spPr>
        </p:sp>
      </p:grpSp>
      <p:grpSp>
        <p:nvGrpSpPr>
          <p:cNvPr id="16" name="Group 16"/>
          <p:cNvGrpSpPr/>
          <p:nvPr/>
        </p:nvGrpSpPr>
        <p:grpSpPr>
          <a:xfrm>
            <a:off x="12738058" y="816610"/>
            <a:ext cx="4952669" cy="212090"/>
            <a:chOff x="0" y="0"/>
            <a:chExt cx="6603559" cy="282787"/>
          </a:xfrm>
        </p:grpSpPr>
        <p:sp>
          <p:nvSpPr>
            <p:cNvPr id="17" name="TextBox 17"/>
            <p:cNvSpPr txBox="1"/>
            <p:nvPr/>
          </p:nvSpPr>
          <p:spPr>
            <a:xfrm>
              <a:off x="0" y="-28575"/>
              <a:ext cx="1493899" cy="311362"/>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Achtsamkeit</a:t>
              </a:r>
            </a:p>
          </p:txBody>
        </p:sp>
        <p:sp>
          <p:nvSpPr>
            <p:cNvPr id="18" name="TextBox 18"/>
            <p:cNvSpPr txBox="1"/>
            <p:nvPr/>
          </p:nvSpPr>
          <p:spPr>
            <a:xfrm>
              <a:off x="2538887" y="-28575"/>
              <a:ext cx="1354822" cy="311362"/>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Visualisierung</a:t>
              </a:r>
            </a:p>
          </p:txBody>
        </p:sp>
        <p:sp>
          <p:nvSpPr>
            <p:cNvPr id="19" name="TextBox 19"/>
            <p:cNvSpPr txBox="1"/>
            <p:nvPr/>
          </p:nvSpPr>
          <p:spPr>
            <a:xfrm>
              <a:off x="4887135" y="-28575"/>
              <a:ext cx="1716423" cy="311362"/>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Umstrukturierung</a:t>
              </a:r>
            </a:p>
          </p:txBody>
        </p:sp>
      </p:grpSp>
      <p:grpSp>
        <p:nvGrpSpPr>
          <p:cNvPr id="20" name="Group 20"/>
          <p:cNvGrpSpPr/>
          <p:nvPr/>
        </p:nvGrpSpPr>
        <p:grpSpPr>
          <a:xfrm>
            <a:off x="386758" y="9886860"/>
            <a:ext cx="17901242" cy="335998"/>
            <a:chOff x="0" y="0"/>
            <a:chExt cx="23868323" cy="447998"/>
          </a:xfrm>
        </p:grpSpPr>
        <p:sp>
          <p:nvSpPr>
            <p:cNvPr id="21" name="TextBox 21"/>
            <p:cNvSpPr txBox="1"/>
            <p:nvPr/>
          </p:nvSpPr>
          <p:spPr>
            <a:xfrm>
              <a:off x="127545" y="-66675"/>
              <a:ext cx="23740779" cy="499564"/>
            </a:xfrm>
            <a:prstGeom prst="rect">
              <a:avLst/>
            </a:prstGeom>
          </p:spPr>
          <p:txBody>
            <a:bodyPr lIns="0" tIns="0" rIns="0" bIns="0" rtlCol="0" anchor="t">
              <a:spAutoFit/>
            </a:bodyPr>
            <a:lstStyle/>
            <a:p>
              <a:pPr>
                <a:lnSpc>
                  <a:spcPts val="2841"/>
                </a:lnSpc>
              </a:pPr>
              <a:r>
                <a:rPr lang="en-US" sz="2185" spc="305">
                  <a:solidFill>
                    <a:srgbClr val="638991"/>
                  </a:solidFill>
                  <a:latin typeface="Carlito Bold"/>
                </a:rPr>
                <a:t>     </a:t>
              </a:r>
              <a:r>
                <a:rPr lang="en-US" sz="2185" spc="305">
                  <a:solidFill>
                    <a:srgbClr val="D9D9D9"/>
                  </a:solidFill>
                  <a:latin typeface="Carlito Bold"/>
                </a:rPr>
                <a:t>Dr. Dittmer Institut   I   www.heilpraktiker-psychotherapie-werden.de</a:t>
              </a:r>
            </a:p>
          </p:txBody>
        </p:sp>
        <p:sp>
          <p:nvSpPr>
            <p:cNvPr id="22" name="Freeform 22"/>
            <p:cNvSpPr/>
            <p:nvPr/>
          </p:nvSpPr>
          <p:spPr>
            <a:xfrm>
              <a:off x="0" y="0"/>
              <a:ext cx="447998" cy="447998"/>
            </a:xfrm>
            <a:custGeom>
              <a:avLst/>
              <a:gdLst/>
              <a:ahLst/>
              <a:cxnLst/>
              <a:rect l="l" t="t" r="r" b="b"/>
              <a:pathLst>
                <a:path w="447998" h="447998">
                  <a:moveTo>
                    <a:pt x="0" y="0"/>
                  </a:moveTo>
                  <a:lnTo>
                    <a:pt x="447998" y="0"/>
                  </a:lnTo>
                  <a:lnTo>
                    <a:pt x="447998" y="447998"/>
                  </a:lnTo>
                  <a:lnTo>
                    <a:pt x="0" y="447998"/>
                  </a:lnTo>
                  <a:lnTo>
                    <a:pt x="0" y="0"/>
                  </a:lnTo>
                  <a:close/>
                </a:path>
              </a:pathLst>
            </a:custGeom>
            <a:blipFill>
              <a:blip r:embed="rId8"/>
              <a:stretch>
                <a:fillRect/>
              </a:stretch>
            </a:blipFill>
          </p:spPr>
        </p:sp>
      </p:grpSp>
      <p:grpSp>
        <p:nvGrpSpPr>
          <p:cNvPr id="23" name="Group 23"/>
          <p:cNvGrpSpPr/>
          <p:nvPr/>
        </p:nvGrpSpPr>
        <p:grpSpPr>
          <a:xfrm>
            <a:off x="4473121" y="1395552"/>
            <a:ext cx="12354900" cy="8194227"/>
            <a:chOff x="0" y="0"/>
            <a:chExt cx="5674209" cy="3763345"/>
          </a:xfrm>
        </p:grpSpPr>
        <p:sp>
          <p:nvSpPr>
            <p:cNvPr id="24" name="Freeform 24"/>
            <p:cNvSpPr/>
            <p:nvPr/>
          </p:nvSpPr>
          <p:spPr>
            <a:xfrm>
              <a:off x="0" y="0"/>
              <a:ext cx="5674209" cy="3763345"/>
            </a:xfrm>
            <a:custGeom>
              <a:avLst/>
              <a:gdLst/>
              <a:ahLst/>
              <a:cxnLst/>
              <a:rect l="l" t="t" r="r" b="b"/>
              <a:pathLst>
                <a:path w="5674209" h="3763345">
                  <a:moveTo>
                    <a:pt x="0" y="0"/>
                  </a:moveTo>
                  <a:lnTo>
                    <a:pt x="5674209" y="0"/>
                  </a:lnTo>
                  <a:lnTo>
                    <a:pt x="5674209" y="3763345"/>
                  </a:lnTo>
                  <a:lnTo>
                    <a:pt x="0" y="3763345"/>
                  </a:lnTo>
                  <a:close/>
                </a:path>
              </a:pathLst>
            </a:custGeom>
            <a:solidFill>
              <a:srgbClr val="E4F2F2"/>
            </a:solidFill>
          </p:spPr>
        </p:sp>
      </p:grpSp>
      <p:sp>
        <p:nvSpPr>
          <p:cNvPr id="25" name="TextBox 25"/>
          <p:cNvSpPr txBox="1"/>
          <p:nvPr/>
        </p:nvSpPr>
        <p:spPr>
          <a:xfrm>
            <a:off x="4682129" y="2051963"/>
            <a:ext cx="11951496" cy="7830157"/>
          </a:xfrm>
          <a:prstGeom prst="rect">
            <a:avLst/>
          </a:prstGeom>
        </p:spPr>
        <p:txBody>
          <a:bodyPr lIns="0" tIns="0" rIns="0" bIns="0" rtlCol="0" anchor="t">
            <a:spAutoFit/>
          </a:bodyPr>
          <a:lstStyle/>
          <a:p>
            <a:pPr algn="just">
              <a:lnSpc>
                <a:spcPts val="2519"/>
              </a:lnSpc>
            </a:pPr>
            <a:r>
              <a:rPr lang="en-US" sz="1799">
                <a:solidFill>
                  <a:srgbClr val="000000"/>
                </a:solidFill>
                <a:latin typeface="Evolve Sans"/>
              </a:rPr>
              <a:t>Fertigen Sie eine Gedankentagebuch an. Notieren Sie z.B.  Folgendes:</a:t>
            </a:r>
          </a:p>
          <a:p>
            <a:pPr algn="just">
              <a:lnSpc>
                <a:spcPts val="3059"/>
              </a:lnSpc>
            </a:pPr>
            <a:endParaRPr lang="en-US" sz="1799">
              <a:solidFill>
                <a:srgbClr val="000000"/>
              </a:solidFill>
              <a:latin typeface="Evolve Sans"/>
            </a:endParaRPr>
          </a:p>
          <a:p>
            <a:pPr marL="777234" lvl="2" indent="-259078" algn="just">
              <a:lnSpc>
                <a:spcPts val="3059"/>
              </a:lnSpc>
              <a:buFont typeface="Arial"/>
              <a:buChar char="⚬"/>
            </a:pPr>
            <a:r>
              <a:rPr lang="en-US" sz="1799">
                <a:solidFill>
                  <a:srgbClr val="000000"/>
                </a:solidFill>
                <a:latin typeface="Evolve Sans"/>
              </a:rPr>
              <a:t>Notieren Sie den </a:t>
            </a:r>
            <a:r>
              <a:rPr lang="en-US" sz="1799">
                <a:solidFill>
                  <a:srgbClr val="000000"/>
                </a:solidFill>
                <a:latin typeface="Evolve Sans Bold"/>
              </a:rPr>
              <a:t>Zeitpunkt</a:t>
            </a:r>
            <a:r>
              <a:rPr lang="en-US" sz="1799">
                <a:solidFill>
                  <a:srgbClr val="000000"/>
                </a:solidFill>
                <a:latin typeface="Evolve Sans"/>
              </a:rPr>
              <a:t>, zu dem der negative Gedanke auftrat.</a:t>
            </a:r>
          </a:p>
          <a:p>
            <a:pPr marL="777234" lvl="2" indent="-259078" algn="just">
              <a:lnSpc>
                <a:spcPts val="3059"/>
              </a:lnSpc>
              <a:buFont typeface="Arial"/>
              <a:buChar char="⚬"/>
            </a:pPr>
            <a:r>
              <a:rPr lang="en-US" sz="1799">
                <a:solidFill>
                  <a:srgbClr val="000000"/>
                </a:solidFill>
                <a:latin typeface="Evolve Sans"/>
              </a:rPr>
              <a:t>Beschreiben Sie die </a:t>
            </a:r>
            <a:r>
              <a:rPr lang="en-US" sz="1799">
                <a:solidFill>
                  <a:srgbClr val="000000"/>
                </a:solidFill>
                <a:latin typeface="Evolve Sans Bold"/>
              </a:rPr>
              <a:t>Situation</a:t>
            </a:r>
            <a:r>
              <a:rPr lang="en-US" sz="1799">
                <a:solidFill>
                  <a:srgbClr val="000000"/>
                </a:solidFill>
                <a:latin typeface="Evolve Sans"/>
              </a:rPr>
              <a:t>, die den negativen Gedanken ausgelöst hat. Welche Umstände oder Ereignisse fanden statt?</a:t>
            </a:r>
          </a:p>
          <a:p>
            <a:pPr marL="777234" lvl="2" indent="-259078" algn="just">
              <a:lnSpc>
                <a:spcPts val="3059"/>
              </a:lnSpc>
              <a:buFont typeface="Arial"/>
              <a:buChar char="⚬"/>
            </a:pPr>
            <a:r>
              <a:rPr lang="en-US" sz="1799">
                <a:solidFill>
                  <a:srgbClr val="000000"/>
                </a:solidFill>
                <a:latin typeface="Evolve Sans"/>
              </a:rPr>
              <a:t>Schreiben Sie die konkreten </a:t>
            </a:r>
            <a:r>
              <a:rPr lang="en-US" sz="1799">
                <a:solidFill>
                  <a:srgbClr val="000000"/>
                </a:solidFill>
                <a:latin typeface="Evolve Sans Bold"/>
              </a:rPr>
              <a:t>Gedanken </a:t>
            </a:r>
            <a:r>
              <a:rPr lang="en-US" sz="1799">
                <a:solidFill>
                  <a:srgbClr val="000000"/>
                </a:solidFill>
                <a:latin typeface="Evolve Sans"/>
              </a:rPr>
              <a:t>oder Überzeugungen auf, die in diesem Moment aufgetaucht sind. Welche Selbstzweifel oder negativen Annahmen haben sich manifestiert?</a:t>
            </a:r>
          </a:p>
          <a:p>
            <a:pPr marL="777234" lvl="2" indent="-259078" algn="just">
              <a:lnSpc>
                <a:spcPts val="3059"/>
              </a:lnSpc>
              <a:buFont typeface="Arial"/>
              <a:buChar char="⚬"/>
            </a:pPr>
            <a:r>
              <a:rPr lang="en-US" sz="1799">
                <a:solidFill>
                  <a:srgbClr val="000000"/>
                </a:solidFill>
                <a:latin typeface="Evolve Sans"/>
              </a:rPr>
              <a:t>Notieren Sie die damit verbundenen </a:t>
            </a:r>
            <a:r>
              <a:rPr lang="en-US" sz="1799">
                <a:solidFill>
                  <a:srgbClr val="000000"/>
                </a:solidFill>
                <a:latin typeface="Evolve Sans Bold"/>
              </a:rPr>
              <a:t>Emotionen</a:t>
            </a:r>
            <a:r>
              <a:rPr lang="en-US" sz="1799">
                <a:solidFill>
                  <a:srgbClr val="000000"/>
                </a:solidFill>
                <a:latin typeface="Evolve Sans"/>
              </a:rPr>
              <a:t>. Wie haben Sie sich gefühlt? Waren es Angst, Frustration, Traurigkeit?</a:t>
            </a:r>
          </a:p>
          <a:p>
            <a:pPr marL="777234" lvl="2" indent="-259078" algn="just">
              <a:lnSpc>
                <a:spcPts val="3059"/>
              </a:lnSpc>
              <a:buFont typeface="Arial"/>
              <a:buChar char="⚬"/>
            </a:pPr>
            <a:r>
              <a:rPr lang="en-US" sz="1799">
                <a:solidFill>
                  <a:srgbClr val="000000"/>
                </a:solidFill>
                <a:latin typeface="Evolve Sans"/>
              </a:rPr>
              <a:t>Analysieren Sie, ob es </a:t>
            </a:r>
            <a:r>
              <a:rPr lang="en-US" sz="1799" b="1">
                <a:solidFill>
                  <a:srgbClr val="000000"/>
                </a:solidFill>
                <a:latin typeface="Evolve Sans"/>
              </a:rPr>
              <a:t>i</a:t>
            </a:r>
            <a:r>
              <a:rPr lang="en-US" sz="1799" b="1">
                <a:solidFill>
                  <a:srgbClr val="000000"/>
                </a:solidFill>
                <a:latin typeface="Evolve Sans Bold"/>
              </a:rPr>
              <a:t>rr</a:t>
            </a:r>
            <a:r>
              <a:rPr lang="en-US" sz="1799">
                <a:solidFill>
                  <a:srgbClr val="000000"/>
                </a:solidFill>
                <a:latin typeface="Evolve Sans Bold"/>
              </a:rPr>
              <a:t>ationale Überzeugungen oder kognitive Verzerrungen</a:t>
            </a:r>
            <a:r>
              <a:rPr lang="en-US" sz="1799">
                <a:solidFill>
                  <a:srgbClr val="000000"/>
                </a:solidFill>
                <a:latin typeface="Evolve Sans"/>
              </a:rPr>
              <a:t> in Ihren Gedanken gibt. Welche Denkmuster könnten dazu beitragen?</a:t>
            </a:r>
          </a:p>
          <a:p>
            <a:pPr algn="just">
              <a:lnSpc>
                <a:spcPts val="3059"/>
              </a:lnSpc>
            </a:pPr>
            <a:endParaRPr lang="en-US" sz="1799">
              <a:solidFill>
                <a:srgbClr val="000000"/>
              </a:solidFill>
              <a:latin typeface="Evolve Sans"/>
            </a:endParaRPr>
          </a:p>
          <a:p>
            <a:pPr marL="777234" lvl="2" indent="-259078" algn="just">
              <a:lnSpc>
                <a:spcPts val="3059"/>
              </a:lnSpc>
              <a:buFont typeface="Arial"/>
              <a:buChar char="⚬"/>
            </a:pPr>
            <a:r>
              <a:rPr lang="en-US" sz="1799">
                <a:solidFill>
                  <a:srgbClr val="000000"/>
                </a:solidFill>
                <a:latin typeface="Evolve Sans"/>
              </a:rPr>
              <a:t>Entwickeln Sie </a:t>
            </a:r>
            <a:r>
              <a:rPr lang="en-US" sz="1799">
                <a:solidFill>
                  <a:srgbClr val="000000"/>
                </a:solidFill>
                <a:latin typeface="Evolve Sans Bold"/>
              </a:rPr>
              <a:t>alternative, realistischere Perspektiven</a:t>
            </a:r>
            <a:r>
              <a:rPr lang="en-US" sz="1799">
                <a:solidFill>
                  <a:srgbClr val="000000"/>
                </a:solidFill>
                <a:latin typeface="Evolve Sans"/>
              </a:rPr>
              <a:t> zu den identifizierten Gedanken. Welche positiven Aspekte oder Gegenargumente gibt es?</a:t>
            </a:r>
          </a:p>
          <a:p>
            <a:pPr marL="777234" lvl="2" indent="-259078" algn="just">
              <a:lnSpc>
                <a:spcPts val="3059"/>
              </a:lnSpc>
              <a:buFont typeface="Arial"/>
              <a:buChar char="⚬"/>
            </a:pPr>
            <a:r>
              <a:rPr lang="en-US" sz="1799">
                <a:solidFill>
                  <a:srgbClr val="000000"/>
                </a:solidFill>
                <a:latin typeface="Evolve Sans"/>
              </a:rPr>
              <a:t>Formulieren Sie </a:t>
            </a:r>
            <a:r>
              <a:rPr lang="en-US" sz="1799">
                <a:solidFill>
                  <a:srgbClr val="000000"/>
                </a:solidFill>
                <a:latin typeface="Evolve Sans Bold"/>
              </a:rPr>
              <a:t>positive Affirmationen</a:t>
            </a:r>
            <a:r>
              <a:rPr lang="en-US" sz="1799">
                <a:solidFill>
                  <a:srgbClr val="000000"/>
                </a:solidFill>
                <a:latin typeface="Evolve Sans"/>
              </a:rPr>
              <a:t>, die den neuen, realistischeren Überzeugungen entsprechen. Wie können Sie konstruktive und unterstützende Gedanken formulieren?</a:t>
            </a:r>
          </a:p>
          <a:p>
            <a:pPr marL="777234" lvl="2" indent="-259078" algn="just">
              <a:lnSpc>
                <a:spcPts val="3059"/>
              </a:lnSpc>
              <a:buFont typeface="Arial"/>
              <a:buChar char="⚬"/>
            </a:pPr>
            <a:r>
              <a:rPr lang="en-US" sz="1799">
                <a:solidFill>
                  <a:srgbClr val="000000"/>
                </a:solidFill>
                <a:latin typeface="Evolve Sans"/>
              </a:rPr>
              <a:t>Überlegen Sie, welche </a:t>
            </a:r>
            <a:r>
              <a:rPr lang="en-US" sz="1799">
                <a:solidFill>
                  <a:srgbClr val="000000"/>
                </a:solidFill>
                <a:latin typeface="Evolve Sans Bold"/>
              </a:rPr>
              <a:t>bewährten Bewältigungsstrategien</a:t>
            </a:r>
            <a:r>
              <a:rPr lang="en-US" sz="1799">
                <a:solidFill>
                  <a:srgbClr val="000000"/>
                </a:solidFill>
                <a:latin typeface="Evolve Sans"/>
              </a:rPr>
              <a:t> Sie in ähnlichen Situationen bereits erfolgreich angewendet haben oder welche neuen Strategien Sie versuchen können.</a:t>
            </a:r>
          </a:p>
          <a:p>
            <a:pPr marL="777234" lvl="2" indent="-259078" algn="just">
              <a:lnSpc>
                <a:spcPts val="3059"/>
              </a:lnSpc>
              <a:buFont typeface="Arial"/>
              <a:buChar char="⚬"/>
            </a:pPr>
            <a:r>
              <a:rPr lang="en-US" sz="1799">
                <a:solidFill>
                  <a:srgbClr val="000000"/>
                </a:solidFill>
                <a:latin typeface="Evolve Sans"/>
              </a:rPr>
              <a:t>Geben Sie an, wie Ihre </a:t>
            </a:r>
            <a:r>
              <a:rPr lang="en-US" sz="1799">
                <a:solidFill>
                  <a:srgbClr val="000000"/>
                </a:solidFill>
                <a:latin typeface="Evolve Sans Bold"/>
              </a:rPr>
              <a:t>Stimmung nach der Anwendung neuer Denkmuster</a:t>
            </a:r>
            <a:r>
              <a:rPr lang="en-US" sz="1799">
                <a:solidFill>
                  <a:srgbClr val="000000"/>
                </a:solidFill>
                <a:latin typeface="Evolve Sans"/>
              </a:rPr>
              <a:t> oder Bewältigungsstrategien beeinflusst wurde. Hat sich die Stimmung verbessert?</a:t>
            </a:r>
          </a:p>
          <a:p>
            <a:pPr algn="just">
              <a:lnSpc>
                <a:spcPts val="3059"/>
              </a:lnSpc>
            </a:pPr>
            <a:endParaRPr lang="en-US" sz="1799">
              <a:solidFill>
                <a:srgbClr val="000000"/>
              </a:solidFill>
              <a:latin typeface="Evolve Sans"/>
            </a:endParaRPr>
          </a:p>
        </p:txBody>
      </p:sp>
      <p:sp>
        <p:nvSpPr>
          <p:cNvPr id="26" name="TextBox 26"/>
          <p:cNvSpPr txBox="1"/>
          <p:nvPr/>
        </p:nvSpPr>
        <p:spPr>
          <a:xfrm>
            <a:off x="4691556" y="1486178"/>
            <a:ext cx="4033761" cy="613410"/>
          </a:xfrm>
          <a:prstGeom prst="rect">
            <a:avLst/>
          </a:prstGeom>
        </p:spPr>
        <p:txBody>
          <a:bodyPr lIns="0" tIns="0" rIns="0" bIns="0" rtlCol="0" anchor="t">
            <a:spAutoFit/>
          </a:bodyPr>
          <a:lstStyle/>
          <a:p>
            <a:pPr>
              <a:lnSpc>
                <a:spcPts val="5040"/>
              </a:lnSpc>
            </a:pPr>
            <a:r>
              <a:rPr lang="en-US" sz="3600">
                <a:solidFill>
                  <a:srgbClr val="221F23"/>
                </a:solidFill>
                <a:latin typeface="Benedict"/>
              </a:rPr>
              <a:t>Hausausfgabe</a:t>
            </a:r>
          </a:p>
        </p:txBody>
      </p:sp>
      <p:sp>
        <p:nvSpPr>
          <p:cNvPr id="27" name="TextBox 27"/>
          <p:cNvSpPr txBox="1"/>
          <p:nvPr/>
        </p:nvSpPr>
        <p:spPr>
          <a:xfrm>
            <a:off x="1814809" y="2683796"/>
            <a:ext cx="4033761" cy="613410"/>
          </a:xfrm>
          <a:prstGeom prst="rect">
            <a:avLst/>
          </a:prstGeom>
        </p:spPr>
        <p:txBody>
          <a:bodyPr lIns="0" tIns="0" rIns="0" bIns="0" rtlCol="0" anchor="t">
            <a:spAutoFit/>
          </a:bodyPr>
          <a:lstStyle/>
          <a:p>
            <a:pPr>
              <a:lnSpc>
                <a:spcPts val="5040"/>
              </a:lnSpc>
            </a:pPr>
            <a:r>
              <a:rPr lang="en-US" sz="3600">
                <a:solidFill>
                  <a:srgbClr val="221F23"/>
                </a:solidFill>
                <a:latin typeface="Benedict"/>
              </a:rPr>
              <a:t>Umstrukturierung</a:t>
            </a:r>
          </a:p>
        </p:txBody>
      </p:sp>
      <p:sp>
        <p:nvSpPr>
          <p:cNvPr id="28" name="AutoShape 7">
            <a:extLst>
              <a:ext uri="{FF2B5EF4-FFF2-40B4-BE49-F238E27FC236}">
                <a16:creationId xmlns:a16="http://schemas.microsoft.com/office/drawing/2014/main" id="{0E7828A1-D034-A82A-E32E-1476DDA6C8F5}"/>
              </a:ext>
            </a:extLst>
          </p:cNvPr>
          <p:cNvSpPr/>
          <p:nvPr/>
        </p:nvSpPr>
        <p:spPr>
          <a:xfrm>
            <a:off x="2600918" y="9580254"/>
            <a:ext cx="233275" cy="0"/>
          </a:xfrm>
          <a:prstGeom prst="line">
            <a:avLst/>
          </a:prstGeom>
          <a:ln w="19050" cap="flat">
            <a:solidFill>
              <a:srgbClr val="221F23"/>
            </a:solidFill>
            <a:prstDash val="solid"/>
            <a:headEnd type="none" w="sm" len="sm"/>
            <a:tailEnd type="none" w="sm" len="sm"/>
          </a:ln>
        </p:spPr>
      </p:sp>
      <p:sp>
        <p:nvSpPr>
          <p:cNvPr id="34" name="TextBox 12">
            <a:extLst>
              <a:ext uri="{FF2B5EF4-FFF2-40B4-BE49-F238E27FC236}">
                <a16:creationId xmlns:a16="http://schemas.microsoft.com/office/drawing/2014/main" id="{7D503320-5947-1985-7792-733EC0B1269D}"/>
              </a:ext>
            </a:extLst>
          </p:cNvPr>
          <p:cNvSpPr txBox="1"/>
          <p:nvPr/>
        </p:nvSpPr>
        <p:spPr>
          <a:xfrm>
            <a:off x="1037031" y="9229156"/>
            <a:ext cx="2138275" cy="209672"/>
          </a:xfrm>
          <a:prstGeom prst="rect">
            <a:avLst/>
          </a:prstGeom>
        </p:spPr>
        <p:txBody>
          <a:bodyPr wrap="square" lIns="0" tIns="0" rIns="0" bIns="0" rtlCol="0" anchor="t">
            <a:spAutoFit/>
          </a:bodyPr>
          <a:lstStyle/>
          <a:p>
            <a:pPr>
              <a:lnSpc>
                <a:spcPts val="1679"/>
              </a:lnSpc>
            </a:pPr>
            <a:r>
              <a:rPr lang="en-US" sz="1200">
                <a:solidFill>
                  <a:srgbClr val="221F23"/>
                </a:solidFill>
                <a:latin typeface="TAN Aegean"/>
              </a:rPr>
              <a:t>19            20         21</a:t>
            </a:r>
          </a:p>
        </p:txBody>
      </p:sp>
      <p:grpSp>
        <p:nvGrpSpPr>
          <p:cNvPr id="39" name="Group 2">
            <a:extLst>
              <a:ext uri="{FF2B5EF4-FFF2-40B4-BE49-F238E27FC236}">
                <a16:creationId xmlns:a16="http://schemas.microsoft.com/office/drawing/2014/main" id="{82A26C3D-DE6E-4A04-7396-7C0CD7E624EE}"/>
              </a:ext>
            </a:extLst>
          </p:cNvPr>
          <p:cNvGrpSpPr/>
          <p:nvPr/>
        </p:nvGrpSpPr>
        <p:grpSpPr>
          <a:xfrm rot="1509315">
            <a:off x="-1033429" y="-2925957"/>
            <a:ext cx="13280249" cy="17045715"/>
            <a:chOff x="0" y="0"/>
            <a:chExt cx="17706999" cy="22727620"/>
          </a:xfrm>
        </p:grpSpPr>
        <p:pic>
          <p:nvPicPr>
            <p:cNvPr id="40" name="Picture 3">
              <a:extLst>
                <a:ext uri="{FF2B5EF4-FFF2-40B4-BE49-F238E27FC236}">
                  <a16:creationId xmlns:a16="http://schemas.microsoft.com/office/drawing/2014/main" id="{6D19CD93-A773-B16D-8EF9-C7A49DF8F55E}"/>
                </a:ext>
              </a:extLst>
            </p:cNvPr>
            <p:cNvPicPr>
              <a:picLocks noChangeAspect="1"/>
            </p:cNvPicPr>
            <p:nvPr/>
          </p:nvPicPr>
          <p:blipFill>
            <a:blip r:embed="rId9">
              <a:alphaModFix amt="5000"/>
            </a:blip>
            <a:srcRect l="11045" r="11045"/>
            <a:stretch>
              <a:fillRect/>
            </a:stretch>
          </p:blipFill>
          <p:spPr>
            <a:xfrm>
              <a:off x="0" y="0"/>
              <a:ext cx="17706999" cy="22727620"/>
            </a:xfrm>
            <a:prstGeom prst="rect">
              <a:avLst/>
            </a:prstGeom>
          </p:spPr>
        </p:pic>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1028700" y="1028700"/>
            <a:ext cx="632334" cy="733703"/>
          </a:xfrm>
          <a:custGeom>
            <a:avLst/>
            <a:gdLst/>
            <a:ahLst/>
            <a:cxnLst/>
            <a:rect l="l" t="t" r="r" b="b"/>
            <a:pathLst>
              <a:path w="632334" h="733703">
                <a:moveTo>
                  <a:pt x="0" y="0"/>
                </a:moveTo>
                <a:lnTo>
                  <a:pt x="632334" y="0"/>
                </a:lnTo>
                <a:lnTo>
                  <a:pt x="632334" y="733703"/>
                </a:lnTo>
                <a:lnTo>
                  <a:pt x="0" y="733703"/>
                </a:lnTo>
                <a:lnTo>
                  <a:pt x="0" y="0"/>
                </a:lnTo>
                <a:close/>
              </a:path>
            </a:pathLst>
          </a:custGeom>
          <a:blipFill>
            <a:blip r:embed="rId2">
              <a:extLst>
                <a:ext uri="{96DAC541-7B7A-43D3-8B79-37D633B846F1}">
                  <asvg:svgBlip xmlns:asvg="http://schemas.microsoft.com/office/drawing/2016/SVG/main" r:embed="rId3"/>
                </a:ext>
              </a:extLst>
            </a:blip>
            <a:stretch>
              <a:fillRect r="-42302" b="-42814"/>
            </a:stretch>
          </a:blipFill>
        </p:spPr>
      </p:sp>
      <p:sp>
        <p:nvSpPr>
          <p:cNvPr id="6" name="Freeform 6"/>
          <p:cNvSpPr/>
          <p:nvPr/>
        </p:nvSpPr>
        <p:spPr>
          <a:xfrm rot="-5400000">
            <a:off x="16532827" y="5348966"/>
            <a:ext cx="1300195" cy="152751"/>
          </a:xfrm>
          <a:custGeom>
            <a:avLst/>
            <a:gdLst/>
            <a:ahLst/>
            <a:cxnLst/>
            <a:rect l="l" t="t" r="r" b="b"/>
            <a:pathLst>
              <a:path w="1300195" h="152751">
                <a:moveTo>
                  <a:pt x="0" y="0"/>
                </a:moveTo>
                <a:lnTo>
                  <a:pt x="1300195" y="0"/>
                </a:lnTo>
                <a:lnTo>
                  <a:pt x="1300195" y="152751"/>
                </a:lnTo>
                <a:lnTo>
                  <a:pt x="0" y="152751"/>
                </a:lnTo>
                <a:lnTo>
                  <a:pt x="0" y="0"/>
                </a:lnTo>
                <a:close/>
              </a:path>
            </a:pathLst>
          </a:custGeom>
          <a:blipFill>
            <a:blip r:embed="rId4">
              <a:extLst>
                <a:ext uri="{96DAC541-7B7A-43D3-8B79-37D633B846F1}">
                  <asvg:svgBlip xmlns:asvg="http://schemas.microsoft.com/office/drawing/2016/SVG/main" r:embed="rId5"/>
                </a:ext>
              </a:extLst>
            </a:blip>
            <a:stretch>
              <a:fillRect l="-40933" r="-43353"/>
            </a:stretch>
          </a:blipFill>
        </p:spPr>
      </p:sp>
      <p:grpSp>
        <p:nvGrpSpPr>
          <p:cNvPr id="7" name="Group 7"/>
          <p:cNvGrpSpPr>
            <a:grpSpLocks noChangeAspect="1"/>
          </p:cNvGrpSpPr>
          <p:nvPr/>
        </p:nvGrpSpPr>
        <p:grpSpPr>
          <a:xfrm>
            <a:off x="17113216" y="4211561"/>
            <a:ext cx="139416" cy="139416"/>
            <a:chOff x="0" y="0"/>
            <a:chExt cx="6355080" cy="6355080"/>
          </a:xfrm>
        </p:grpSpPr>
        <p:sp>
          <p:nvSpPr>
            <p:cNvPr id="8" name="Freeform 8"/>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21F23"/>
            </a:solidFill>
          </p:spPr>
        </p:sp>
      </p:grpSp>
      <p:sp>
        <p:nvSpPr>
          <p:cNvPr id="9" name="Freeform 9"/>
          <p:cNvSpPr/>
          <p:nvPr/>
        </p:nvSpPr>
        <p:spPr>
          <a:xfrm rot="5400000">
            <a:off x="16920508" y="8919508"/>
            <a:ext cx="246305" cy="431279"/>
          </a:xfrm>
          <a:custGeom>
            <a:avLst/>
            <a:gdLst/>
            <a:ahLst/>
            <a:cxnLst/>
            <a:rect l="l" t="t" r="r" b="b"/>
            <a:pathLst>
              <a:path w="246305" h="431279">
                <a:moveTo>
                  <a:pt x="0" y="0"/>
                </a:moveTo>
                <a:lnTo>
                  <a:pt x="246305" y="0"/>
                </a:lnTo>
                <a:lnTo>
                  <a:pt x="246305" y="431279"/>
                </a:lnTo>
                <a:lnTo>
                  <a:pt x="0" y="431279"/>
                </a:lnTo>
                <a:lnTo>
                  <a:pt x="0" y="0"/>
                </a:lnTo>
                <a:close/>
              </a:path>
            </a:pathLst>
          </a:custGeom>
          <a:blipFill>
            <a:blip r:embed="rId6">
              <a:extLst>
                <a:ext uri="{96DAC541-7B7A-43D3-8B79-37D633B846F1}">
                  <asvg:svgBlip xmlns:asvg="http://schemas.microsoft.com/office/drawing/2016/SVG/main" r:embed="rId7"/>
                </a:ext>
              </a:extLst>
            </a:blip>
            <a:stretch>
              <a:fillRect l="-75099"/>
            </a:stretch>
          </a:blipFill>
        </p:spPr>
      </p:sp>
      <p:sp>
        <p:nvSpPr>
          <p:cNvPr id="13" name="TextBox 13"/>
          <p:cNvSpPr txBox="1"/>
          <p:nvPr/>
        </p:nvSpPr>
        <p:spPr>
          <a:xfrm>
            <a:off x="1814809" y="6483787"/>
            <a:ext cx="2496865" cy="316230"/>
          </a:xfrm>
          <a:prstGeom prst="rect">
            <a:avLst/>
          </a:prstGeom>
        </p:spPr>
        <p:txBody>
          <a:bodyPr lIns="0" tIns="0" rIns="0" bIns="0" rtlCol="0" anchor="t">
            <a:spAutoFit/>
          </a:bodyPr>
          <a:lstStyle/>
          <a:p>
            <a:pPr algn="just">
              <a:lnSpc>
                <a:spcPts val="2519"/>
              </a:lnSpc>
              <a:spcBef>
                <a:spcPct val="0"/>
              </a:spcBef>
            </a:pPr>
            <a:r>
              <a:rPr lang="en-US" sz="1799">
                <a:solidFill>
                  <a:srgbClr val="404040"/>
                </a:solidFill>
                <a:latin typeface="Evolve Sans"/>
              </a:rPr>
              <a:t>Sitzung 3: Reflexion</a:t>
            </a:r>
          </a:p>
        </p:txBody>
      </p:sp>
      <p:grpSp>
        <p:nvGrpSpPr>
          <p:cNvPr id="14" name="Group 14"/>
          <p:cNvGrpSpPr/>
          <p:nvPr/>
        </p:nvGrpSpPr>
        <p:grpSpPr>
          <a:xfrm>
            <a:off x="1814809" y="3421289"/>
            <a:ext cx="1598228" cy="147779"/>
            <a:chOff x="0" y="0"/>
            <a:chExt cx="1648200" cy="152400"/>
          </a:xfrm>
        </p:grpSpPr>
        <p:sp>
          <p:nvSpPr>
            <p:cNvPr id="15" name="Freeform 15"/>
            <p:cNvSpPr/>
            <p:nvPr/>
          </p:nvSpPr>
          <p:spPr>
            <a:xfrm>
              <a:off x="0" y="0"/>
              <a:ext cx="1648200" cy="152400"/>
            </a:xfrm>
            <a:custGeom>
              <a:avLst/>
              <a:gdLst/>
              <a:ahLst/>
              <a:cxnLst/>
              <a:rect l="l" t="t" r="r" b="b"/>
              <a:pathLst>
                <a:path w="1648200" h="152400">
                  <a:moveTo>
                    <a:pt x="0" y="0"/>
                  </a:moveTo>
                  <a:lnTo>
                    <a:pt x="1648200" y="0"/>
                  </a:lnTo>
                  <a:lnTo>
                    <a:pt x="1648200" y="152400"/>
                  </a:lnTo>
                  <a:lnTo>
                    <a:pt x="0" y="152400"/>
                  </a:lnTo>
                  <a:close/>
                </a:path>
              </a:pathLst>
            </a:custGeom>
            <a:solidFill>
              <a:srgbClr val="E4F2F2"/>
            </a:solidFill>
          </p:spPr>
        </p:sp>
      </p:grpSp>
      <p:grpSp>
        <p:nvGrpSpPr>
          <p:cNvPr id="16" name="Group 16"/>
          <p:cNvGrpSpPr/>
          <p:nvPr/>
        </p:nvGrpSpPr>
        <p:grpSpPr>
          <a:xfrm>
            <a:off x="12738058" y="816610"/>
            <a:ext cx="4952669" cy="212090"/>
            <a:chOff x="0" y="0"/>
            <a:chExt cx="6603559" cy="282787"/>
          </a:xfrm>
        </p:grpSpPr>
        <p:sp>
          <p:nvSpPr>
            <p:cNvPr id="17" name="TextBox 17"/>
            <p:cNvSpPr txBox="1"/>
            <p:nvPr/>
          </p:nvSpPr>
          <p:spPr>
            <a:xfrm>
              <a:off x="0" y="-28575"/>
              <a:ext cx="1493899" cy="311362"/>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Achtsamkeit</a:t>
              </a:r>
            </a:p>
          </p:txBody>
        </p:sp>
        <p:sp>
          <p:nvSpPr>
            <p:cNvPr id="18" name="TextBox 18"/>
            <p:cNvSpPr txBox="1"/>
            <p:nvPr/>
          </p:nvSpPr>
          <p:spPr>
            <a:xfrm>
              <a:off x="2538887" y="-28575"/>
              <a:ext cx="1354822" cy="311362"/>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Visualisierung</a:t>
              </a:r>
            </a:p>
          </p:txBody>
        </p:sp>
        <p:sp>
          <p:nvSpPr>
            <p:cNvPr id="19" name="TextBox 19"/>
            <p:cNvSpPr txBox="1"/>
            <p:nvPr/>
          </p:nvSpPr>
          <p:spPr>
            <a:xfrm>
              <a:off x="4887135" y="-28575"/>
              <a:ext cx="1716423" cy="311362"/>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Umstrukturierung</a:t>
              </a:r>
            </a:p>
          </p:txBody>
        </p:sp>
      </p:grpSp>
      <p:grpSp>
        <p:nvGrpSpPr>
          <p:cNvPr id="20" name="Group 20"/>
          <p:cNvGrpSpPr/>
          <p:nvPr/>
        </p:nvGrpSpPr>
        <p:grpSpPr>
          <a:xfrm>
            <a:off x="386758" y="9886860"/>
            <a:ext cx="17901242" cy="335998"/>
            <a:chOff x="0" y="0"/>
            <a:chExt cx="23868323" cy="447998"/>
          </a:xfrm>
        </p:grpSpPr>
        <p:sp>
          <p:nvSpPr>
            <p:cNvPr id="21" name="TextBox 21"/>
            <p:cNvSpPr txBox="1"/>
            <p:nvPr/>
          </p:nvSpPr>
          <p:spPr>
            <a:xfrm>
              <a:off x="127545" y="-66675"/>
              <a:ext cx="23740779" cy="499564"/>
            </a:xfrm>
            <a:prstGeom prst="rect">
              <a:avLst/>
            </a:prstGeom>
          </p:spPr>
          <p:txBody>
            <a:bodyPr lIns="0" tIns="0" rIns="0" bIns="0" rtlCol="0" anchor="t">
              <a:spAutoFit/>
            </a:bodyPr>
            <a:lstStyle/>
            <a:p>
              <a:pPr>
                <a:lnSpc>
                  <a:spcPts val="2841"/>
                </a:lnSpc>
              </a:pPr>
              <a:r>
                <a:rPr lang="en-US" sz="2185" spc="305">
                  <a:solidFill>
                    <a:srgbClr val="638991"/>
                  </a:solidFill>
                  <a:latin typeface="Carlito Bold"/>
                </a:rPr>
                <a:t>     </a:t>
              </a:r>
              <a:r>
                <a:rPr lang="en-US" sz="2185" spc="305">
                  <a:solidFill>
                    <a:srgbClr val="D9D9D9"/>
                  </a:solidFill>
                  <a:latin typeface="Carlito Bold"/>
                </a:rPr>
                <a:t>Dr. Dittmer Institut   I   www.heilpraktiker-psychotherapie-werden.de</a:t>
              </a:r>
            </a:p>
          </p:txBody>
        </p:sp>
        <p:sp>
          <p:nvSpPr>
            <p:cNvPr id="22" name="Freeform 22"/>
            <p:cNvSpPr/>
            <p:nvPr/>
          </p:nvSpPr>
          <p:spPr>
            <a:xfrm>
              <a:off x="0" y="0"/>
              <a:ext cx="447998" cy="447998"/>
            </a:xfrm>
            <a:custGeom>
              <a:avLst/>
              <a:gdLst/>
              <a:ahLst/>
              <a:cxnLst/>
              <a:rect l="l" t="t" r="r" b="b"/>
              <a:pathLst>
                <a:path w="447998" h="447998">
                  <a:moveTo>
                    <a:pt x="0" y="0"/>
                  </a:moveTo>
                  <a:lnTo>
                    <a:pt x="447998" y="0"/>
                  </a:lnTo>
                  <a:lnTo>
                    <a:pt x="447998" y="447998"/>
                  </a:lnTo>
                  <a:lnTo>
                    <a:pt x="0" y="447998"/>
                  </a:lnTo>
                  <a:lnTo>
                    <a:pt x="0" y="0"/>
                  </a:lnTo>
                  <a:close/>
                </a:path>
              </a:pathLst>
            </a:custGeom>
            <a:blipFill>
              <a:blip r:embed="rId8"/>
              <a:stretch>
                <a:fillRect/>
              </a:stretch>
            </a:blipFill>
          </p:spPr>
        </p:sp>
      </p:grpSp>
      <p:grpSp>
        <p:nvGrpSpPr>
          <p:cNvPr id="23" name="Group 23"/>
          <p:cNvGrpSpPr/>
          <p:nvPr/>
        </p:nvGrpSpPr>
        <p:grpSpPr>
          <a:xfrm>
            <a:off x="4473121" y="1395552"/>
            <a:ext cx="12354900" cy="6987793"/>
            <a:chOff x="0" y="0"/>
            <a:chExt cx="5674209" cy="3209269"/>
          </a:xfrm>
        </p:grpSpPr>
        <p:sp>
          <p:nvSpPr>
            <p:cNvPr id="24" name="Freeform 24"/>
            <p:cNvSpPr/>
            <p:nvPr/>
          </p:nvSpPr>
          <p:spPr>
            <a:xfrm>
              <a:off x="0" y="0"/>
              <a:ext cx="5674209" cy="3209269"/>
            </a:xfrm>
            <a:custGeom>
              <a:avLst/>
              <a:gdLst/>
              <a:ahLst/>
              <a:cxnLst/>
              <a:rect l="l" t="t" r="r" b="b"/>
              <a:pathLst>
                <a:path w="5674209" h="3209269">
                  <a:moveTo>
                    <a:pt x="0" y="0"/>
                  </a:moveTo>
                  <a:lnTo>
                    <a:pt x="5674209" y="0"/>
                  </a:lnTo>
                  <a:lnTo>
                    <a:pt x="5674209" y="3209269"/>
                  </a:lnTo>
                  <a:lnTo>
                    <a:pt x="0" y="3209269"/>
                  </a:lnTo>
                  <a:close/>
                </a:path>
              </a:pathLst>
            </a:custGeom>
            <a:solidFill>
              <a:srgbClr val="E4F2F2"/>
            </a:solidFill>
          </p:spPr>
        </p:sp>
      </p:grpSp>
      <p:sp>
        <p:nvSpPr>
          <p:cNvPr id="25" name="TextBox 25"/>
          <p:cNvSpPr txBox="1"/>
          <p:nvPr/>
        </p:nvSpPr>
        <p:spPr>
          <a:xfrm>
            <a:off x="4733363" y="2162295"/>
            <a:ext cx="11951496" cy="6617970"/>
          </a:xfrm>
          <a:prstGeom prst="rect">
            <a:avLst/>
          </a:prstGeom>
        </p:spPr>
        <p:txBody>
          <a:bodyPr lIns="0" tIns="0" rIns="0" bIns="0" rtlCol="0" anchor="t">
            <a:spAutoFit/>
          </a:bodyPr>
          <a:lstStyle/>
          <a:p>
            <a:pPr algn="just">
              <a:lnSpc>
                <a:spcPts val="2519"/>
              </a:lnSpc>
            </a:pPr>
            <a:r>
              <a:rPr lang="en-US" sz="1799">
                <a:solidFill>
                  <a:srgbClr val="000000"/>
                </a:solidFill>
                <a:latin typeface="Evolve Sans"/>
              </a:rPr>
              <a:t>Das Gedankentagebuch kann in der folgenden Therapiesitzung genutzt werden, um die introspektiven Fortschritte der Patienten zu verstehen und gezielte Interventionen zu planen. </a:t>
            </a:r>
          </a:p>
          <a:p>
            <a:pPr algn="just">
              <a:lnSpc>
                <a:spcPts val="2519"/>
              </a:lnSpc>
            </a:pPr>
            <a:endParaRPr lang="en-US" sz="1799">
              <a:solidFill>
                <a:srgbClr val="000000"/>
              </a:solidFill>
              <a:latin typeface="Evolve Sans"/>
            </a:endParaRPr>
          </a:p>
          <a:p>
            <a:pPr algn="just">
              <a:lnSpc>
                <a:spcPts val="2519"/>
              </a:lnSpc>
            </a:pPr>
            <a:r>
              <a:rPr lang="en-US" sz="1799">
                <a:solidFill>
                  <a:srgbClr val="000000"/>
                </a:solidFill>
                <a:latin typeface="Evolve Sans Bold"/>
              </a:rPr>
              <a:t>Reflektion über Muster:</a:t>
            </a:r>
          </a:p>
          <a:p>
            <a:pPr algn="just">
              <a:lnSpc>
                <a:spcPts val="2519"/>
              </a:lnSpc>
            </a:pPr>
            <a:r>
              <a:rPr lang="en-US" sz="1799">
                <a:solidFill>
                  <a:srgbClr val="000000"/>
                </a:solidFill>
                <a:latin typeface="Evolve Sans"/>
              </a:rPr>
              <a:t>Wiederkehrende Muster oder Themen erkennen. Fragen Sie nach, ob bestimmte Situationen oder Auslöser regelmäßig auftreten und wie sie die emotionale Reaktion beeinflussen.</a:t>
            </a:r>
          </a:p>
          <a:p>
            <a:pPr algn="just">
              <a:lnSpc>
                <a:spcPts val="2519"/>
              </a:lnSpc>
            </a:pPr>
            <a:endParaRPr lang="en-US" sz="1799">
              <a:solidFill>
                <a:srgbClr val="000000"/>
              </a:solidFill>
              <a:latin typeface="Evolve Sans"/>
            </a:endParaRPr>
          </a:p>
          <a:p>
            <a:pPr algn="just">
              <a:lnSpc>
                <a:spcPts val="2519"/>
              </a:lnSpc>
            </a:pPr>
            <a:r>
              <a:rPr lang="en-US" sz="1799">
                <a:solidFill>
                  <a:srgbClr val="000000"/>
                </a:solidFill>
                <a:latin typeface="Evolve Sans Bold"/>
              </a:rPr>
              <a:t>Stärkung positiver Überzeugungen:</a:t>
            </a:r>
          </a:p>
          <a:p>
            <a:pPr algn="just">
              <a:lnSpc>
                <a:spcPts val="2519"/>
              </a:lnSpc>
            </a:pPr>
            <a:r>
              <a:rPr lang="en-US" sz="1799">
                <a:solidFill>
                  <a:srgbClr val="000000"/>
                </a:solidFill>
                <a:latin typeface="Evolve Sans"/>
              </a:rPr>
              <a:t>Konzentrieren Sie sich auf die im Tagebuch formulierten positiven Überzeugungen. Ermutigen Sie den Patienten, diese weiter zu stärken und zu überlegen, wie sie in seinem täglichen Denken verankert werden können. Vielleicht einen visuellen Anker setzen.</a:t>
            </a:r>
          </a:p>
          <a:p>
            <a:pPr algn="just">
              <a:lnSpc>
                <a:spcPts val="2519"/>
              </a:lnSpc>
            </a:pPr>
            <a:endParaRPr lang="en-US" sz="1799">
              <a:solidFill>
                <a:srgbClr val="000000"/>
              </a:solidFill>
              <a:latin typeface="Evolve Sans"/>
            </a:endParaRPr>
          </a:p>
          <a:p>
            <a:pPr algn="just">
              <a:lnSpc>
                <a:spcPts val="2519"/>
              </a:lnSpc>
            </a:pPr>
            <a:r>
              <a:rPr lang="en-US" sz="1799">
                <a:solidFill>
                  <a:srgbClr val="000000"/>
                </a:solidFill>
                <a:latin typeface="Evolve Sans Bold"/>
              </a:rPr>
              <a:t>Bewältigungsstrategien überprüfen:</a:t>
            </a:r>
          </a:p>
          <a:p>
            <a:pPr algn="just">
              <a:lnSpc>
                <a:spcPts val="2519"/>
              </a:lnSpc>
            </a:pPr>
            <a:r>
              <a:rPr lang="en-US" sz="1799">
                <a:solidFill>
                  <a:srgbClr val="000000"/>
                </a:solidFill>
                <a:latin typeface="Evolve Sans"/>
              </a:rPr>
              <a:t>Überprüfen Sie, welche Bewältigungsstrategien im Gedankentagebuch wirksam waren. Identifizieren Sie gemeinsam neue Strategien oder Variationen, die der Patient in ähnlichen Situationen anwenden kann.</a:t>
            </a:r>
          </a:p>
          <a:p>
            <a:pPr algn="just">
              <a:lnSpc>
                <a:spcPts val="2519"/>
              </a:lnSpc>
            </a:pPr>
            <a:endParaRPr lang="en-US" sz="1799">
              <a:solidFill>
                <a:srgbClr val="000000"/>
              </a:solidFill>
              <a:latin typeface="Evolve Sans"/>
            </a:endParaRPr>
          </a:p>
          <a:p>
            <a:pPr algn="just">
              <a:lnSpc>
                <a:spcPts val="2519"/>
              </a:lnSpc>
            </a:pPr>
            <a:r>
              <a:rPr lang="en-US" sz="1799">
                <a:solidFill>
                  <a:srgbClr val="000000"/>
                </a:solidFill>
                <a:latin typeface="Evolve Sans Bold"/>
              </a:rPr>
              <a:t>Übungen zur Integration im Alltag:</a:t>
            </a:r>
          </a:p>
          <a:p>
            <a:pPr algn="just">
              <a:lnSpc>
                <a:spcPts val="2519"/>
              </a:lnSpc>
            </a:pPr>
            <a:r>
              <a:rPr lang="en-US" sz="1799">
                <a:solidFill>
                  <a:srgbClr val="000000"/>
                </a:solidFill>
                <a:latin typeface="Evolve Sans"/>
              </a:rPr>
              <a:t>Besprechen Sie mit dem Patienten, wie er die neuen Denkmuster und Bewältigungsstrategien in seinen Alltag integrieren kann. Ermutigen Sie dazu, konkrete Situationen zu identifizieren, in denen diese angewendet werden können</a:t>
            </a:r>
          </a:p>
          <a:p>
            <a:pPr algn="just">
              <a:lnSpc>
                <a:spcPts val="2519"/>
              </a:lnSpc>
            </a:pPr>
            <a:endParaRPr lang="en-US" sz="1799">
              <a:solidFill>
                <a:srgbClr val="000000"/>
              </a:solidFill>
              <a:latin typeface="Evolve Sans"/>
            </a:endParaRPr>
          </a:p>
          <a:p>
            <a:pPr algn="just">
              <a:lnSpc>
                <a:spcPts val="2519"/>
              </a:lnSpc>
            </a:pPr>
            <a:endParaRPr lang="en-US" sz="1799">
              <a:solidFill>
                <a:srgbClr val="000000"/>
              </a:solidFill>
              <a:latin typeface="Evolve Sans"/>
            </a:endParaRPr>
          </a:p>
        </p:txBody>
      </p:sp>
      <p:sp>
        <p:nvSpPr>
          <p:cNvPr id="26" name="TextBox 26"/>
          <p:cNvSpPr txBox="1"/>
          <p:nvPr/>
        </p:nvSpPr>
        <p:spPr>
          <a:xfrm>
            <a:off x="4691556" y="1486178"/>
            <a:ext cx="4033761" cy="613410"/>
          </a:xfrm>
          <a:prstGeom prst="rect">
            <a:avLst/>
          </a:prstGeom>
        </p:spPr>
        <p:txBody>
          <a:bodyPr lIns="0" tIns="0" rIns="0" bIns="0" rtlCol="0" anchor="t">
            <a:spAutoFit/>
          </a:bodyPr>
          <a:lstStyle/>
          <a:p>
            <a:pPr>
              <a:lnSpc>
                <a:spcPts val="5040"/>
              </a:lnSpc>
            </a:pPr>
            <a:r>
              <a:rPr lang="en-US" sz="3600">
                <a:solidFill>
                  <a:srgbClr val="221F23"/>
                </a:solidFill>
                <a:latin typeface="Benedict"/>
              </a:rPr>
              <a:t>Auswertung der Hausaufgabe</a:t>
            </a:r>
          </a:p>
        </p:txBody>
      </p:sp>
      <p:sp>
        <p:nvSpPr>
          <p:cNvPr id="27" name="TextBox 27"/>
          <p:cNvSpPr txBox="1"/>
          <p:nvPr/>
        </p:nvSpPr>
        <p:spPr>
          <a:xfrm>
            <a:off x="1814809" y="2683796"/>
            <a:ext cx="4033761" cy="613410"/>
          </a:xfrm>
          <a:prstGeom prst="rect">
            <a:avLst/>
          </a:prstGeom>
        </p:spPr>
        <p:txBody>
          <a:bodyPr lIns="0" tIns="0" rIns="0" bIns="0" rtlCol="0" anchor="t">
            <a:spAutoFit/>
          </a:bodyPr>
          <a:lstStyle/>
          <a:p>
            <a:pPr>
              <a:lnSpc>
                <a:spcPts val="5040"/>
              </a:lnSpc>
            </a:pPr>
            <a:r>
              <a:rPr lang="en-US" sz="3600">
                <a:solidFill>
                  <a:srgbClr val="221F23"/>
                </a:solidFill>
                <a:latin typeface="Benedict"/>
              </a:rPr>
              <a:t>Umstrukturierung</a:t>
            </a:r>
          </a:p>
        </p:txBody>
      </p:sp>
      <p:sp>
        <p:nvSpPr>
          <p:cNvPr id="32" name="AutoShape 7">
            <a:extLst>
              <a:ext uri="{FF2B5EF4-FFF2-40B4-BE49-F238E27FC236}">
                <a16:creationId xmlns:a16="http://schemas.microsoft.com/office/drawing/2014/main" id="{44C2F07D-EACF-B56F-0A29-558AE9CE41CF}"/>
              </a:ext>
            </a:extLst>
          </p:cNvPr>
          <p:cNvSpPr/>
          <p:nvPr/>
        </p:nvSpPr>
        <p:spPr>
          <a:xfrm>
            <a:off x="1062125" y="9563100"/>
            <a:ext cx="233275" cy="0"/>
          </a:xfrm>
          <a:prstGeom prst="line">
            <a:avLst/>
          </a:prstGeom>
          <a:ln w="19050" cap="flat">
            <a:solidFill>
              <a:srgbClr val="221F23"/>
            </a:solidFill>
            <a:prstDash val="solid"/>
            <a:headEnd type="none" w="sm" len="sm"/>
            <a:tailEnd type="none" w="sm" len="sm"/>
          </a:ln>
        </p:spPr>
      </p:sp>
      <p:sp>
        <p:nvSpPr>
          <p:cNvPr id="34" name="TextBox 12">
            <a:extLst>
              <a:ext uri="{FF2B5EF4-FFF2-40B4-BE49-F238E27FC236}">
                <a16:creationId xmlns:a16="http://schemas.microsoft.com/office/drawing/2014/main" id="{D85D20B9-F3E9-6EFD-BEBC-63C0CA5CFB97}"/>
              </a:ext>
            </a:extLst>
          </p:cNvPr>
          <p:cNvSpPr txBox="1"/>
          <p:nvPr/>
        </p:nvSpPr>
        <p:spPr>
          <a:xfrm>
            <a:off x="1037031" y="9229156"/>
            <a:ext cx="2138275" cy="209672"/>
          </a:xfrm>
          <a:prstGeom prst="rect">
            <a:avLst/>
          </a:prstGeom>
        </p:spPr>
        <p:txBody>
          <a:bodyPr wrap="square" lIns="0" tIns="0" rIns="0" bIns="0" rtlCol="0" anchor="t">
            <a:spAutoFit/>
          </a:bodyPr>
          <a:lstStyle/>
          <a:p>
            <a:pPr>
              <a:lnSpc>
                <a:spcPts val="1679"/>
              </a:lnSpc>
            </a:pPr>
            <a:r>
              <a:rPr lang="en-US" sz="1200">
                <a:solidFill>
                  <a:srgbClr val="221F23"/>
                </a:solidFill>
                <a:latin typeface="TAN Aegean"/>
              </a:rPr>
              <a:t>22          23         24</a:t>
            </a:r>
          </a:p>
        </p:txBody>
      </p:sp>
      <p:grpSp>
        <p:nvGrpSpPr>
          <p:cNvPr id="35" name="Group 2">
            <a:extLst>
              <a:ext uri="{FF2B5EF4-FFF2-40B4-BE49-F238E27FC236}">
                <a16:creationId xmlns:a16="http://schemas.microsoft.com/office/drawing/2014/main" id="{FCF5A31D-3A6C-4F06-1FD9-B2C58E1E3A6C}"/>
              </a:ext>
            </a:extLst>
          </p:cNvPr>
          <p:cNvGrpSpPr/>
          <p:nvPr/>
        </p:nvGrpSpPr>
        <p:grpSpPr>
          <a:xfrm rot="1509315">
            <a:off x="-1033429" y="-2925957"/>
            <a:ext cx="13280249" cy="17045715"/>
            <a:chOff x="0" y="0"/>
            <a:chExt cx="17706999" cy="22727620"/>
          </a:xfrm>
        </p:grpSpPr>
        <p:pic>
          <p:nvPicPr>
            <p:cNvPr id="36" name="Picture 3">
              <a:extLst>
                <a:ext uri="{FF2B5EF4-FFF2-40B4-BE49-F238E27FC236}">
                  <a16:creationId xmlns:a16="http://schemas.microsoft.com/office/drawing/2014/main" id="{9AA259B2-2AD9-0703-D630-60D4CA6FA1D0}"/>
                </a:ext>
              </a:extLst>
            </p:cNvPr>
            <p:cNvPicPr>
              <a:picLocks noChangeAspect="1"/>
            </p:cNvPicPr>
            <p:nvPr/>
          </p:nvPicPr>
          <p:blipFill>
            <a:blip r:embed="rId9">
              <a:alphaModFix amt="5000"/>
            </a:blip>
            <a:srcRect l="11045" r="11045"/>
            <a:stretch>
              <a:fillRect/>
            </a:stretch>
          </p:blipFill>
          <p:spPr>
            <a:xfrm>
              <a:off x="0" y="0"/>
              <a:ext cx="17706999" cy="22727620"/>
            </a:xfrm>
            <a:prstGeom prst="rect">
              <a:avLst/>
            </a:prstGeom>
          </p:spPr>
        </p:pic>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1028700"/>
            <a:ext cx="632334" cy="733703"/>
          </a:xfrm>
          <a:custGeom>
            <a:avLst/>
            <a:gdLst/>
            <a:ahLst/>
            <a:cxnLst/>
            <a:rect l="l" t="t" r="r" b="b"/>
            <a:pathLst>
              <a:path w="632334" h="733703">
                <a:moveTo>
                  <a:pt x="0" y="0"/>
                </a:moveTo>
                <a:lnTo>
                  <a:pt x="632334" y="0"/>
                </a:lnTo>
                <a:lnTo>
                  <a:pt x="632334" y="733703"/>
                </a:lnTo>
                <a:lnTo>
                  <a:pt x="0" y="733703"/>
                </a:lnTo>
                <a:lnTo>
                  <a:pt x="0" y="0"/>
                </a:lnTo>
                <a:close/>
              </a:path>
            </a:pathLst>
          </a:custGeom>
          <a:blipFill>
            <a:blip r:embed="rId2">
              <a:extLst>
                <a:ext uri="{96DAC541-7B7A-43D3-8B79-37D633B846F1}">
                  <asvg:svgBlip xmlns:asvg="http://schemas.microsoft.com/office/drawing/2016/SVG/main" r:embed="rId3"/>
                </a:ext>
              </a:extLst>
            </a:blip>
            <a:stretch>
              <a:fillRect r="-42302" b="-42814"/>
            </a:stretch>
          </a:blipFill>
        </p:spPr>
      </p:sp>
      <p:sp>
        <p:nvSpPr>
          <p:cNvPr id="4" name="Freeform 4"/>
          <p:cNvSpPr/>
          <p:nvPr/>
        </p:nvSpPr>
        <p:spPr>
          <a:xfrm rot="-5400000">
            <a:off x="16532827" y="5348966"/>
            <a:ext cx="1300195" cy="152751"/>
          </a:xfrm>
          <a:custGeom>
            <a:avLst/>
            <a:gdLst/>
            <a:ahLst/>
            <a:cxnLst/>
            <a:rect l="l" t="t" r="r" b="b"/>
            <a:pathLst>
              <a:path w="1300195" h="152751">
                <a:moveTo>
                  <a:pt x="0" y="0"/>
                </a:moveTo>
                <a:lnTo>
                  <a:pt x="1300195" y="0"/>
                </a:lnTo>
                <a:lnTo>
                  <a:pt x="1300195" y="152751"/>
                </a:lnTo>
                <a:lnTo>
                  <a:pt x="0" y="152751"/>
                </a:lnTo>
                <a:lnTo>
                  <a:pt x="0" y="0"/>
                </a:lnTo>
                <a:close/>
              </a:path>
            </a:pathLst>
          </a:custGeom>
          <a:blipFill>
            <a:blip r:embed="rId4">
              <a:extLst>
                <a:ext uri="{96DAC541-7B7A-43D3-8B79-37D633B846F1}">
                  <asvg:svgBlip xmlns:asvg="http://schemas.microsoft.com/office/drawing/2016/SVG/main" r:embed="rId5"/>
                </a:ext>
              </a:extLst>
            </a:blip>
            <a:stretch>
              <a:fillRect l="-40933" r="-43353"/>
            </a:stretch>
          </a:blipFill>
        </p:spPr>
      </p:sp>
      <p:grpSp>
        <p:nvGrpSpPr>
          <p:cNvPr id="5" name="Group 5"/>
          <p:cNvGrpSpPr>
            <a:grpSpLocks noChangeAspect="1"/>
          </p:cNvGrpSpPr>
          <p:nvPr/>
        </p:nvGrpSpPr>
        <p:grpSpPr>
          <a:xfrm>
            <a:off x="17113216" y="4211561"/>
            <a:ext cx="139416" cy="139416"/>
            <a:chOff x="0" y="0"/>
            <a:chExt cx="6355080" cy="6355080"/>
          </a:xfrm>
        </p:grpSpPr>
        <p:sp>
          <p:nvSpPr>
            <p:cNvPr id="6" name="Freeform 6"/>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21F23"/>
            </a:solidFill>
          </p:spPr>
        </p:sp>
      </p:grpSp>
      <p:sp>
        <p:nvSpPr>
          <p:cNvPr id="7" name="Freeform 7"/>
          <p:cNvSpPr/>
          <p:nvPr/>
        </p:nvSpPr>
        <p:spPr>
          <a:xfrm rot="5400000">
            <a:off x="16920508" y="8919508"/>
            <a:ext cx="246305" cy="431279"/>
          </a:xfrm>
          <a:custGeom>
            <a:avLst/>
            <a:gdLst/>
            <a:ahLst/>
            <a:cxnLst/>
            <a:rect l="l" t="t" r="r" b="b"/>
            <a:pathLst>
              <a:path w="246305" h="431279">
                <a:moveTo>
                  <a:pt x="0" y="0"/>
                </a:moveTo>
                <a:lnTo>
                  <a:pt x="246305" y="0"/>
                </a:lnTo>
                <a:lnTo>
                  <a:pt x="246305" y="431279"/>
                </a:lnTo>
                <a:lnTo>
                  <a:pt x="0" y="431279"/>
                </a:lnTo>
                <a:lnTo>
                  <a:pt x="0" y="0"/>
                </a:lnTo>
                <a:close/>
              </a:path>
            </a:pathLst>
          </a:custGeom>
          <a:blipFill>
            <a:blip r:embed="rId6">
              <a:extLst>
                <a:ext uri="{96DAC541-7B7A-43D3-8B79-37D633B846F1}">
                  <asvg:svgBlip xmlns:asvg="http://schemas.microsoft.com/office/drawing/2016/SVG/main" r:embed="rId7"/>
                </a:ext>
              </a:extLst>
            </a:blip>
            <a:stretch>
              <a:fillRect l="-75099"/>
            </a:stretch>
          </a:blipFill>
        </p:spPr>
      </p:sp>
      <p:grpSp>
        <p:nvGrpSpPr>
          <p:cNvPr id="8" name="Group 8"/>
          <p:cNvGrpSpPr/>
          <p:nvPr/>
        </p:nvGrpSpPr>
        <p:grpSpPr>
          <a:xfrm>
            <a:off x="6865225" y="1987143"/>
            <a:ext cx="5035389" cy="5035389"/>
            <a:chOff x="0" y="0"/>
            <a:chExt cx="6350000" cy="6350000"/>
          </a:xfrm>
        </p:grpSpPr>
        <p:sp>
          <p:nvSpPr>
            <p:cNvPr id="9" name="Freeform 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4F2F2"/>
            </a:solidFill>
          </p:spPr>
        </p:sp>
      </p:grpSp>
      <p:sp>
        <p:nvSpPr>
          <p:cNvPr id="10" name="Freeform 10"/>
          <p:cNvSpPr/>
          <p:nvPr/>
        </p:nvSpPr>
        <p:spPr>
          <a:xfrm>
            <a:off x="7867432" y="2693946"/>
            <a:ext cx="2994342" cy="3621782"/>
          </a:xfrm>
          <a:custGeom>
            <a:avLst/>
            <a:gdLst/>
            <a:ahLst/>
            <a:cxnLst/>
            <a:rect l="l" t="t" r="r" b="b"/>
            <a:pathLst>
              <a:path w="2994342" h="3621782">
                <a:moveTo>
                  <a:pt x="0" y="0"/>
                </a:moveTo>
                <a:lnTo>
                  <a:pt x="2994342" y="0"/>
                </a:lnTo>
                <a:lnTo>
                  <a:pt x="2994342" y="3621782"/>
                </a:lnTo>
                <a:lnTo>
                  <a:pt x="0" y="3621782"/>
                </a:lnTo>
                <a:lnTo>
                  <a:pt x="0" y="0"/>
                </a:lnTo>
                <a:close/>
              </a:path>
            </a:pathLst>
          </a:custGeom>
          <a:blipFill>
            <a:blip r:embed="rId8"/>
            <a:stretch>
              <a:fillRect l="-42916" t="-1026" r="-37446"/>
            </a:stretch>
          </a:blipFill>
        </p:spPr>
      </p:sp>
      <p:grpSp>
        <p:nvGrpSpPr>
          <p:cNvPr id="11" name="Group 11"/>
          <p:cNvGrpSpPr/>
          <p:nvPr/>
        </p:nvGrpSpPr>
        <p:grpSpPr>
          <a:xfrm>
            <a:off x="13137450" y="9363480"/>
            <a:ext cx="2353997" cy="147779"/>
            <a:chOff x="0" y="0"/>
            <a:chExt cx="2427600" cy="152400"/>
          </a:xfrm>
        </p:grpSpPr>
        <p:sp>
          <p:nvSpPr>
            <p:cNvPr id="12" name="Freeform 12"/>
            <p:cNvSpPr/>
            <p:nvPr/>
          </p:nvSpPr>
          <p:spPr>
            <a:xfrm>
              <a:off x="0" y="0"/>
              <a:ext cx="2427600" cy="152400"/>
            </a:xfrm>
            <a:custGeom>
              <a:avLst/>
              <a:gdLst/>
              <a:ahLst/>
              <a:cxnLst/>
              <a:rect l="l" t="t" r="r" b="b"/>
              <a:pathLst>
                <a:path w="2427600" h="152400">
                  <a:moveTo>
                    <a:pt x="0" y="0"/>
                  </a:moveTo>
                  <a:lnTo>
                    <a:pt x="2427600" y="0"/>
                  </a:lnTo>
                  <a:lnTo>
                    <a:pt x="2427600" y="152400"/>
                  </a:lnTo>
                  <a:lnTo>
                    <a:pt x="0" y="152400"/>
                  </a:lnTo>
                  <a:close/>
                </a:path>
              </a:pathLst>
            </a:custGeom>
            <a:solidFill>
              <a:srgbClr val="E4F2F2"/>
            </a:solidFill>
          </p:spPr>
        </p:sp>
      </p:grpSp>
      <p:grpSp>
        <p:nvGrpSpPr>
          <p:cNvPr id="13" name="Group 13"/>
          <p:cNvGrpSpPr/>
          <p:nvPr/>
        </p:nvGrpSpPr>
        <p:grpSpPr>
          <a:xfrm>
            <a:off x="13137450" y="2181524"/>
            <a:ext cx="2353997" cy="147779"/>
            <a:chOff x="0" y="0"/>
            <a:chExt cx="2427600" cy="152400"/>
          </a:xfrm>
        </p:grpSpPr>
        <p:sp>
          <p:nvSpPr>
            <p:cNvPr id="14" name="Freeform 14"/>
            <p:cNvSpPr/>
            <p:nvPr/>
          </p:nvSpPr>
          <p:spPr>
            <a:xfrm>
              <a:off x="0" y="0"/>
              <a:ext cx="2427600" cy="152400"/>
            </a:xfrm>
            <a:custGeom>
              <a:avLst/>
              <a:gdLst/>
              <a:ahLst/>
              <a:cxnLst/>
              <a:rect l="l" t="t" r="r" b="b"/>
              <a:pathLst>
                <a:path w="2427600" h="152400">
                  <a:moveTo>
                    <a:pt x="0" y="0"/>
                  </a:moveTo>
                  <a:lnTo>
                    <a:pt x="2427600" y="0"/>
                  </a:lnTo>
                  <a:lnTo>
                    <a:pt x="2427600" y="152400"/>
                  </a:lnTo>
                  <a:lnTo>
                    <a:pt x="0" y="152400"/>
                  </a:lnTo>
                  <a:close/>
                </a:path>
              </a:pathLst>
            </a:custGeom>
            <a:solidFill>
              <a:srgbClr val="E4F2F2"/>
            </a:solidFill>
          </p:spPr>
        </p:sp>
      </p:grpSp>
      <p:grpSp>
        <p:nvGrpSpPr>
          <p:cNvPr id="15" name="Group 15"/>
          <p:cNvGrpSpPr/>
          <p:nvPr/>
        </p:nvGrpSpPr>
        <p:grpSpPr>
          <a:xfrm>
            <a:off x="2078296" y="7957696"/>
            <a:ext cx="3475360" cy="147779"/>
            <a:chOff x="0" y="0"/>
            <a:chExt cx="3584025" cy="152400"/>
          </a:xfrm>
        </p:grpSpPr>
        <p:sp>
          <p:nvSpPr>
            <p:cNvPr id="16" name="Freeform 16"/>
            <p:cNvSpPr/>
            <p:nvPr/>
          </p:nvSpPr>
          <p:spPr>
            <a:xfrm>
              <a:off x="0" y="0"/>
              <a:ext cx="3584025" cy="152400"/>
            </a:xfrm>
            <a:custGeom>
              <a:avLst/>
              <a:gdLst/>
              <a:ahLst/>
              <a:cxnLst/>
              <a:rect l="l" t="t" r="r" b="b"/>
              <a:pathLst>
                <a:path w="3584025" h="152400">
                  <a:moveTo>
                    <a:pt x="0" y="0"/>
                  </a:moveTo>
                  <a:lnTo>
                    <a:pt x="3584025" y="0"/>
                  </a:lnTo>
                  <a:lnTo>
                    <a:pt x="3584025" y="152400"/>
                  </a:lnTo>
                  <a:lnTo>
                    <a:pt x="0" y="152400"/>
                  </a:lnTo>
                  <a:close/>
                </a:path>
              </a:pathLst>
            </a:custGeom>
            <a:solidFill>
              <a:srgbClr val="E4F2F2"/>
            </a:solidFill>
          </p:spPr>
        </p:sp>
      </p:grpSp>
      <p:grpSp>
        <p:nvGrpSpPr>
          <p:cNvPr id="17" name="Group 17"/>
          <p:cNvGrpSpPr/>
          <p:nvPr/>
        </p:nvGrpSpPr>
        <p:grpSpPr>
          <a:xfrm>
            <a:off x="2078296" y="2181524"/>
            <a:ext cx="3475360" cy="147779"/>
            <a:chOff x="0" y="0"/>
            <a:chExt cx="3584025" cy="152400"/>
          </a:xfrm>
        </p:grpSpPr>
        <p:sp>
          <p:nvSpPr>
            <p:cNvPr id="18" name="Freeform 18"/>
            <p:cNvSpPr/>
            <p:nvPr/>
          </p:nvSpPr>
          <p:spPr>
            <a:xfrm>
              <a:off x="0" y="0"/>
              <a:ext cx="3584025" cy="152400"/>
            </a:xfrm>
            <a:custGeom>
              <a:avLst/>
              <a:gdLst/>
              <a:ahLst/>
              <a:cxnLst/>
              <a:rect l="l" t="t" r="r" b="b"/>
              <a:pathLst>
                <a:path w="3584025" h="152400">
                  <a:moveTo>
                    <a:pt x="0" y="0"/>
                  </a:moveTo>
                  <a:lnTo>
                    <a:pt x="3584025" y="0"/>
                  </a:lnTo>
                  <a:lnTo>
                    <a:pt x="3584025" y="152400"/>
                  </a:lnTo>
                  <a:lnTo>
                    <a:pt x="0" y="152400"/>
                  </a:lnTo>
                  <a:close/>
                </a:path>
              </a:pathLst>
            </a:custGeom>
            <a:solidFill>
              <a:srgbClr val="E4F2F2"/>
            </a:solidFill>
          </p:spPr>
        </p:sp>
      </p:grpSp>
      <p:sp>
        <p:nvSpPr>
          <p:cNvPr id="22" name="TextBox 22"/>
          <p:cNvSpPr txBox="1"/>
          <p:nvPr/>
        </p:nvSpPr>
        <p:spPr>
          <a:xfrm>
            <a:off x="2078296" y="3586593"/>
            <a:ext cx="3475360" cy="870586"/>
          </a:xfrm>
          <a:prstGeom prst="rect">
            <a:avLst/>
          </a:prstGeom>
        </p:spPr>
        <p:txBody>
          <a:bodyPr lIns="0" tIns="0" rIns="0" bIns="0" rtlCol="0" anchor="t">
            <a:spAutoFit/>
          </a:bodyPr>
          <a:lstStyle/>
          <a:p>
            <a:pPr>
              <a:lnSpc>
                <a:spcPts val="7139"/>
              </a:lnSpc>
            </a:pPr>
            <a:r>
              <a:rPr lang="en-US" sz="5099">
                <a:solidFill>
                  <a:srgbClr val="221F23"/>
                </a:solidFill>
                <a:latin typeface="TAN Aegean"/>
              </a:rPr>
              <a:t>Regeln</a:t>
            </a:r>
          </a:p>
        </p:txBody>
      </p:sp>
      <p:sp>
        <p:nvSpPr>
          <p:cNvPr id="23" name="TextBox 23"/>
          <p:cNvSpPr txBox="1"/>
          <p:nvPr/>
        </p:nvSpPr>
        <p:spPr>
          <a:xfrm>
            <a:off x="2151615" y="4578839"/>
            <a:ext cx="3475360" cy="2247900"/>
          </a:xfrm>
          <a:prstGeom prst="rect">
            <a:avLst/>
          </a:prstGeom>
        </p:spPr>
        <p:txBody>
          <a:bodyPr lIns="0" tIns="0" rIns="0" bIns="0" rtlCol="0" anchor="t">
            <a:spAutoFit/>
          </a:bodyPr>
          <a:lstStyle/>
          <a:p>
            <a:pPr marL="388618" lvl="1" indent="-194309" algn="just">
              <a:lnSpc>
                <a:spcPts val="2519"/>
              </a:lnSpc>
              <a:buFont typeface="Arial"/>
              <a:buChar char="•"/>
            </a:pPr>
            <a:r>
              <a:rPr lang="en-US" sz="1799">
                <a:solidFill>
                  <a:srgbClr val="404040"/>
                </a:solidFill>
                <a:latin typeface="Evolve Sans"/>
              </a:rPr>
              <a:t>Pünktlichkeit</a:t>
            </a:r>
          </a:p>
          <a:p>
            <a:pPr marL="388618" lvl="1" indent="-194309" algn="just">
              <a:lnSpc>
                <a:spcPts val="2519"/>
              </a:lnSpc>
              <a:buFont typeface="Arial"/>
              <a:buChar char="•"/>
            </a:pPr>
            <a:r>
              <a:rPr lang="en-US" sz="1799">
                <a:solidFill>
                  <a:srgbClr val="404040"/>
                </a:solidFill>
                <a:latin typeface="Evolve Sans"/>
              </a:rPr>
              <a:t>effizient arbeiten</a:t>
            </a:r>
          </a:p>
          <a:p>
            <a:pPr marL="388618" lvl="1" indent="-194309" algn="just">
              <a:lnSpc>
                <a:spcPts val="2519"/>
              </a:lnSpc>
              <a:buFont typeface="Arial"/>
              <a:buChar char="•"/>
            </a:pPr>
            <a:r>
              <a:rPr lang="en-US" sz="1799">
                <a:solidFill>
                  <a:srgbClr val="404040"/>
                </a:solidFill>
                <a:latin typeface="Evolve Sans"/>
              </a:rPr>
              <a:t>nach Anweisung durchführen auch, wenn die Übung schon anders bekannt ist</a:t>
            </a:r>
          </a:p>
          <a:p>
            <a:pPr marL="388618" lvl="1" indent="-194309" algn="just">
              <a:lnSpc>
                <a:spcPts val="2519"/>
              </a:lnSpc>
              <a:buFont typeface="Arial"/>
              <a:buChar char="•"/>
            </a:pPr>
            <a:r>
              <a:rPr lang="en-US" sz="1799">
                <a:solidFill>
                  <a:srgbClr val="404040"/>
                </a:solidFill>
                <a:latin typeface="Evolve Sans"/>
              </a:rPr>
              <a:t>Feedback ehrlich, konstruktiv ... Sandwichmethode</a:t>
            </a:r>
          </a:p>
        </p:txBody>
      </p:sp>
      <p:sp>
        <p:nvSpPr>
          <p:cNvPr id="24" name="TextBox 24"/>
          <p:cNvSpPr txBox="1"/>
          <p:nvPr/>
        </p:nvSpPr>
        <p:spPr>
          <a:xfrm>
            <a:off x="9373394" y="7859706"/>
            <a:ext cx="7492056" cy="1259205"/>
          </a:xfrm>
          <a:prstGeom prst="rect">
            <a:avLst/>
          </a:prstGeom>
        </p:spPr>
        <p:txBody>
          <a:bodyPr lIns="0" tIns="0" rIns="0" bIns="0" rtlCol="0" anchor="t">
            <a:spAutoFit/>
          </a:bodyPr>
          <a:lstStyle/>
          <a:p>
            <a:pPr algn="just">
              <a:lnSpc>
                <a:spcPts val="2519"/>
              </a:lnSpc>
            </a:pPr>
            <a:r>
              <a:rPr lang="en-US" sz="1799">
                <a:solidFill>
                  <a:srgbClr val="404040"/>
                </a:solidFill>
                <a:latin typeface="Evolve Sans"/>
              </a:rPr>
              <a:t>Führt die erste und zweite Sitzung der kognitiven Umstrukturierung als Rollenspiel durch. </a:t>
            </a:r>
          </a:p>
          <a:p>
            <a:pPr algn="just">
              <a:lnSpc>
                <a:spcPts val="2519"/>
              </a:lnSpc>
              <a:spcBef>
                <a:spcPct val="0"/>
              </a:spcBef>
            </a:pPr>
            <a:r>
              <a:rPr lang="en-US" sz="1799">
                <a:solidFill>
                  <a:srgbClr val="404040"/>
                </a:solidFill>
                <a:latin typeface="Evolve Sans"/>
              </a:rPr>
              <a:t>Einer ist der Therapeut, einer der Patient. Versucht euch sehr genau in eure Rollen einzudenken. Zeit 30 Minuten.</a:t>
            </a:r>
          </a:p>
        </p:txBody>
      </p:sp>
      <p:sp>
        <p:nvSpPr>
          <p:cNvPr id="25" name="TextBox 25"/>
          <p:cNvSpPr txBox="1"/>
          <p:nvPr/>
        </p:nvSpPr>
        <p:spPr>
          <a:xfrm>
            <a:off x="9337379" y="7276776"/>
            <a:ext cx="1714325" cy="297180"/>
          </a:xfrm>
          <a:prstGeom prst="rect">
            <a:avLst/>
          </a:prstGeom>
        </p:spPr>
        <p:txBody>
          <a:bodyPr lIns="0" tIns="0" rIns="0" bIns="0" rtlCol="0" anchor="t">
            <a:spAutoFit/>
          </a:bodyPr>
          <a:lstStyle/>
          <a:p>
            <a:pPr>
              <a:lnSpc>
                <a:spcPts val="2520"/>
              </a:lnSpc>
            </a:pPr>
            <a:r>
              <a:rPr lang="en-US" sz="1800">
                <a:solidFill>
                  <a:srgbClr val="221F23"/>
                </a:solidFill>
                <a:latin typeface="TAN Aegean"/>
              </a:rPr>
              <a:t>Übung 2</a:t>
            </a:r>
          </a:p>
        </p:txBody>
      </p:sp>
      <p:sp>
        <p:nvSpPr>
          <p:cNvPr id="26" name="TextBox 26"/>
          <p:cNvSpPr txBox="1"/>
          <p:nvPr/>
        </p:nvSpPr>
        <p:spPr>
          <a:xfrm>
            <a:off x="13138863" y="2544348"/>
            <a:ext cx="3690571" cy="2202180"/>
          </a:xfrm>
          <a:prstGeom prst="rect">
            <a:avLst/>
          </a:prstGeom>
        </p:spPr>
        <p:txBody>
          <a:bodyPr lIns="0" tIns="0" rIns="0" bIns="0" rtlCol="0" anchor="t">
            <a:spAutoFit/>
          </a:bodyPr>
          <a:lstStyle/>
          <a:p>
            <a:pPr algn="just">
              <a:lnSpc>
                <a:spcPts val="2519"/>
              </a:lnSpc>
            </a:pPr>
            <a:r>
              <a:rPr lang="en-US" sz="1799">
                <a:solidFill>
                  <a:srgbClr val="404040"/>
                </a:solidFill>
                <a:latin typeface="Evolve Sans"/>
              </a:rPr>
              <a:t>Folgende Situation: </a:t>
            </a:r>
          </a:p>
          <a:p>
            <a:pPr algn="just">
              <a:lnSpc>
                <a:spcPts val="2519"/>
              </a:lnSpc>
            </a:pPr>
            <a:endParaRPr lang="en-US" sz="1799">
              <a:solidFill>
                <a:srgbClr val="404040"/>
              </a:solidFill>
              <a:latin typeface="Evolve Sans"/>
            </a:endParaRPr>
          </a:p>
          <a:p>
            <a:pPr algn="just">
              <a:lnSpc>
                <a:spcPts val="2519"/>
              </a:lnSpc>
              <a:spcBef>
                <a:spcPct val="0"/>
              </a:spcBef>
            </a:pPr>
            <a:r>
              <a:rPr lang="en-US" sz="1799">
                <a:solidFill>
                  <a:srgbClr val="404040"/>
                </a:solidFill>
                <a:latin typeface="Evolve Sans"/>
              </a:rPr>
              <a:t>Der Patient ist umgezogen in eine neue Stadt, ist schüchtern kennt niemanden und kommt irgendwie nicht so recht an. Er zieht sich zurück und vereinsamt.</a:t>
            </a:r>
          </a:p>
        </p:txBody>
      </p:sp>
      <p:sp>
        <p:nvSpPr>
          <p:cNvPr id="27" name="TextBox 27"/>
          <p:cNvSpPr txBox="1"/>
          <p:nvPr/>
        </p:nvSpPr>
        <p:spPr>
          <a:xfrm>
            <a:off x="13138863" y="5396767"/>
            <a:ext cx="1714325" cy="297180"/>
          </a:xfrm>
          <a:prstGeom prst="rect">
            <a:avLst/>
          </a:prstGeom>
        </p:spPr>
        <p:txBody>
          <a:bodyPr lIns="0" tIns="0" rIns="0" bIns="0" rtlCol="0" anchor="t">
            <a:spAutoFit/>
          </a:bodyPr>
          <a:lstStyle/>
          <a:p>
            <a:pPr>
              <a:lnSpc>
                <a:spcPts val="2520"/>
              </a:lnSpc>
            </a:pPr>
            <a:r>
              <a:rPr lang="en-US" sz="1800">
                <a:solidFill>
                  <a:srgbClr val="221F23"/>
                </a:solidFill>
                <a:latin typeface="TAN Aegean"/>
              </a:rPr>
              <a:t>Übung 1</a:t>
            </a:r>
          </a:p>
        </p:txBody>
      </p:sp>
      <p:grpSp>
        <p:nvGrpSpPr>
          <p:cNvPr id="28" name="Group 28"/>
          <p:cNvGrpSpPr/>
          <p:nvPr/>
        </p:nvGrpSpPr>
        <p:grpSpPr>
          <a:xfrm>
            <a:off x="12738058" y="816610"/>
            <a:ext cx="4952669" cy="212090"/>
            <a:chOff x="0" y="0"/>
            <a:chExt cx="6603559" cy="282787"/>
          </a:xfrm>
        </p:grpSpPr>
        <p:sp>
          <p:nvSpPr>
            <p:cNvPr id="29" name="TextBox 29"/>
            <p:cNvSpPr txBox="1"/>
            <p:nvPr/>
          </p:nvSpPr>
          <p:spPr>
            <a:xfrm>
              <a:off x="0" y="-28575"/>
              <a:ext cx="1493899" cy="311362"/>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Achtsamkeit</a:t>
              </a:r>
            </a:p>
          </p:txBody>
        </p:sp>
        <p:sp>
          <p:nvSpPr>
            <p:cNvPr id="30" name="TextBox 30"/>
            <p:cNvSpPr txBox="1"/>
            <p:nvPr/>
          </p:nvSpPr>
          <p:spPr>
            <a:xfrm>
              <a:off x="2538887" y="-28575"/>
              <a:ext cx="1354822" cy="311362"/>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Visualisierung</a:t>
              </a:r>
            </a:p>
          </p:txBody>
        </p:sp>
        <p:sp>
          <p:nvSpPr>
            <p:cNvPr id="31" name="TextBox 31"/>
            <p:cNvSpPr txBox="1"/>
            <p:nvPr/>
          </p:nvSpPr>
          <p:spPr>
            <a:xfrm>
              <a:off x="4887135" y="-28575"/>
              <a:ext cx="1716423" cy="311362"/>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Umstrukturierung</a:t>
              </a:r>
            </a:p>
          </p:txBody>
        </p:sp>
      </p:grpSp>
      <p:grpSp>
        <p:nvGrpSpPr>
          <p:cNvPr id="32" name="Group 32"/>
          <p:cNvGrpSpPr/>
          <p:nvPr/>
        </p:nvGrpSpPr>
        <p:grpSpPr>
          <a:xfrm>
            <a:off x="386758" y="9886860"/>
            <a:ext cx="17901242" cy="335998"/>
            <a:chOff x="0" y="0"/>
            <a:chExt cx="23868323" cy="447998"/>
          </a:xfrm>
        </p:grpSpPr>
        <p:sp>
          <p:nvSpPr>
            <p:cNvPr id="33" name="TextBox 33"/>
            <p:cNvSpPr txBox="1"/>
            <p:nvPr/>
          </p:nvSpPr>
          <p:spPr>
            <a:xfrm>
              <a:off x="127545" y="-66675"/>
              <a:ext cx="23740779" cy="499564"/>
            </a:xfrm>
            <a:prstGeom prst="rect">
              <a:avLst/>
            </a:prstGeom>
          </p:spPr>
          <p:txBody>
            <a:bodyPr lIns="0" tIns="0" rIns="0" bIns="0" rtlCol="0" anchor="t">
              <a:spAutoFit/>
            </a:bodyPr>
            <a:lstStyle/>
            <a:p>
              <a:pPr>
                <a:lnSpc>
                  <a:spcPts val="2841"/>
                </a:lnSpc>
              </a:pPr>
              <a:r>
                <a:rPr lang="en-US" sz="2185" spc="305">
                  <a:solidFill>
                    <a:srgbClr val="638991"/>
                  </a:solidFill>
                  <a:latin typeface="Carlito Bold"/>
                </a:rPr>
                <a:t>     </a:t>
              </a:r>
              <a:r>
                <a:rPr lang="en-US" sz="2185" spc="305">
                  <a:solidFill>
                    <a:srgbClr val="D9D9D9"/>
                  </a:solidFill>
                  <a:latin typeface="Carlito Bold"/>
                </a:rPr>
                <a:t>Dr. Dittmer Institut   I   www.heilpraktiker-psychotherapie-werden.de</a:t>
              </a:r>
            </a:p>
          </p:txBody>
        </p:sp>
        <p:sp>
          <p:nvSpPr>
            <p:cNvPr id="34" name="Freeform 34"/>
            <p:cNvSpPr/>
            <p:nvPr/>
          </p:nvSpPr>
          <p:spPr>
            <a:xfrm>
              <a:off x="0" y="0"/>
              <a:ext cx="447998" cy="447998"/>
            </a:xfrm>
            <a:custGeom>
              <a:avLst/>
              <a:gdLst/>
              <a:ahLst/>
              <a:cxnLst/>
              <a:rect l="l" t="t" r="r" b="b"/>
              <a:pathLst>
                <a:path w="447998" h="447998">
                  <a:moveTo>
                    <a:pt x="0" y="0"/>
                  </a:moveTo>
                  <a:lnTo>
                    <a:pt x="447998" y="0"/>
                  </a:lnTo>
                  <a:lnTo>
                    <a:pt x="447998" y="447998"/>
                  </a:lnTo>
                  <a:lnTo>
                    <a:pt x="0" y="447998"/>
                  </a:lnTo>
                  <a:lnTo>
                    <a:pt x="0" y="0"/>
                  </a:lnTo>
                  <a:close/>
                </a:path>
              </a:pathLst>
            </a:custGeom>
            <a:blipFill>
              <a:blip r:embed="rId9"/>
              <a:stretch>
                <a:fillRect/>
              </a:stretch>
            </a:blipFill>
          </p:spPr>
        </p:sp>
      </p:grpSp>
      <p:sp>
        <p:nvSpPr>
          <p:cNvPr id="35" name="TextBox 35"/>
          <p:cNvSpPr txBox="1"/>
          <p:nvPr/>
        </p:nvSpPr>
        <p:spPr>
          <a:xfrm>
            <a:off x="13174879" y="5876600"/>
            <a:ext cx="3690571" cy="1259205"/>
          </a:xfrm>
          <a:prstGeom prst="rect">
            <a:avLst/>
          </a:prstGeom>
        </p:spPr>
        <p:txBody>
          <a:bodyPr lIns="0" tIns="0" rIns="0" bIns="0" rtlCol="0" anchor="t">
            <a:spAutoFit/>
          </a:bodyPr>
          <a:lstStyle/>
          <a:p>
            <a:pPr algn="just">
              <a:lnSpc>
                <a:spcPts val="2519"/>
              </a:lnSpc>
              <a:spcBef>
                <a:spcPct val="0"/>
              </a:spcBef>
            </a:pPr>
            <a:r>
              <a:rPr lang="en-US" sz="1799">
                <a:solidFill>
                  <a:srgbClr val="404040"/>
                </a:solidFill>
                <a:latin typeface="Evolve Sans"/>
              </a:rPr>
              <a:t>Besprechen Sie gemeinsam, welche Symptome auftreten könnten, wenn es sich um eine Anpassungsstörung handelt. Zeit 5 Minuten</a:t>
            </a:r>
          </a:p>
        </p:txBody>
      </p:sp>
      <p:sp>
        <p:nvSpPr>
          <p:cNvPr id="41" name="AutoShape 7">
            <a:extLst>
              <a:ext uri="{FF2B5EF4-FFF2-40B4-BE49-F238E27FC236}">
                <a16:creationId xmlns:a16="http://schemas.microsoft.com/office/drawing/2014/main" id="{6C2B2FD4-33F4-EFFC-6B55-961282935BB3}"/>
              </a:ext>
            </a:extLst>
          </p:cNvPr>
          <p:cNvSpPr/>
          <p:nvPr/>
        </p:nvSpPr>
        <p:spPr>
          <a:xfrm>
            <a:off x="1828800" y="9563100"/>
            <a:ext cx="233275" cy="0"/>
          </a:xfrm>
          <a:prstGeom prst="line">
            <a:avLst/>
          </a:prstGeom>
          <a:ln w="19050" cap="flat">
            <a:solidFill>
              <a:srgbClr val="221F23"/>
            </a:solidFill>
            <a:prstDash val="solid"/>
            <a:headEnd type="none" w="sm" len="sm"/>
            <a:tailEnd type="none" w="sm" len="sm"/>
          </a:ln>
        </p:spPr>
      </p:sp>
      <p:sp>
        <p:nvSpPr>
          <p:cNvPr id="42" name="TextBox 12">
            <a:extLst>
              <a:ext uri="{FF2B5EF4-FFF2-40B4-BE49-F238E27FC236}">
                <a16:creationId xmlns:a16="http://schemas.microsoft.com/office/drawing/2014/main" id="{FAF622EA-63D4-1E54-986B-5315AE7F98A9}"/>
              </a:ext>
            </a:extLst>
          </p:cNvPr>
          <p:cNvSpPr txBox="1"/>
          <p:nvPr/>
        </p:nvSpPr>
        <p:spPr>
          <a:xfrm>
            <a:off x="1037031" y="9229156"/>
            <a:ext cx="2138275" cy="209672"/>
          </a:xfrm>
          <a:prstGeom prst="rect">
            <a:avLst/>
          </a:prstGeom>
        </p:spPr>
        <p:txBody>
          <a:bodyPr wrap="square" lIns="0" tIns="0" rIns="0" bIns="0" rtlCol="0" anchor="t">
            <a:spAutoFit/>
          </a:bodyPr>
          <a:lstStyle/>
          <a:p>
            <a:pPr>
              <a:lnSpc>
                <a:spcPts val="1679"/>
              </a:lnSpc>
            </a:pPr>
            <a:r>
              <a:rPr lang="en-US" sz="1200">
                <a:solidFill>
                  <a:srgbClr val="221F23"/>
                </a:solidFill>
                <a:latin typeface="TAN Aegean"/>
              </a:rPr>
              <a:t>22          23         24</a:t>
            </a:r>
          </a:p>
        </p:txBody>
      </p:sp>
      <p:grpSp>
        <p:nvGrpSpPr>
          <p:cNvPr id="43" name="Group 2">
            <a:extLst>
              <a:ext uri="{FF2B5EF4-FFF2-40B4-BE49-F238E27FC236}">
                <a16:creationId xmlns:a16="http://schemas.microsoft.com/office/drawing/2014/main" id="{8CFAFEEA-D0C8-BEAD-FA5A-4E0F0696C5B9}"/>
              </a:ext>
            </a:extLst>
          </p:cNvPr>
          <p:cNvGrpSpPr/>
          <p:nvPr/>
        </p:nvGrpSpPr>
        <p:grpSpPr>
          <a:xfrm rot="1509315">
            <a:off x="-1033429" y="-2925957"/>
            <a:ext cx="13280249" cy="17045715"/>
            <a:chOff x="0" y="0"/>
            <a:chExt cx="17706999" cy="22727620"/>
          </a:xfrm>
        </p:grpSpPr>
        <p:pic>
          <p:nvPicPr>
            <p:cNvPr id="44" name="Picture 3">
              <a:extLst>
                <a:ext uri="{FF2B5EF4-FFF2-40B4-BE49-F238E27FC236}">
                  <a16:creationId xmlns:a16="http://schemas.microsoft.com/office/drawing/2014/main" id="{D0F70FF9-F93D-F1BE-A423-EA3759F95741}"/>
                </a:ext>
              </a:extLst>
            </p:cNvPr>
            <p:cNvPicPr>
              <a:picLocks noChangeAspect="1"/>
            </p:cNvPicPr>
            <p:nvPr/>
          </p:nvPicPr>
          <p:blipFill>
            <a:blip r:embed="rId10">
              <a:alphaModFix amt="5000"/>
            </a:blip>
            <a:srcRect l="11045" r="11045"/>
            <a:stretch>
              <a:fillRect/>
            </a:stretch>
          </p:blipFill>
          <p:spPr>
            <a:xfrm>
              <a:off x="0" y="0"/>
              <a:ext cx="17706999" cy="22727620"/>
            </a:xfrm>
            <a:prstGeom prst="rect">
              <a:avLst/>
            </a:prstGeom>
          </p:spPr>
        </p:pic>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509315">
            <a:off x="-1184338" y="-4889364"/>
            <a:ext cx="13280249" cy="17045715"/>
            <a:chOff x="0" y="0"/>
            <a:chExt cx="17706999" cy="22727620"/>
          </a:xfrm>
        </p:grpSpPr>
        <p:pic>
          <p:nvPicPr>
            <p:cNvPr id="3" name="Picture 3"/>
            <p:cNvPicPr>
              <a:picLocks noChangeAspect="1"/>
            </p:cNvPicPr>
            <p:nvPr/>
          </p:nvPicPr>
          <p:blipFill>
            <a:blip r:embed="rId2">
              <a:alphaModFix amt="5000"/>
            </a:blip>
            <a:srcRect l="11045" r="11045"/>
            <a:stretch>
              <a:fillRect/>
            </a:stretch>
          </p:blipFill>
          <p:spPr>
            <a:xfrm>
              <a:off x="0" y="0"/>
              <a:ext cx="17706999" cy="22727620"/>
            </a:xfrm>
            <a:prstGeom prst="rect">
              <a:avLst/>
            </a:prstGeom>
          </p:spPr>
        </p:pic>
      </p:grpSp>
      <p:sp>
        <p:nvSpPr>
          <p:cNvPr id="4" name="TextBox 4"/>
          <p:cNvSpPr txBox="1"/>
          <p:nvPr/>
        </p:nvSpPr>
        <p:spPr>
          <a:xfrm>
            <a:off x="781890" y="3869252"/>
            <a:ext cx="16724219" cy="2778532"/>
          </a:xfrm>
          <a:prstGeom prst="rect">
            <a:avLst/>
          </a:prstGeom>
        </p:spPr>
        <p:txBody>
          <a:bodyPr lIns="0" tIns="0" rIns="0" bIns="0" rtlCol="0" anchor="t">
            <a:spAutoFit/>
          </a:bodyPr>
          <a:lstStyle/>
          <a:p>
            <a:pPr algn="ctr">
              <a:lnSpc>
                <a:spcPts val="22202"/>
              </a:lnSpc>
            </a:pPr>
            <a:r>
              <a:rPr lang="en-US" sz="15858" spc="8817">
                <a:solidFill>
                  <a:srgbClr val="221F23"/>
                </a:solidFill>
                <a:latin typeface="Evolve Sans"/>
              </a:rPr>
              <a:t>TEIL 2</a:t>
            </a:r>
          </a:p>
        </p:txBody>
      </p:sp>
      <p:sp>
        <p:nvSpPr>
          <p:cNvPr id="5" name="Freeform 5"/>
          <p:cNvSpPr/>
          <p:nvPr/>
        </p:nvSpPr>
        <p:spPr>
          <a:xfrm>
            <a:off x="1028700" y="1028700"/>
            <a:ext cx="632334" cy="733703"/>
          </a:xfrm>
          <a:custGeom>
            <a:avLst/>
            <a:gdLst/>
            <a:ahLst/>
            <a:cxnLst/>
            <a:rect l="l" t="t" r="r" b="b"/>
            <a:pathLst>
              <a:path w="632334" h="733703">
                <a:moveTo>
                  <a:pt x="0" y="0"/>
                </a:moveTo>
                <a:lnTo>
                  <a:pt x="632334" y="0"/>
                </a:lnTo>
                <a:lnTo>
                  <a:pt x="632334" y="733703"/>
                </a:lnTo>
                <a:lnTo>
                  <a:pt x="0" y="733703"/>
                </a:lnTo>
                <a:lnTo>
                  <a:pt x="0" y="0"/>
                </a:lnTo>
                <a:close/>
              </a:path>
            </a:pathLst>
          </a:custGeom>
          <a:blipFill>
            <a:blip r:embed="rId3">
              <a:extLst>
                <a:ext uri="{96DAC541-7B7A-43D3-8B79-37D633B846F1}">
                  <asvg:svgBlip xmlns:asvg="http://schemas.microsoft.com/office/drawing/2016/SVG/main" r:embed="rId4"/>
                </a:ext>
              </a:extLst>
            </a:blip>
            <a:stretch>
              <a:fillRect r="-42302" b="-42814"/>
            </a:stretch>
          </a:blipFill>
        </p:spPr>
      </p:sp>
      <p:sp>
        <p:nvSpPr>
          <p:cNvPr id="6" name="Freeform 6"/>
          <p:cNvSpPr/>
          <p:nvPr/>
        </p:nvSpPr>
        <p:spPr>
          <a:xfrm rot="-5400000">
            <a:off x="16532827" y="5348966"/>
            <a:ext cx="1300195" cy="152751"/>
          </a:xfrm>
          <a:custGeom>
            <a:avLst/>
            <a:gdLst/>
            <a:ahLst/>
            <a:cxnLst/>
            <a:rect l="l" t="t" r="r" b="b"/>
            <a:pathLst>
              <a:path w="1300195" h="152751">
                <a:moveTo>
                  <a:pt x="0" y="0"/>
                </a:moveTo>
                <a:lnTo>
                  <a:pt x="1300195" y="0"/>
                </a:lnTo>
                <a:lnTo>
                  <a:pt x="1300195" y="152751"/>
                </a:lnTo>
                <a:lnTo>
                  <a:pt x="0" y="152751"/>
                </a:lnTo>
                <a:lnTo>
                  <a:pt x="0" y="0"/>
                </a:lnTo>
                <a:close/>
              </a:path>
            </a:pathLst>
          </a:custGeom>
          <a:blipFill>
            <a:blip r:embed="rId5">
              <a:extLst>
                <a:ext uri="{96DAC541-7B7A-43D3-8B79-37D633B846F1}">
                  <asvg:svgBlip xmlns:asvg="http://schemas.microsoft.com/office/drawing/2016/SVG/main" r:embed="rId6"/>
                </a:ext>
              </a:extLst>
            </a:blip>
            <a:stretch>
              <a:fillRect l="-40933" r="-43353"/>
            </a:stretch>
          </a:blipFill>
        </p:spPr>
      </p:sp>
      <p:grpSp>
        <p:nvGrpSpPr>
          <p:cNvPr id="7" name="Group 7"/>
          <p:cNvGrpSpPr>
            <a:grpSpLocks noChangeAspect="1"/>
          </p:cNvGrpSpPr>
          <p:nvPr/>
        </p:nvGrpSpPr>
        <p:grpSpPr>
          <a:xfrm>
            <a:off x="17113216" y="4211561"/>
            <a:ext cx="139416" cy="139416"/>
            <a:chOff x="0" y="0"/>
            <a:chExt cx="6355080" cy="6355080"/>
          </a:xfrm>
        </p:grpSpPr>
        <p:sp>
          <p:nvSpPr>
            <p:cNvPr id="8" name="Freeform 8"/>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21F23"/>
            </a:solidFill>
          </p:spPr>
        </p:sp>
      </p:grpSp>
      <p:sp>
        <p:nvSpPr>
          <p:cNvPr id="9" name="Freeform 9"/>
          <p:cNvSpPr/>
          <p:nvPr/>
        </p:nvSpPr>
        <p:spPr>
          <a:xfrm rot="5400000">
            <a:off x="16920508" y="8919508"/>
            <a:ext cx="246305" cy="431279"/>
          </a:xfrm>
          <a:custGeom>
            <a:avLst/>
            <a:gdLst/>
            <a:ahLst/>
            <a:cxnLst/>
            <a:rect l="l" t="t" r="r" b="b"/>
            <a:pathLst>
              <a:path w="246305" h="431279">
                <a:moveTo>
                  <a:pt x="0" y="0"/>
                </a:moveTo>
                <a:lnTo>
                  <a:pt x="246305" y="0"/>
                </a:lnTo>
                <a:lnTo>
                  <a:pt x="246305" y="431279"/>
                </a:lnTo>
                <a:lnTo>
                  <a:pt x="0" y="431279"/>
                </a:lnTo>
                <a:lnTo>
                  <a:pt x="0" y="0"/>
                </a:lnTo>
                <a:close/>
              </a:path>
            </a:pathLst>
          </a:custGeom>
          <a:blipFill>
            <a:blip r:embed="rId7">
              <a:extLst>
                <a:ext uri="{96DAC541-7B7A-43D3-8B79-37D633B846F1}">
                  <asvg:svgBlip xmlns:asvg="http://schemas.microsoft.com/office/drawing/2016/SVG/main" r:embed="rId8"/>
                </a:ext>
              </a:extLst>
            </a:blip>
            <a:stretch>
              <a:fillRect l="-75099"/>
            </a:stretch>
          </a:blipFill>
        </p:spPr>
      </p:sp>
      <p:sp>
        <p:nvSpPr>
          <p:cNvPr id="10" name="TextBox 10"/>
          <p:cNvSpPr txBox="1"/>
          <p:nvPr/>
        </p:nvSpPr>
        <p:spPr>
          <a:xfrm>
            <a:off x="12738058" y="788035"/>
            <a:ext cx="1120424" cy="240665"/>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Atemübungen</a:t>
            </a:r>
          </a:p>
        </p:txBody>
      </p:sp>
      <p:sp>
        <p:nvSpPr>
          <p:cNvPr id="11" name="TextBox 11"/>
          <p:cNvSpPr txBox="1"/>
          <p:nvPr/>
        </p:nvSpPr>
        <p:spPr>
          <a:xfrm>
            <a:off x="14642223" y="788035"/>
            <a:ext cx="1224733" cy="240665"/>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Zeitmangement</a:t>
            </a:r>
          </a:p>
        </p:txBody>
      </p:sp>
      <p:sp>
        <p:nvSpPr>
          <p:cNvPr id="12" name="TextBox 12"/>
          <p:cNvSpPr txBox="1"/>
          <p:nvPr/>
        </p:nvSpPr>
        <p:spPr>
          <a:xfrm>
            <a:off x="16403409" y="788035"/>
            <a:ext cx="1287318" cy="240665"/>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Selbstfürsorge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1028700" y="1028700"/>
            <a:ext cx="632334" cy="733703"/>
          </a:xfrm>
          <a:custGeom>
            <a:avLst/>
            <a:gdLst/>
            <a:ahLst/>
            <a:cxnLst/>
            <a:rect l="l" t="t" r="r" b="b"/>
            <a:pathLst>
              <a:path w="632334" h="733703">
                <a:moveTo>
                  <a:pt x="0" y="0"/>
                </a:moveTo>
                <a:lnTo>
                  <a:pt x="632334" y="0"/>
                </a:lnTo>
                <a:lnTo>
                  <a:pt x="632334" y="733703"/>
                </a:lnTo>
                <a:lnTo>
                  <a:pt x="0" y="733703"/>
                </a:lnTo>
                <a:lnTo>
                  <a:pt x="0" y="0"/>
                </a:lnTo>
                <a:close/>
              </a:path>
            </a:pathLst>
          </a:custGeom>
          <a:blipFill>
            <a:blip r:embed="rId2">
              <a:extLst>
                <a:ext uri="{96DAC541-7B7A-43D3-8B79-37D633B846F1}">
                  <asvg:svgBlip xmlns:asvg="http://schemas.microsoft.com/office/drawing/2016/SVG/main" r:embed="rId3"/>
                </a:ext>
              </a:extLst>
            </a:blip>
            <a:stretch>
              <a:fillRect r="-42302" b="-42814"/>
            </a:stretch>
          </a:blipFill>
        </p:spPr>
      </p:sp>
      <p:sp>
        <p:nvSpPr>
          <p:cNvPr id="6" name="Freeform 6"/>
          <p:cNvSpPr/>
          <p:nvPr/>
        </p:nvSpPr>
        <p:spPr>
          <a:xfrm rot="-5400000">
            <a:off x="16532827" y="5348966"/>
            <a:ext cx="1300195" cy="152751"/>
          </a:xfrm>
          <a:custGeom>
            <a:avLst/>
            <a:gdLst/>
            <a:ahLst/>
            <a:cxnLst/>
            <a:rect l="l" t="t" r="r" b="b"/>
            <a:pathLst>
              <a:path w="1300195" h="152751">
                <a:moveTo>
                  <a:pt x="0" y="0"/>
                </a:moveTo>
                <a:lnTo>
                  <a:pt x="1300195" y="0"/>
                </a:lnTo>
                <a:lnTo>
                  <a:pt x="1300195" y="152751"/>
                </a:lnTo>
                <a:lnTo>
                  <a:pt x="0" y="152751"/>
                </a:lnTo>
                <a:lnTo>
                  <a:pt x="0" y="0"/>
                </a:lnTo>
                <a:close/>
              </a:path>
            </a:pathLst>
          </a:custGeom>
          <a:blipFill>
            <a:blip r:embed="rId4">
              <a:extLst>
                <a:ext uri="{96DAC541-7B7A-43D3-8B79-37D633B846F1}">
                  <asvg:svgBlip xmlns:asvg="http://schemas.microsoft.com/office/drawing/2016/SVG/main" r:embed="rId5"/>
                </a:ext>
              </a:extLst>
            </a:blip>
            <a:stretch>
              <a:fillRect l="-40933" r="-43353"/>
            </a:stretch>
          </a:blipFill>
        </p:spPr>
      </p:sp>
      <p:grpSp>
        <p:nvGrpSpPr>
          <p:cNvPr id="7" name="Group 7"/>
          <p:cNvGrpSpPr>
            <a:grpSpLocks noChangeAspect="1"/>
          </p:cNvGrpSpPr>
          <p:nvPr/>
        </p:nvGrpSpPr>
        <p:grpSpPr>
          <a:xfrm>
            <a:off x="17113216" y="4211561"/>
            <a:ext cx="139416" cy="139416"/>
            <a:chOff x="0" y="0"/>
            <a:chExt cx="6355080" cy="6355080"/>
          </a:xfrm>
        </p:grpSpPr>
        <p:sp>
          <p:nvSpPr>
            <p:cNvPr id="8" name="Freeform 8"/>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21F23"/>
            </a:solidFill>
          </p:spPr>
        </p:sp>
      </p:grpSp>
      <p:sp>
        <p:nvSpPr>
          <p:cNvPr id="9" name="Freeform 9"/>
          <p:cNvSpPr/>
          <p:nvPr/>
        </p:nvSpPr>
        <p:spPr>
          <a:xfrm rot="5400000">
            <a:off x="16920508" y="8919508"/>
            <a:ext cx="246305" cy="431279"/>
          </a:xfrm>
          <a:custGeom>
            <a:avLst/>
            <a:gdLst/>
            <a:ahLst/>
            <a:cxnLst/>
            <a:rect l="l" t="t" r="r" b="b"/>
            <a:pathLst>
              <a:path w="246305" h="431279">
                <a:moveTo>
                  <a:pt x="0" y="0"/>
                </a:moveTo>
                <a:lnTo>
                  <a:pt x="246305" y="0"/>
                </a:lnTo>
                <a:lnTo>
                  <a:pt x="246305" y="431279"/>
                </a:lnTo>
                <a:lnTo>
                  <a:pt x="0" y="431279"/>
                </a:lnTo>
                <a:lnTo>
                  <a:pt x="0" y="0"/>
                </a:lnTo>
                <a:close/>
              </a:path>
            </a:pathLst>
          </a:custGeom>
          <a:blipFill>
            <a:blip r:embed="rId6">
              <a:extLst>
                <a:ext uri="{96DAC541-7B7A-43D3-8B79-37D633B846F1}">
                  <asvg:svgBlip xmlns:asvg="http://schemas.microsoft.com/office/drawing/2016/SVG/main" r:embed="rId7"/>
                </a:ext>
              </a:extLst>
            </a:blip>
            <a:stretch>
              <a:fillRect l="-75099"/>
            </a:stretch>
          </a:blipFill>
        </p:spPr>
      </p:sp>
      <p:grpSp>
        <p:nvGrpSpPr>
          <p:cNvPr id="13" name="Group 13"/>
          <p:cNvGrpSpPr/>
          <p:nvPr/>
        </p:nvGrpSpPr>
        <p:grpSpPr>
          <a:xfrm>
            <a:off x="1814809" y="3421289"/>
            <a:ext cx="1598228" cy="147779"/>
            <a:chOff x="0" y="0"/>
            <a:chExt cx="1648200" cy="152400"/>
          </a:xfrm>
        </p:grpSpPr>
        <p:sp>
          <p:nvSpPr>
            <p:cNvPr id="14" name="Freeform 14"/>
            <p:cNvSpPr/>
            <p:nvPr/>
          </p:nvSpPr>
          <p:spPr>
            <a:xfrm>
              <a:off x="0" y="0"/>
              <a:ext cx="1648200" cy="152400"/>
            </a:xfrm>
            <a:custGeom>
              <a:avLst/>
              <a:gdLst/>
              <a:ahLst/>
              <a:cxnLst/>
              <a:rect l="l" t="t" r="r" b="b"/>
              <a:pathLst>
                <a:path w="1648200" h="152400">
                  <a:moveTo>
                    <a:pt x="0" y="0"/>
                  </a:moveTo>
                  <a:lnTo>
                    <a:pt x="1648200" y="0"/>
                  </a:lnTo>
                  <a:lnTo>
                    <a:pt x="1648200" y="152400"/>
                  </a:lnTo>
                  <a:lnTo>
                    <a:pt x="0" y="152400"/>
                  </a:lnTo>
                  <a:close/>
                </a:path>
              </a:pathLst>
            </a:custGeom>
            <a:solidFill>
              <a:srgbClr val="E4F2F2"/>
            </a:solidFill>
          </p:spPr>
        </p:sp>
      </p:grpSp>
      <p:grpSp>
        <p:nvGrpSpPr>
          <p:cNvPr id="15" name="Group 15"/>
          <p:cNvGrpSpPr/>
          <p:nvPr/>
        </p:nvGrpSpPr>
        <p:grpSpPr>
          <a:xfrm>
            <a:off x="386758" y="9886860"/>
            <a:ext cx="17901242" cy="335998"/>
            <a:chOff x="0" y="0"/>
            <a:chExt cx="23868323" cy="447998"/>
          </a:xfrm>
        </p:grpSpPr>
        <p:sp>
          <p:nvSpPr>
            <p:cNvPr id="16" name="TextBox 16"/>
            <p:cNvSpPr txBox="1"/>
            <p:nvPr/>
          </p:nvSpPr>
          <p:spPr>
            <a:xfrm>
              <a:off x="127545" y="-66675"/>
              <a:ext cx="23740779" cy="499564"/>
            </a:xfrm>
            <a:prstGeom prst="rect">
              <a:avLst/>
            </a:prstGeom>
          </p:spPr>
          <p:txBody>
            <a:bodyPr lIns="0" tIns="0" rIns="0" bIns="0" rtlCol="0" anchor="t">
              <a:spAutoFit/>
            </a:bodyPr>
            <a:lstStyle/>
            <a:p>
              <a:pPr>
                <a:lnSpc>
                  <a:spcPts val="2841"/>
                </a:lnSpc>
              </a:pPr>
              <a:r>
                <a:rPr lang="en-US" sz="2185" spc="305">
                  <a:solidFill>
                    <a:srgbClr val="638991"/>
                  </a:solidFill>
                  <a:latin typeface="Carlito Bold"/>
                </a:rPr>
                <a:t>     </a:t>
              </a:r>
              <a:r>
                <a:rPr lang="en-US" sz="2185" spc="305">
                  <a:solidFill>
                    <a:srgbClr val="D9D9D9"/>
                  </a:solidFill>
                  <a:latin typeface="Carlito Bold"/>
                </a:rPr>
                <a:t>Dr. Dittmer Institut   I   www.heilpraktiker-psychotherapie-werden.de</a:t>
              </a:r>
            </a:p>
          </p:txBody>
        </p:sp>
        <p:sp>
          <p:nvSpPr>
            <p:cNvPr id="17" name="Freeform 17"/>
            <p:cNvSpPr/>
            <p:nvPr/>
          </p:nvSpPr>
          <p:spPr>
            <a:xfrm>
              <a:off x="0" y="0"/>
              <a:ext cx="447998" cy="447998"/>
            </a:xfrm>
            <a:custGeom>
              <a:avLst/>
              <a:gdLst/>
              <a:ahLst/>
              <a:cxnLst/>
              <a:rect l="l" t="t" r="r" b="b"/>
              <a:pathLst>
                <a:path w="447998" h="447998">
                  <a:moveTo>
                    <a:pt x="0" y="0"/>
                  </a:moveTo>
                  <a:lnTo>
                    <a:pt x="447998" y="0"/>
                  </a:lnTo>
                  <a:lnTo>
                    <a:pt x="447998" y="447998"/>
                  </a:lnTo>
                  <a:lnTo>
                    <a:pt x="0" y="447998"/>
                  </a:lnTo>
                  <a:lnTo>
                    <a:pt x="0" y="0"/>
                  </a:lnTo>
                  <a:close/>
                </a:path>
              </a:pathLst>
            </a:custGeom>
            <a:blipFill>
              <a:blip r:embed="rId8"/>
              <a:stretch>
                <a:fillRect/>
              </a:stretch>
            </a:blipFill>
          </p:spPr>
        </p:sp>
      </p:grpSp>
      <p:grpSp>
        <p:nvGrpSpPr>
          <p:cNvPr id="18" name="Group 18"/>
          <p:cNvGrpSpPr/>
          <p:nvPr/>
        </p:nvGrpSpPr>
        <p:grpSpPr>
          <a:xfrm>
            <a:off x="4473121" y="1395552"/>
            <a:ext cx="12354900" cy="6987793"/>
            <a:chOff x="0" y="0"/>
            <a:chExt cx="5674209" cy="3209269"/>
          </a:xfrm>
        </p:grpSpPr>
        <p:sp>
          <p:nvSpPr>
            <p:cNvPr id="19" name="Freeform 19"/>
            <p:cNvSpPr/>
            <p:nvPr/>
          </p:nvSpPr>
          <p:spPr>
            <a:xfrm>
              <a:off x="0" y="0"/>
              <a:ext cx="5674209" cy="3209269"/>
            </a:xfrm>
            <a:custGeom>
              <a:avLst/>
              <a:gdLst/>
              <a:ahLst/>
              <a:cxnLst/>
              <a:rect l="l" t="t" r="r" b="b"/>
              <a:pathLst>
                <a:path w="5674209" h="3209269">
                  <a:moveTo>
                    <a:pt x="0" y="0"/>
                  </a:moveTo>
                  <a:lnTo>
                    <a:pt x="5674209" y="0"/>
                  </a:lnTo>
                  <a:lnTo>
                    <a:pt x="5674209" y="3209269"/>
                  </a:lnTo>
                  <a:lnTo>
                    <a:pt x="0" y="3209269"/>
                  </a:lnTo>
                  <a:close/>
                </a:path>
              </a:pathLst>
            </a:custGeom>
            <a:solidFill>
              <a:srgbClr val="E4F2F2"/>
            </a:solidFill>
          </p:spPr>
        </p:sp>
      </p:grpSp>
      <p:sp>
        <p:nvSpPr>
          <p:cNvPr id="20" name="TextBox 20"/>
          <p:cNvSpPr txBox="1"/>
          <p:nvPr/>
        </p:nvSpPr>
        <p:spPr>
          <a:xfrm>
            <a:off x="4691556" y="2412682"/>
            <a:ext cx="11951496" cy="6149341"/>
          </a:xfrm>
          <a:prstGeom prst="rect">
            <a:avLst/>
          </a:prstGeom>
        </p:spPr>
        <p:txBody>
          <a:bodyPr lIns="0" tIns="0" rIns="0" bIns="0" rtlCol="0" anchor="t">
            <a:spAutoFit/>
          </a:bodyPr>
          <a:lstStyle/>
          <a:p>
            <a:pPr algn="just">
              <a:lnSpc>
                <a:spcPts val="2879"/>
              </a:lnSpc>
            </a:pPr>
            <a:r>
              <a:rPr lang="en-US" sz="1799">
                <a:solidFill>
                  <a:srgbClr val="000000"/>
                </a:solidFill>
                <a:latin typeface="Evolve Sans"/>
              </a:rPr>
              <a:t>Durch die regelmäßige Praxis von Atemübungen als Teil der Achtsamkeitspraktik können Patienten mit Anpassungsstörungen ihre Fähigkeiten zur Stressbewältigung verbessern, die emotionale Regulation stärken und eine tiefere Verbindung zum gegenwärtigen Moment entwickeln.</a:t>
            </a:r>
          </a:p>
          <a:p>
            <a:pPr algn="just">
              <a:lnSpc>
                <a:spcPts val="2879"/>
              </a:lnSpc>
            </a:pPr>
            <a:endParaRPr lang="en-US" sz="1799">
              <a:solidFill>
                <a:srgbClr val="000000"/>
              </a:solidFill>
              <a:latin typeface="Evolve Sans"/>
            </a:endParaRPr>
          </a:p>
          <a:p>
            <a:pPr algn="just">
              <a:lnSpc>
                <a:spcPts val="2879"/>
              </a:lnSpc>
            </a:pPr>
            <a:r>
              <a:rPr lang="en-US" sz="1799">
                <a:solidFill>
                  <a:srgbClr val="000000"/>
                </a:solidFill>
                <a:latin typeface="Evolve Sans Bold"/>
              </a:rPr>
              <a:t>Verbindung zum gegenwärtigen Moment:</a:t>
            </a:r>
          </a:p>
          <a:p>
            <a:pPr algn="just">
              <a:lnSpc>
                <a:spcPts val="2879"/>
              </a:lnSpc>
            </a:pPr>
            <a:r>
              <a:rPr lang="en-US" sz="1799">
                <a:solidFill>
                  <a:srgbClr val="000000"/>
                </a:solidFill>
                <a:latin typeface="Evolve Sans"/>
              </a:rPr>
              <a:t>Atemübungen fördern die Achtsamkeit, indem sie den Fokus auf den gegenwärtigen Moment lenken. Der Atem ist immer im Hier und Jetzt, und das Bewusstsein dafür unterstützt die Praxis der Achtsamkeit.</a:t>
            </a:r>
          </a:p>
          <a:p>
            <a:pPr algn="just">
              <a:lnSpc>
                <a:spcPts val="2879"/>
              </a:lnSpc>
            </a:pPr>
            <a:endParaRPr lang="en-US" sz="1799">
              <a:solidFill>
                <a:srgbClr val="000000"/>
              </a:solidFill>
              <a:latin typeface="Evolve Sans"/>
            </a:endParaRPr>
          </a:p>
          <a:p>
            <a:pPr algn="just">
              <a:lnSpc>
                <a:spcPts val="2879"/>
              </a:lnSpc>
            </a:pPr>
            <a:r>
              <a:rPr lang="en-US" sz="1799">
                <a:solidFill>
                  <a:srgbClr val="000000"/>
                </a:solidFill>
                <a:latin typeface="Evolve Sans Bold"/>
              </a:rPr>
              <a:t>Beruhigung des Nervensystems:</a:t>
            </a:r>
          </a:p>
          <a:p>
            <a:pPr algn="just">
              <a:lnSpc>
                <a:spcPts val="2879"/>
              </a:lnSpc>
            </a:pPr>
            <a:r>
              <a:rPr lang="en-US" sz="1799">
                <a:solidFill>
                  <a:srgbClr val="000000"/>
                </a:solidFill>
                <a:latin typeface="Evolve Sans"/>
              </a:rPr>
              <a:t>Gezielte Atemübungen, wie tiefe Bauchatmung oder die 4-7-8 Atemtechnik, können das parasympathische Nervensystem stimulieren, was zu Entspannung und Stressreduktion führt. Dies ist besonders relevant für Patienten mit Anpassungsstörungen, die oft mit Stress und Unsicherheit verbunden sind.</a:t>
            </a:r>
          </a:p>
          <a:p>
            <a:pPr algn="just">
              <a:lnSpc>
                <a:spcPts val="2879"/>
              </a:lnSpc>
            </a:pPr>
            <a:endParaRPr lang="en-US" sz="1799">
              <a:solidFill>
                <a:srgbClr val="000000"/>
              </a:solidFill>
              <a:latin typeface="Evolve Sans"/>
            </a:endParaRPr>
          </a:p>
          <a:p>
            <a:pPr algn="just">
              <a:lnSpc>
                <a:spcPts val="2879"/>
              </a:lnSpc>
            </a:pPr>
            <a:r>
              <a:rPr lang="en-US" sz="1799">
                <a:solidFill>
                  <a:srgbClr val="000000"/>
                </a:solidFill>
                <a:latin typeface="Evolve Sans Bold"/>
              </a:rPr>
              <a:t>Reduzierung von Ängsten und Sorgen:</a:t>
            </a:r>
          </a:p>
          <a:p>
            <a:pPr algn="just">
              <a:lnSpc>
                <a:spcPts val="2879"/>
              </a:lnSpc>
            </a:pPr>
            <a:r>
              <a:rPr lang="en-US" sz="1799">
                <a:solidFill>
                  <a:srgbClr val="000000"/>
                </a:solidFill>
                <a:latin typeface="Evolve Sans"/>
              </a:rPr>
              <a:t>Atemübungen können dazu beitragen, die Gedanken zu beruhigen und Ängste zu reduzieren. Die bewusste Lenkung der Aufmerksamkeit auf den Atem ermöglicht es, sich von belastenden Gedanken zu distanzieren.</a:t>
            </a:r>
          </a:p>
          <a:p>
            <a:pPr algn="just">
              <a:lnSpc>
                <a:spcPts val="2879"/>
              </a:lnSpc>
            </a:pPr>
            <a:endParaRPr lang="en-US" sz="1799">
              <a:solidFill>
                <a:srgbClr val="000000"/>
              </a:solidFill>
              <a:latin typeface="Evolve Sans"/>
            </a:endParaRPr>
          </a:p>
        </p:txBody>
      </p:sp>
      <p:sp>
        <p:nvSpPr>
          <p:cNvPr id="21" name="TextBox 21"/>
          <p:cNvSpPr txBox="1"/>
          <p:nvPr/>
        </p:nvSpPr>
        <p:spPr>
          <a:xfrm>
            <a:off x="1814809" y="2683796"/>
            <a:ext cx="4033761" cy="613410"/>
          </a:xfrm>
          <a:prstGeom prst="rect">
            <a:avLst/>
          </a:prstGeom>
        </p:spPr>
        <p:txBody>
          <a:bodyPr lIns="0" tIns="0" rIns="0" bIns="0" rtlCol="0" anchor="t">
            <a:spAutoFit/>
          </a:bodyPr>
          <a:lstStyle/>
          <a:p>
            <a:pPr>
              <a:lnSpc>
                <a:spcPts val="5040"/>
              </a:lnSpc>
            </a:pPr>
            <a:r>
              <a:rPr lang="en-US" sz="3600">
                <a:solidFill>
                  <a:srgbClr val="221F23"/>
                </a:solidFill>
                <a:latin typeface="Benedict"/>
              </a:rPr>
              <a:t>Atemübungen</a:t>
            </a:r>
          </a:p>
        </p:txBody>
      </p:sp>
      <p:sp>
        <p:nvSpPr>
          <p:cNvPr id="22" name="TextBox 22"/>
          <p:cNvSpPr txBox="1"/>
          <p:nvPr/>
        </p:nvSpPr>
        <p:spPr>
          <a:xfrm>
            <a:off x="4691556" y="1486178"/>
            <a:ext cx="11934763" cy="613410"/>
          </a:xfrm>
          <a:prstGeom prst="rect">
            <a:avLst/>
          </a:prstGeom>
        </p:spPr>
        <p:txBody>
          <a:bodyPr lIns="0" tIns="0" rIns="0" bIns="0" rtlCol="0" anchor="t">
            <a:spAutoFit/>
          </a:bodyPr>
          <a:lstStyle/>
          <a:p>
            <a:pPr>
              <a:lnSpc>
                <a:spcPts val="5040"/>
              </a:lnSpc>
            </a:pPr>
            <a:r>
              <a:rPr lang="en-US" sz="3600">
                <a:solidFill>
                  <a:srgbClr val="221F23"/>
                </a:solidFill>
                <a:latin typeface="Benedict"/>
              </a:rPr>
              <a:t>Gründe für den Einsatz von Atemübungen</a:t>
            </a:r>
          </a:p>
        </p:txBody>
      </p:sp>
      <p:sp>
        <p:nvSpPr>
          <p:cNvPr id="23" name="TextBox 23"/>
          <p:cNvSpPr txBox="1"/>
          <p:nvPr/>
        </p:nvSpPr>
        <p:spPr>
          <a:xfrm>
            <a:off x="12738058" y="788035"/>
            <a:ext cx="1120424" cy="240665"/>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Atemübungen</a:t>
            </a:r>
          </a:p>
        </p:txBody>
      </p:sp>
      <p:sp>
        <p:nvSpPr>
          <p:cNvPr id="24" name="TextBox 24"/>
          <p:cNvSpPr txBox="1"/>
          <p:nvPr/>
        </p:nvSpPr>
        <p:spPr>
          <a:xfrm>
            <a:off x="14642223" y="788035"/>
            <a:ext cx="1224733" cy="240665"/>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Zeitmangement</a:t>
            </a:r>
          </a:p>
        </p:txBody>
      </p:sp>
      <p:sp>
        <p:nvSpPr>
          <p:cNvPr id="25" name="TextBox 25"/>
          <p:cNvSpPr txBox="1"/>
          <p:nvPr/>
        </p:nvSpPr>
        <p:spPr>
          <a:xfrm>
            <a:off x="16403409" y="788035"/>
            <a:ext cx="1287318" cy="240665"/>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Selbstfürsorge</a:t>
            </a:r>
          </a:p>
        </p:txBody>
      </p:sp>
      <p:sp>
        <p:nvSpPr>
          <p:cNvPr id="26" name="AutoShape 7">
            <a:extLst>
              <a:ext uri="{FF2B5EF4-FFF2-40B4-BE49-F238E27FC236}">
                <a16:creationId xmlns:a16="http://schemas.microsoft.com/office/drawing/2014/main" id="{AE35E53B-D581-270C-AA76-65C891D25CCA}"/>
              </a:ext>
            </a:extLst>
          </p:cNvPr>
          <p:cNvSpPr/>
          <p:nvPr/>
        </p:nvSpPr>
        <p:spPr>
          <a:xfrm>
            <a:off x="2600918" y="9580254"/>
            <a:ext cx="233275" cy="0"/>
          </a:xfrm>
          <a:prstGeom prst="line">
            <a:avLst/>
          </a:prstGeom>
          <a:ln w="19050" cap="flat">
            <a:solidFill>
              <a:srgbClr val="221F23"/>
            </a:solidFill>
            <a:prstDash val="solid"/>
            <a:headEnd type="none" w="sm" len="sm"/>
            <a:tailEnd type="none" w="sm" len="sm"/>
          </a:ln>
        </p:spPr>
      </p:sp>
      <p:sp>
        <p:nvSpPr>
          <p:cNvPr id="32" name="TextBox 12">
            <a:extLst>
              <a:ext uri="{FF2B5EF4-FFF2-40B4-BE49-F238E27FC236}">
                <a16:creationId xmlns:a16="http://schemas.microsoft.com/office/drawing/2014/main" id="{4283D5BA-9C04-75C8-E40B-5858ED2A83B4}"/>
              </a:ext>
            </a:extLst>
          </p:cNvPr>
          <p:cNvSpPr txBox="1"/>
          <p:nvPr/>
        </p:nvSpPr>
        <p:spPr>
          <a:xfrm>
            <a:off x="1037031" y="9229156"/>
            <a:ext cx="2138275" cy="209672"/>
          </a:xfrm>
          <a:prstGeom prst="rect">
            <a:avLst/>
          </a:prstGeom>
        </p:spPr>
        <p:txBody>
          <a:bodyPr wrap="square" lIns="0" tIns="0" rIns="0" bIns="0" rtlCol="0" anchor="t">
            <a:spAutoFit/>
          </a:bodyPr>
          <a:lstStyle/>
          <a:p>
            <a:pPr>
              <a:lnSpc>
                <a:spcPts val="1679"/>
              </a:lnSpc>
            </a:pPr>
            <a:r>
              <a:rPr lang="en-US" sz="1200">
                <a:solidFill>
                  <a:srgbClr val="221F23"/>
                </a:solidFill>
                <a:latin typeface="TAN Aegean"/>
              </a:rPr>
              <a:t>22          23         24</a:t>
            </a:r>
          </a:p>
        </p:txBody>
      </p:sp>
      <p:grpSp>
        <p:nvGrpSpPr>
          <p:cNvPr id="33" name="Group 2">
            <a:extLst>
              <a:ext uri="{FF2B5EF4-FFF2-40B4-BE49-F238E27FC236}">
                <a16:creationId xmlns:a16="http://schemas.microsoft.com/office/drawing/2014/main" id="{37783CF1-6EEE-0FB7-5FC2-D578139D3BBC}"/>
              </a:ext>
            </a:extLst>
          </p:cNvPr>
          <p:cNvGrpSpPr/>
          <p:nvPr/>
        </p:nvGrpSpPr>
        <p:grpSpPr>
          <a:xfrm rot="1509315">
            <a:off x="-1033429" y="-2925957"/>
            <a:ext cx="13280249" cy="17045715"/>
            <a:chOff x="0" y="0"/>
            <a:chExt cx="17706999" cy="22727620"/>
          </a:xfrm>
        </p:grpSpPr>
        <p:pic>
          <p:nvPicPr>
            <p:cNvPr id="34" name="Picture 3">
              <a:extLst>
                <a:ext uri="{FF2B5EF4-FFF2-40B4-BE49-F238E27FC236}">
                  <a16:creationId xmlns:a16="http://schemas.microsoft.com/office/drawing/2014/main" id="{53C9A06F-C8EA-6323-F40F-D74862A533CC}"/>
                </a:ext>
              </a:extLst>
            </p:cNvPr>
            <p:cNvPicPr>
              <a:picLocks noChangeAspect="1"/>
            </p:cNvPicPr>
            <p:nvPr/>
          </p:nvPicPr>
          <p:blipFill>
            <a:blip r:embed="rId9">
              <a:alphaModFix amt="5000"/>
            </a:blip>
            <a:srcRect l="11045" r="11045"/>
            <a:stretch>
              <a:fillRect/>
            </a:stretch>
          </p:blipFill>
          <p:spPr>
            <a:xfrm>
              <a:off x="0" y="0"/>
              <a:ext cx="17706999" cy="22727620"/>
            </a:xfrm>
            <a:prstGeom prst="rect">
              <a:avLst/>
            </a:prstGeom>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1028700" y="1028700"/>
            <a:ext cx="632334" cy="733703"/>
          </a:xfrm>
          <a:custGeom>
            <a:avLst/>
            <a:gdLst/>
            <a:ahLst/>
            <a:cxnLst/>
            <a:rect l="l" t="t" r="r" b="b"/>
            <a:pathLst>
              <a:path w="632334" h="733703">
                <a:moveTo>
                  <a:pt x="0" y="0"/>
                </a:moveTo>
                <a:lnTo>
                  <a:pt x="632334" y="0"/>
                </a:lnTo>
                <a:lnTo>
                  <a:pt x="632334" y="733703"/>
                </a:lnTo>
                <a:lnTo>
                  <a:pt x="0" y="733703"/>
                </a:lnTo>
                <a:lnTo>
                  <a:pt x="0" y="0"/>
                </a:lnTo>
                <a:close/>
              </a:path>
            </a:pathLst>
          </a:custGeom>
          <a:blipFill>
            <a:blip r:embed="rId2">
              <a:extLst>
                <a:ext uri="{96DAC541-7B7A-43D3-8B79-37D633B846F1}">
                  <asvg:svgBlip xmlns:asvg="http://schemas.microsoft.com/office/drawing/2016/SVG/main" r:embed="rId3"/>
                </a:ext>
              </a:extLst>
            </a:blip>
            <a:stretch>
              <a:fillRect r="-42302" b="-42814"/>
            </a:stretch>
          </a:blipFill>
        </p:spPr>
      </p:sp>
      <p:sp>
        <p:nvSpPr>
          <p:cNvPr id="5" name="Freeform 5"/>
          <p:cNvSpPr/>
          <p:nvPr/>
        </p:nvSpPr>
        <p:spPr>
          <a:xfrm rot="-5400000">
            <a:off x="16532827" y="5348966"/>
            <a:ext cx="1300195" cy="152751"/>
          </a:xfrm>
          <a:custGeom>
            <a:avLst/>
            <a:gdLst/>
            <a:ahLst/>
            <a:cxnLst/>
            <a:rect l="l" t="t" r="r" b="b"/>
            <a:pathLst>
              <a:path w="1300195" h="152751">
                <a:moveTo>
                  <a:pt x="0" y="0"/>
                </a:moveTo>
                <a:lnTo>
                  <a:pt x="1300195" y="0"/>
                </a:lnTo>
                <a:lnTo>
                  <a:pt x="1300195" y="152751"/>
                </a:lnTo>
                <a:lnTo>
                  <a:pt x="0" y="152751"/>
                </a:lnTo>
                <a:lnTo>
                  <a:pt x="0" y="0"/>
                </a:lnTo>
                <a:close/>
              </a:path>
            </a:pathLst>
          </a:custGeom>
          <a:blipFill>
            <a:blip r:embed="rId4">
              <a:extLst>
                <a:ext uri="{96DAC541-7B7A-43D3-8B79-37D633B846F1}">
                  <asvg:svgBlip xmlns:asvg="http://schemas.microsoft.com/office/drawing/2016/SVG/main" r:embed="rId5"/>
                </a:ext>
              </a:extLst>
            </a:blip>
            <a:stretch>
              <a:fillRect l="-40933" r="-43353"/>
            </a:stretch>
          </a:blipFill>
        </p:spPr>
      </p:sp>
      <p:grpSp>
        <p:nvGrpSpPr>
          <p:cNvPr id="6" name="Group 6"/>
          <p:cNvGrpSpPr>
            <a:grpSpLocks noChangeAspect="1"/>
          </p:cNvGrpSpPr>
          <p:nvPr/>
        </p:nvGrpSpPr>
        <p:grpSpPr>
          <a:xfrm>
            <a:off x="17113216" y="4211561"/>
            <a:ext cx="139416" cy="139416"/>
            <a:chOff x="0" y="0"/>
            <a:chExt cx="6355080" cy="6355080"/>
          </a:xfrm>
        </p:grpSpPr>
        <p:sp>
          <p:nvSpPr>
            <p:cNvPr id="7" name="Freeform 7"/>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21F23"/>
            </a:solidFill>
          </p:spPr>
        </p:sp>
      </p:grpSp>
      <p:sp>
        <p:nvSpPr>
          <p:cNvPr id="8" name="Freeform 8"/>
          <p:cNvSpPr/>
          <p:nvPr/>
        </p:nvSpPr>
        <p:spPr>
          <a:xfrm rot="5400000">
            <a:off x="16920508" y="8919508"/>
            <a:ext cx="246305" cy="431279"/>
          </a:xfrm>
          <a:custGeom>
            <a:avLst/>
            <a:gdLst/>
            <a:ahLst/>
            <a:cxnLst/>
            <a:rect l="l" t="t" r="r" b="b"/>
            <a:pathLst>
              <a:path w="246305" h="431279">
                <a:moveTo>
                  <a:pt x="0" y="0"/>
                </a:moveTo>
                <a:lnTo>
                  <a:pt x="246305" y="0"/>
                </a:lnTo>
                <a:lnTo>
                  <a:pt x="246305" y="431279"/>
                </a:lnTo>
                <a:lnTo>
                  <a:pt x="0" y="431279"/>
                </a:lnTo>
                <a:lnTo>
                  <a:pt x="0" y="0"/>
                </a:lnTo>
                <a:close/>
              </a:path>
            </a:pathLst>
          </a:custGeom>
          <a:blipFill>
            <a:blip r:embed="rId6">
              <a:extLst>
                <a:ext uri="{96DAC541-7B7A-43D3-8B79-37D633B846F1}">
                  <asvg:svgBlip xmlns:asvg="http://schemas.microsoft.com/office/drawing/2016/SVG/main" r:embed="rId7"/>
                </a:ext>
              </a:extLst>
            </a:blip>
            <a:stretch>
              <a:fillRect l="-75099"/>
            </a:stretch>
          </a:blipFill>
        </p:spPr>
      </p:sp>
      <p:sp>
        <p:nvSpPr>
          <p:cNvPr id="9" name="Freeform 9"/>
          <p:cNvSpPr/>
          <p:nvPr/>
        </p:nvSpPr>
        <p:spPr>
          <a:xfrm>
            <a:off x="15055577" y="578944"/>
            <a:ext cx="2651927" cy="1390813"/>
          </a:xfrm>
          <a:custGeom>
            <a:avLst/>
            <a:gdLst/>
            <a:ahLst/>
            <a:cxnLst/>
            <a:rect l="l" t="t" r="r" b="b"/>
            <a:pathLst>
              <a:path w="2651927" h="1390813">
                <a:moveTo>
                  <a:pt x="0" y="0"/>
                </a:moveTo>
                <a:lnTo>
                  <a:pt x="2651927" y="0"/>
                </a:lnTo>
                <a:lnTo>
                  <a:pt x="2651927" y="1390813"/>
                </a:lnTo>
                <a:lnTo>
                  <a:pt x="0" y="139081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TextBox 10"/>
          <p:cNvSpPr txBox="1"/>
          <p:nvPr/>
        </p:nvSpPr>
        <p:spPr>
          <a:xfrm>
            <a:off x="15055577" y="1121630"/>
            <a:ext cx="2002349" cy="267342"/>
          </a:xfrm>
          <a:prstGeom prst="rect">
            <a:avLst/>
          </a:prstGeom>
        </p:spPr>
        <p:txBody>
          <a:bodyPr lIns="0" tIns="0" rIns="0" bIns="0" rtlCol="0" anchor="t">
            <a:spAutoFit/>
          </a:bodyPr>
          <a:lstStyle/>
          <a:p>
            <a:pPr algn="r">
              <a:lnSpc>
                <a:spcPts val="2229"/>
              </a:lnSpc>
              <a:spcBef>
                <a:spcPct val="0"/>
              </a:spcBef>
            </a:pPr>
            <a:r>
              <a:rPr lang="en-US" sz="1592" spc="251">
                <a:solidFill>
                  <a:srgbClr val="000000"/>
                </a:solidFill>
                <a:latin typeface="Public Sans"/>
              </a:rPr>
              <a:t>18.03.2024</a:t>
            </a:r>
          </a:p>
        </p:txBody>
      </p:sp>
      <p:sp>
        <p:nvSpPr>
          <p:cNvPr id="11" name="TextBox 11"/>
          <p:cNvSpPr txBox="1"/>
          <p:nvPr/>
        </p:nvSpPr>
        <p:spPr>
          <a:xfrm>
            <a:off x="2322327" y="1326751"/>
            <a:ext cx="13734425" cy="1152663"/>
          </a:xfrm>
          <a:prstGeom prst="rect">
            <a:avLst/>
          </a:prstGeom>
        </p:spPr>
        <p:txBody>
          <a:bodyPr lIns="0" tIns="0" rIns="0" bIns="0" rtlCol="0" anchor="t">
            <a:spAutoFit/>
          </a:bodyPr>
          <a:lstStyle/>
          <a:p>
            <a:pPr>
              <a:lnSpc>
                <a:spcPts val="9442"/>
              </a:lnSpc>
              <a:spcBef>
                <a:spcPct val="0"/>
              </a:spcBef>
            </a:pPr>
            <a:r>
              <a:rPr lang="en-US" sz="6744">
                <a:solidFill>
                  <a:srgbClr val="000000"/>
                </a:solidFill>
                <a:latin typeface="Benedict"/>
              </a:rPr>
              <a:t>Regeln</a:t>
            </a:r>
          </a:p>
        </p:txBody>
      </p:sp>
      <p:sp>
        <p:nvSpPr>
          <p:cNvPr id="12" name="TextBox 12"/>
          <p:cNvSpPr txBox="1"/>
          <p:nvPr/>
        </p:nvSpPr>
        <p:spPr>
          <a:xfrm>
            <a:off x="3119542" y="2495745"/>
            <a:ext cx="11642427" cy="7508242"/>
          </a:xfrm>
          <a:prstGeom prst="rect">
            <a:avLst/>
          </a:prstGeom>
        </p:spPr>
        <p:txBody>
          <a:bodyPr lIns="0" tIns="0" rIns="0" bIns="0" rtlCol="0" anchor="t">
            <a:spAutoFit/>
          </a:bodyPr>
          <a:lstStyle/>
          <a:p>
            <a:pPr>
              <a:lnSpc>
                <a:spcPts val="5424"/>
              </a:lnSpc>
            </a:pPr>
            <a:r>
              <a:rPr lang="en-US" sz="3099">
                <a:solidFill>
                  <a:srgbClr val="000000"/>
                </a:solidFill>
                <a:latin typeface="Evolve Sans"/>
              </a:rPr>
              <a:t>KEINE Aufzeichnungen</a:t>
            </a:r>
          </a:p>
          <a:p>
            <a:pPr>
              <a:lnSpc>
                <a:spcPts val="5424"/>
              </a:lnSpc>
            </a:pPr>
            <a:r>
              <a:rPr lang="en-US" sz="3099">
                <a:solidFill>
                  <a:srgbClr val="000000"/>
                </a:solidFill>
                <a:latin typeface="Evolve Sans"/>
              </a:rPr>
              <a:t>freundliches Miteinander</a:t>
            </a:r>
          </a:p>
          <a:p>
            <a:pPr>
              <a:lnSpc>
                <a:spcPts val="5424"/>
              </a:lnSpc>
            </a:pPr>
            <a:r>
              <a:rPr lang="en-US" sz="3099">
                <a:solidFill>
                  <a:srgbClr val="000000"/>
                </a:solidFill>
                <a:latin typeface="Evolve Sans"/>
              </a:rPr>
              <a:t>aussprechen lassen</a:t>
            </a:r>
          </a:p>
          <a:p>
            <a:pPr>
              <a:lnSpc>
                <a:spcPts val="5424"/>
              </a:lnSpc>
            </a:pPr>
            <a:r>
              <a:rPr lang="en-US" sz="3099">
                <a:solidFill>
                  <a:srgbClr val="000000"/>
                </a:solidFill>
                <a:latin typeface="Evolve Sans"/>
              </a:rPr>
              <a:t>Handheben, wenn Nachfragen, Anmerkungen sind</a:t>
            </a:r>
          </a:p>
          <a:p>
            <a:pPr>
              <a:lnSpc>
                <a:spcPts val="5424"/>
              </a:lnSpc>
            </a:pPr>
            <a:r>
              <a:rPr lang="en-US" sz="3099">
                <a:solidFill>
                  <a:srgbClr val="000000"/>
                </a:solidFill>
                <a:latin typeface="Evolve Sans"/>
              </a:rPr>
              <a:t>Wertschätzung durch “Reaktionen”, wenn etwas besonders gut gefällt </a:t>
            </a:r>
          </a:p>
          <a:p>
            <a:pPr>
              <a:lnSpc>
                <a:spcPts val="5424"/>
              </a:lnSpc>
            </a:pPr>
            <a:r>
              <a:rPr lang="en-US" sz="3099">
                <a:solidFill>
                  <a:srgbClr val="000000"/>
                </a:solidFill>
                <a:latin typeface="Evolve Sans"/>
              </a:rPr>
              <a:t>“heimliche” Zuschauer dürfen offiziell mitmachen :-)</a:t>
            </a:r>
          </a:p>
          <a:p>
            <a:pPr>
              <a:lnSpc>
                <a:spcPts val="5424"/>
              </a:lnSpc>
            </a:pPr>
            <a:r>
              <a:rPr lang="en-US" sz="3099">
                <a:solidFill>
                  <a:srgbClr val="000000"/>
                </a:solidFill>
                <a:latin typeface="Evolve Sans"/>
              </a:rPr>
              <a:t>Keine Weitergabe der Materialien an Konkurrenzunternehmen</a:t>
            </a:r>
          </a:p>
          <a:p>
            <a:pPr>
              <a:lnSpc>
                <a:spcPts val="5424"/>
              </a:lnSpc>
            </a:pPr>
            <a:endParaRPr lang="en-US" sz="3099">
              <a:solidFill>
                <a:srgbClr val="000000"/>
              </a:solidFill>
              <a:latin typeface="Evolve Sans"/>
            </a:endParaRPr>
          </a:p>
          <a:p>
            <a:pPr>
              <a:lnSpc>
                <a:spcPts val="5424"/>
              </a:lnSpc>
            </a:pPr>
            <a:r>
              <a:rPr lang="en-US" sz="3099">
                <a:solidFill>
                  <a:srgbClr val="000000"/>
                </a:solidFill>
                <a:latin typeface="Evolve Sans"/>
              </a:rPr>
              <a:t>Bei Übungen gemeinsam Pause absprechen, Vorrang hat die Übung</a:t>
            </a:r>
          </a:p>
          <a:p>
            <a:pPr>
              <a:lnSpc>
                <a:spcPts val="5424"/>
              </a:lnSpc>
            </a:pPr>
            <a:r>
              <a:rPr lang="en-US" sz="3099">
                <a:solidFill>
                  <a:srgbClr val="000000"/>
                </a:solidFill>
                <a:latin typeface="Evolve Sans"/>
              </a:rPr>
              <a:t>Keine “heimlichen” Zuschauer</a:t>
            </a:r>
          </a:p>
          <a:p>
            <a:pPr>
              <a:lnSpc>
                <a:spcPts val="5424"/>
              </a:lnSpc>
            </a:pPr>
            <a:r>
              <a:rPr lang="en-US" sz="3099">
                <a:solidFill>
                  <a:srgbClr val="000000"/>
                </a:solidFill>
                <a:latin typeface="Evolve Sans"/>
              </a:rPr>
              <a:t>Ruhe im Zimmer</a:t>
            </a:r>
          </a:p>
        </p:txBody>
      </p:sp>
      <p:grpSp>
        <p:nvGrpSpPr>
          <p:cNvPr id="13" name="Group 13"/>
          <p:cNvGrpSpPr/>
          <p:nvPr/>
        </p:nvGrpSpPr>
        <p:grpSpPr>
          <a:xfrm>
            <a:off x="2159907" y="2649958"/>
            <a:ext cx="625854" cy="625854"/>
            <a:chOff x="0" y="0"/>
            <a:chExt cx="834472" cy="834472"/>
          </a:xfrm>
        </p:grpSpPr>
        <p:grpSp>
          <p:nvGrpSpPr>
            <p:cNvPr id="14" name="Group 14"/>
            <p:cNvGrpSpPr/>
            <p:nvPr/>
          </p:nvGrpSpPr>
          <p:grpSpPr>
            <a:xfrm>
              <a:off x="0" y="0"/>
              <a:ext cx="834472" cy="834472"/>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8AFD6"/>
              </a:solidFill>
            </p:spPr>
          </p:sp>
          <p:sp>
            <p:nvSpPr>
              <p:cNvPr id="16" name="TextBox 16"/>
              <p:cNvSpPr txBox="1"/>
              <p:nvPr/>
            </p:nvSpPr>
            <p:spPr>
              <a:xfrm>
                <a:off x="76200" y="47625"/>
                <a:ext cx="660400" cy="688975"/>
              </a:xfrm>
              <a:prstGeom prst="rect">
                <a:avLst/>
              </a:prstGeom>
            </p:spPr>
            <p:txBody>
              <a:bodyPr lIns="50800" tIns="50800" rIns="50800" bIns="50800" rtlCol="0" anchor="ctr"/>
              <a:lstStyle/>
              <a:p>
                <a:pPr algn="ctr">
                  <a:lnSpc>
                    <a:spcPts val="2099"/>
                  </a:lnSpc>
                </a:pPr>
                <a:endParaRPr/>
              </a:p>
            </p:txBody>
          </p:sp>
        </p:grpSp>
        <p:sp>
          <p:nvSpPr>
            <p:cNvPr id="17" name="Freeform 17"/>
            <p:cNvSpPr/>
            <p:nvPr/>
          </p:nvSpPr>
          <p:spPr>
            <a:xfrm>
              <a:off x="239951" y="257680"/>
              <a:ext cx="354569" cy="319112"/>
            </a:xfrm>
            <a:custGeom>
              <a:avLst/>
              <a:gdLst/>
              <a:ahLst/>
              <a:cxnLst/>
              <a:rect l="l" t="t" r="r" b="b"/>
              <a:pathLst>
                <a:path w="354569" h="319112">
                  <a:moveTo>
                    <a:pt x="0" y="0"/>
                  </a:moveTo>
                  <a:lnTo>
                    <a:pt x="354570" y="0"/>
                  </a:lnTo>
                  <a:lnTo>
                    <a:pt x="354570" y="319112"/>
                  </a:lnTo>
                  <a:lnTo>
                    <a:pt x="0" y="3191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grpSp>
        <p:nvGrpSpPr>
          <p:cNvPr id="18" name="Group 18"/>
          <p:cNvGrpSpPr/>
          <p:nvPr/>
        </p:nvGrpSpPr>
        <p:grpSpPr>
          <a:xfrm>
            <a:off x="2159907" y="4038050"/>
            <a:ext cx="625854" cy="625854"/>
            <a:chOff x="0" y="0"/>
            <a:chExt cx="834472" cy="834472"/>
          </a:xfrm>
        </p:grpSpPr>
        <p:grpSp>
          <p:nvGrpSpPr>
            <p:cNvPr id="19" name="Group 19"/>
            <p:cNvGrpSpPr/>
            <p:nvPr/>
          </p:nvGrpSpPr>
          <p:grpSpPr>
            <a:xfrm>
              <a:off x="0" y="0"/>
              <a:ext cx="834472" cy="834472"/>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8AFD6"/>
              </a:solidFill>
            </p:spPr>
          </p:sp>
          <p:sp>
            <p:nvSpPr>
              <p:cNvPr id="21" name="TextBox 21"/>
              <p:cNvSpPr txBox="1"/>
              <p:nvPr/>
            </p:nvSpPr>
            <p:spPr>
              <a:xfrm>
                <a:off x="76200" y="47625"/>
                <a:ext cx="660400" cy="688975"/>
              </a:xfrm>
              <a:prstGeom prst="rect">
                <a:avLst/>
              </a:prstGeom>
            </p:spPr>
            <p:txBody>
              <a:bodyPr lIns="50800" tIns="50800" rIns="50800" bIns="50800" rtlCol="0" anchor="ctr"/>
              <a:lstStyle/>
              <a:p>
                <a:pPr algn="ctr">
                  <a:lnSpc>
                    <a:spcPts val="2099"/>
                  </a:lnSpc>
                </a:pPr>
                <a:endParaRPr/>
              </a:p>
            </p:txBody>
          </p:sp>
        </p:grpSp>
        <p:sp>
          <p:nvSpPr>
            <p:cNvPr id="22" name="Freeform 22"/>
            <p:cNvSpPr/>
            <p:nvPr/>
          </p:nvSpPr>
          <p:spPr>
            <a:xfrm>
              <a:off x="239951" y="257680"/>
              <a:ext cx="354569" cy="319112"/>
            </a:xfrm>
            <a:custGeom>
              <a:avLst/>
              <a:gdLst/>
              <a:ahLst/>
              <a:cxnLst/>
              <a:rect l="l" t="t" r="r" b="b"/>
              <a:pathLst>
                <a:path w="354569" h="319112">
                  <a:moveTo>
                    <a:pt x="0" y="0"/>
                  </a:moveTo>
                  <a:lnTo>
                    <a:pt x="354570" y="0"/>
                  </a:lnTo>
                  <a:lnTo>
                    <a:pt x="354570" y="319112"/>
                  </a:lnTo>
                  <a:lnTo>
                    <a:pt x="0" y="3191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grpSp>
        <p:nvGrpSpPr>
          <p:cNvPr id="23" name="Group 23"/>
          <p:cNvGrpSpPr/>
          <p:nvPr/>
        </p:nvGrpSpPr>
        <p:grpSpPr>
          <a:xfrm>
            <a:off x="2159907" y="3342487"/>
            <a:ext cx="625854" cy="625854"/>
            <a:chOff x="0" y="0"/>
            <a:chExt cx="834472" cy="834472"/>
          </a:xfrm>
        </p:grpSpPr>
        <p:grpSp>
          <p:nvGrpSpPr>
            <p:cNvPr id="24" name="Group 24"/>
            <p:cNvGrpSpPr/>
            <p:nvPr/>
          </p:nvGrpSpPr>
          <p:grpSpPr>
            <a:xfrm>
              <a:off x="0" y="0"/>
              <a:ext cx="834472" cy="834472"/>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8AFD6"/>
              </a:solidFill>
            </p:spPr>
          </p:sp>
          <p:sp>
            <p:nvSpPr>
              <p:cNvPr id="26" name="TextBox 26"/>
              <p:cNvSpPr txBox="1"/>
              <p:nvPr/>
            </p:nvSpPr>
            <p:spPr>
              <a:xfrm>
                <a:off x="76200" y="47625"/>
                <a:ext cx="660400" cy="688975"/>
              </a:xfrm>
              <a:prstGeom prst="rect">
                <a:avLst/>
              </a:prstGeom>
            </p:spPr>
            <p:txBody>
              <a:bodyPr lIns="50800" tIns="50800" rIns="50800" bIns="50800" rtlCol="0" anchor="ctr"/>
              <a:lstStyle/>
              <a:p>
                <a:pPr algn="ctr">
                  <a:lnSpc>
                    <a:spcPts val="2099"/>
                  </a:lnSpc>
                </a:pPr>
                <a:endParaRPr/>
              </a:p>
            </p:txBody>
          </p:sp>
        </p:grpSp>
        <p:sp>
          <p:nvSpPr>
            <p:cNvPr id="27" name="Freeform 27"/>
            <p:cNvSpPr/>
            <p:nvPr/>
          </p:nvSpPr>
          <p:spPr>
            <a:xfrm>
              <a:off x="239951" y="257680"/>
              <a:ext cx="354569" cy="319112"/>
            </a:xfrm>
            <a:custGeom>
              <a:avLst/>
              <a:gdLst/>
              <a:ahLst/>
              <a:cxnLst/>
              <a:rect l="l" t="t" r="r" b="b"/>
              <a:pathLst>
                <a:path w="354569" h="319112">
                  <a:moveTo>
                    <a:pt x="0" y="0"/>
                  </a:moveTo>
                  <a:lnTo>
                    <a:pt x="354570" y="0"/>
                  </a:lnTo>
                  <a:lnTo>
                    <a:pt x="354570" y="319112"/>
                  </a:lnTo>
                  <a:lnTo>
                    <a:pt x="0" y="3191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grpSp>
        <p:nvGrpSpPr>
          <p:cNvPr id="28" name="Group 28"/>
          <p:cNvGrpSpPr/>
          <p:nvPr/>
        </p:nvGrpSpPr>
        <p:grpSpPr>
          <a:xfrm>
            <a:off x="2159907" y="4730579"/>
            <a:ext cx="625854" cy="625854"/>
            <a:chOff x="0" y="0"/>
            <a:chExt cx="834472" cy="834472"/>
          </a:xfrm>
        </p:grpSpPr>
        <p:grpSp>
          <p:nvGrpSpPr>
            <p:cNvPr id="29" name="Group 29"/>
            <p:cNvGrpSpPr/>
            <p:nvPr/>
          </p:nvGrpSpPr>
          <p:grpSpPr>
            <a:xfrm>
              <a:off x="0" y="0"/>
              <a:ext cx="834472" cy="834472"/>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8AFD6"/>
              </a:solidFill>
            </p:spPr>
          </p:sp>
          <p:sp>
            <p:nvSpPr>
              <p:cNvPr id="31" name="TextBox 31"/>
              <p:cNvSpPr txBox="1"/>
              <p:nvPr/>
            </p:nvSpPr>
            <p:spPr>
              <a:xfrm>
                <a:off x="76200" y="47625"/>
                <a:ext cx="660400" cy="688975"/>
              </a:xfrm>
              <a:prstGeom prst="rect">
                <a:avLst/>
              </a:prstGeom>
            </p:spPr>
            <p:txBody>
              <a:bodyPr lIns="50800" tIns="50800" rIns="50800" bIns="50800" rtlCol="0" anchor="ctr"/>
              <a:lstStyle/>
              <a:p>
                <a:pPr algn="ctr">
                  <a:lnSpc>
                    <a:spcPts val="2099"/>
                  </a:lnSpc>
                </a:pPr>
                <a:endParaRPr/>
              </a:p>
            </p:txBody>
          </p:sp>
        </p:grpSp>
        <p:sp>
          <p:nvSpPr>
            <p:cNvPr id="32" name="Freeform 32"/>
            <p:cNvSpPr/>
            <p:nvPr/>
          </p:nvSpPr>
          <p:spPr>
            <a:xfrm>
              <a:off x="239951" y="257680"/>
              <a:ext cx="354569" cy="319112"/>
            </a:xfrm>
            <a:custGeom>
              <a:avLst/>
              <a:gdLst/>
              <a:ahLst/>
              <a:cxnLst/>
              <a:rect l="l" t="t" r="r" b="b"/>
              <a:pathLst>
                <a:path w="354569" h="319112">
                  <a:moveTo>
                    <a:pt x="0" y="0"/>
                  </a:moveTo>
                  <a:lnTo>
                    <a:pt x="354570" y="0"/>
                  </a:lnTo>
                  <a:lnTo>
                    <a:pt x="354570" y="319112"/>
                  </a:lnTo>
                  <a:lnTo>
                    <a:pt x="0" y="3191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grpSp>
        <p:nvGrpSpPr>
          <p:cNvPr id="33" name="Group 33"/>
          <p:cNvGrpSpPr/>
          <p:nvPr/>
        </p:nvGrpSpPr>
        <p:grpSpPr>
          <a:xfrm>
            <a:off x="2159907" y="5423108"/>
            <a:ext cx="625854" cy="625854"/>
            <a:chOff x="0" y="0"/>
            <a:chExt cx="834472" cy="834472"/>
          </a:xfrm>
        </p:grpSpPr>
        <p:grpSp>
          <p:nvGrpSpPr>
            <p:cNvPr id="34" name="Group 34"/>
            <p:cNvGrpSpPr/>
            <p:nvPr/>
          </p:nvGrpSpPr>
          <p:grpSpPr>
            <a:xfrm>
              <a:off x="0" y="0"/>
              <a:ext cx="834472" cy="834472"/>
              <a:chOff x="0" y="0"/>
              <a:chExt cx="812800" cy="812800"/>
            </a:xfrm>
          </p:grpSpPr>
          <p:sp>
            <p:nvSpPr>
              <p:cNvPr id="35" name="Freeform 3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8AFD6"/>
              </a:solidFill>
            </p:spPr>
          </p:sp>
          <p:sp>
            <p:nvSpPr>
              <p:cNvPr id="36" name="TextBox 36"/>
              <p:cNvSpPr txBox="1"/>
              <p:nvPr/>
            </p:nvSpPr>
            <p:spPr>
              <a:xfrm>
                <a:off x="76200" y="47625"/>
                <a:ext cx="660400" cy="688975"/>
              </a:xfrm>
              <a:prstGeom prst="rect">
                <a:avLst/>
              </a:prstGeom>
            </p:spPr>
            <p:txBody>
              <a:bodyPr lIns="50800" tIns="50800" rIns="50800" bIns="50800" rtlCol="0" anchor="ctr"/>
              <a:lstStyle/>
              <a:p>
                <a:pPr algn="ctr">
                  <a:lnSpc>
                    <a:spcPts val="2099"/>
                  </a:lnSpc>
                </a:pPr>
                <a:endParaRPr/>
              </a:p>
            </p:txBody>
          </p:sp>
        </p:grpSp>
        <p:sp>
          <p:nvSpPr>
            <p:cNvPr id="37" name="Freeform 37"/>
            <p:cNvSpPr/>
            <p:nvPr/>
          </p:nvSpPr>
          <p:spPr>
            <a:xfrm>
              <a:off x="239951" y="257680"/>
              <a:ext cx="354569" cy="319112"/>
            </a:xfrm>
            <a:custGeom>
              <a:avLst/>
              <a:gdLst/>
              <a:ahLst/>
              <a:cxnLst/>
              <a:rect l="l" t="t" r="r" b="b"/>
              <a:pathLst>
                <a:path w="354569" h="319112">
                  <a:moveTo>
                    <a:pt x="0" y="0"/>
                  </a:moveTo>
                  <a:lnTo>
                    <a:pt x="354570" y="0"/>
                  </a:lnTo>
                  <a:lnTo>
                    <a:pt x="354570" y="319112"/>
                  </a:lnTo>
                  <a:lnTo>
                    <a:pt x="0" y="3191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grpSp>
        <p:nvGrpSpPr>
          <p:cNvPr id="38" name="Group 38"/>
          <p:cNvGrpSpPr/>
          <p:nvPr/>
        </p:nvGrpSpPr>
        <p:grpSpPr>
          <a:xfrm>
            <a:off x="2159907" y="6115637"/>
            <a:ext cx="625854" cy="625854"/>
            <a:chOff x="0" y="0"/>
            <a:chExt cx="834472" cy="834472"/>
          </a:xfrm>
        </p:grpSpPr>
        <p:grpSp>
          <p:nvGrpSpPr>
            <p:cNvPr id="39" name="Group 39"/>
            <p:cNvGrpSpPr/>
            <p:nvPr/>
          </p:nvGrpSpPr>
          <p:grpSpPr>
            <a:xfrm>
              <a:off x="0" y="0"/>
              <a:ext cx="834472" cy="834472"/>
              <a:chOff x="0" y="0"/>
              <a:chExt cx="812800" cy="812800"/>
            </a:xfrm>
          </p:grpSpPr>
          <p:sp>
            <p:nvSpPr>
              <p:cNvPr id="40" name="Freeform 4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8AFD6"/>
              </a:solidFill>
            </p:spPr>
          </p:sp>
          <p:sp>
            <p:nvSpPr>
              <p:cNvPr id="41" name="TextBox 41"/>
              <p:cNvSpPr txBox="1"/>
              <p:nvPr/>
            </p:nvSpPr>
            <p:spPr>
              <a:xfrm>
                <a:off x="76200" y="47625"/>
                <a:ext cx="660400" cy="688975"/>
              </a:xfrm>
              <a:prstGeom prst="rect">
                <a:avLst/>
              </a:prstGeom>
            </p:spPr>
            <p:txBody>
              <a:bodyPr lIns="50800" tIns="50800" rIns="50800" bIns="50800" rtlCol="0" anchor="ctr"/>
              <a:lstStyle/>
              <a:p>
                <a:pPr algn="ctr">
                  <a:lnSpc>
                    <a:spcPts val="2099"/>
                  </a:lnSpc>
                </a:pPr>
                <a:endParaRPr/>
              </a:p>
            </p:txBody>
          </p:sp>
        </p:grpSp>
        <p:sp>
          <p:nvSpPr>
            <p:cNvPr id="42" name="Freeform 42"/>
            <p:cNvSpPr/>
            <p:nvPr/>
          </p:nvSpPr>
          <p:spPr>
            <a:xfrm>
              <a:off x="239951" y="257680"/>
              <a:ext cx="354569" cy="319112"/>
            </a:xfrm>
            <a:custGeom>
              <a:avLst/>
              <a:gdLst/>
              <a:ahLst/>
              <a:cxnLst/>
              <a:rect l="l" t="t" r="r" b="b"/>
              <a:pathLst>
                <a:path w="354569" h="319112">
                  <a:moveTo>
                    <a:pt x="0" y="0"/>
                  </a:moveTo>
                  <a:lnTo>
                    <a:pt x="354570" y="0"/>
                  </a:lnTo>
                  <a:lnTo>
                    <a:pt x="354570" y="319112"/>
                  </a:lnTo>
                  <a:lnTo>
                    <a:pt x="0" y="3191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grpSp>
        <p:nvGrpSpPr>
          <p:cNvPr id="43" name="Group 43"/>
          <p:cNvGrpSpPr/>
          <p:nvPr/>
        </p:nvGrpSpPr>
        <p:grpSpPr>
          <a:xfrm>
            <a:off x="2159907" y="6808166"/>
            <a:ext cx="625854" cy="625854"/>
            <a:chOff x="0" y="0"/>
            <a:chExt cx="834472" cy="834472"/>
          </a:xfrm>
        </p:grpSpPr>
        <p:grpSp>
          <p:nvGrpSpPr>
            <p:cNvPr id="44" name="Group 44"/>
            <p:cNvGrpSpPr/>
            <p:nvPr/>
          </p:nvGrpSpPr>
          <p:grpSpPr>
            <a:xfrm>
              <a:off x="0" y="0"/>
              <a:ext cx="834472" cy="834472"/>
              <a:chOff x="0" y="0"/>
              <a:chExt cx="812800" cy="812800"/>
            </a:xfrm>
          </p:grpSpPr>
          <p:sp>
            <p:nvSpPr>
              <p:cNvPr id="45" name="Freeform 4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8AFD6"/>
              </a:solidFill>
            </p:spPr>
          </p:sp>
          <p:sp>
            <p:nvSpPr>
              <p:cNvPr id="46" name="TextBox 46"/>
              <p:cNvSpPr txBox="1"/>
              <p:nvPr/>
            </p:nvSpPr>
            <p:spPr>
              <a:xfrm>
                <a:off x="76200" y="47625"/>
                <a:ext cx="660400" cy="688975"/>
              </a:xfrm>
              <a:prstGeom prst="rect">
                <a:avLst/>
              </a:prstGeom>
            </p:spPr>
            <p:txBody>
              <a:bodyPr lIns="50800" tIns="50800" rIns="50800" bIns="50800" rtlCol="0" anchor="ctr"/>
              <a:lstStyle/>
              <a:p>
                <a:pPr algn="ctr">
                  <a:lnSpc>
                    <a:spcPts val="2099"/>
                  </a:lnSpc>
                </a:pPr>
                <a:endParaRPr/>
              </a:p>
            </p:txBody>
          </p:sp>
        </p:grpSp>
        <p:sp>
          <p:nvSpPr>
            <p:cNvPr id="47" name="Freeform 47"/>
            <p:cNvSpPr/>
            <p:nvPr/>
          </p:nvSpPr>
          <p:spPr>
            <a:xfrm>
              <a:off x="239951" y="257680"/>
              <a:ext cx="354569" cy="319112"/>
            </a:xfrm>
            <a:custGeom>
              <a:avLst/>
              <a:gdLst/>
              <a:ahLst/>
              <a:cxnLst/>
              <a:rect l="l" t="t" r="r" b="b"/>
              <a:pathLst>
                <a:path w="354569" h="319112">
                  <a:moveTo>
                    <a:pt x="0" y="0"/>
                  </a:moveTo>
                  <a:lnTo>
                    <a:pt x="354570" y="0"/>
                  </a:lnTo>
                  <a:lnTo>
                    <a:pt x="354570" y="319112"/>
                  </a:lnTo>
                  <a:lnTo>
                    <a:pt x="0" y="3191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grpSp>
        <p:nvGrpSpPr>
          <p:cNvPr id="48" name="Group 48"/>
          <p:cNvGrpSpPr/>
          <p:nvPr/>
        </p:nvGrpSpPr>
        <p:grpSpPr>
          <a:xfrm>
            <a:off x="2159907" y="8100770"/>
            <a:ext cx="625854" cy="625854"/>
            <a:chOff x="0" y="0"/>
            <a:chExt cx="834472" cy="834472"/>
          </a:xfrm>
        </p:grpSpPr>
        <p:grpSp>
          <p:nvGrpSpPr>
            <p:cNvPr id="49" name="Group 49"/>
            <p:cNvGrpSpPr/>
            <p:nvPr/>
          </p:nvGrpSpPr>
          <p:grpSpPr>
            <a:xfrm>
              <a:off x="0" y="0"/>
              <a:ext cx="834472" cy="834472"/>
              <a:chOff x="0" y="0"/>
              <a:chExt cx="812800" cy="812800"/>
            </a:xfrm>
          </p:grpSpPr>
          <p:sp>
            <p:nvSpPr>
              <p:cNvPr id="50" name="Freeform 5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8AFD6"/>
              </a:solidFill>
            </p:spPr>
          </p:sp>
          <p:sp>
            <p:nvSpPr>
              <p:cNvPr id="51" name="TextBox 51"/>
              <p:cNvSpPr txBox="1"/>
              <p:nvPr/>
            </p:nvSpPr>
            <p:spPr>
              <a:xfrm>
                <a:off x="76200" y="47625"/>
                <a:ext cx="660400" cy="688975"/>
              </a:xfrm>
              <a:prstGeom prst="rect">
                <a:avLst/>
              </a:prstGeom>
            </p:spPr>
            <p:txBody>
              <a:bodyPr lIns="50800" tIns="50800" rIns="50800" bIns="50800" rtlCol="0" anchor="ctr"/>
              <a:lstStyle/>
              <a:p>
                <a:pPr algn="ctr">
                  <a:lnSpc>
                    <a:spcPts val="2099"/>
                  </a:lnSpc>
                </a:pPr>
                <a:endParaRPr/>
              </a:p>
            </p:txBody>
          </p:sp>
        </p:grpSp>
        <p:sp>
          <p:nvSpPr>
            <p:cNvPr id="52" name="Freeform 52"/>
            <p:cNvSpPr/>
            <p:nvPr/>
          </p:nvSpPr>
          <p:spPr>
            <a:xfrm>
              <a:off x="239951" y="257680"/>
              <a:ext cx="354569" cy="319112"/>
            </a:xfrm>
            <a:custGeom>
              <a:avLst/>
              <a:gdLst/>
              <a:ahLst/>
              <a:cxnLst/>
              <a:rect l="l" t="t" r="r" b="b"/>
              <a:pathLst>
                <a:path w="354569" h="319112">
                  <a:moveTo>
                    <a:pt x="0" y="0"/>
                  </a:moveTo>
                  <a:lnTo>
                    <a:pt x="354570" y="0"/>
                  </a:lnTo>
                  <a:lnTo>
                    <a:pt x="354570" y="319112"/>
                  </a:lnTo>
                  <a:lnTo>
                    <a:pt x="0" y="3191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grpSp>
        <p:nvGrpSpPr>
          <p:cNvPr id="53" name="Group 53"/>
          <p:cNvGrpSpPr/>
          <p:nvPr/>
        </p:nvGrpSpPr>
        <p:grpSpPr>
          <a:xfrm>
            <a:off x="2159907" y="8793299"/>
            <a:ext cx="625854" cy="625854"/>
            <a:chOff x="0" y="0"/>
            <a:chExt cx="834472" cy="834472"/>
          </a:xfrm>
        </p:grpSpPr>
        <p:grpSp>
          <p:nvGrpSpPr>
            <p:cNvPr id="54" name="Group 54"/>
            <p:cNvGrpSpPr/>
            <p:nvPr/>
          </p:nvGrpSpPr>
          <p:grpSpPr>
            <a:xfrm>
              <a:off x="0" y="0"/>
              <a:ext cx="834472" cy="834472"/>
              <a:chOff x="0" y="0"/>
              <a:chExt cx="812800" cy="812800"/>
            </a:xfrm>
          </p:grpSpPr>
          <p:sp>
            <p:nvSpPr>
              <p:cNvPr id="55" name="Freeform 5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8AFD6"/>
              </a:solidFill>
            </p:spPr>
          </p:sp>
          <p:sp>
            <p:nvSpPr>
              <p:cNvPr id="56" name="TextBox 56"/>
              <p:cNvSpPr txBox="1"/>
              <p:nvPr/>
            </p:nvSpPr>
            <p:spPr>
              <a:xfrm>
                <a:off x="76200" y="47625"/>
                <a:ext cx="660400" cy="688975"/>
              </a:xfrm>
              <a:prstGeom prst="rect">
                <a:avLst/>
              </a:prstGeom>
            </p:spPr>
            <p:txBody>
              <a:bodyPr lIns="50800" tIns="50800" rIns="50800" bIns="50800" rtlCol="0" anchor="ctr"/>
              <a:lstStyle/>
              <a:p>
                <a:pPr algn="ctr">
                  <a:lnSpc>
                    <a:spcPts val="2099"/>
                  </a:lnSpc>
                </a:pPr>
                <a:endParaRPr/>
              </a:p>
            </p:txBody>
          </p:sp>
        </p:grpSp>
        <p:sp>
          <p:nvSpPr>
            <p:cNvPr id="57" name="Freeform 57"/>
            <p:cNvSpPr/>
            <p:nvPr/>
          </p:nvSpPr>
          <p:spPr>
            <a:xfrm>
              <a:off x="239951" y="257680"/>
              <a:ext cx="354569" cy="319112"/>
            </a:xfrm>
            <a:custGeom>
              <a:avLst/>
              <a:gdLst/>
              <a:ahLst/>
              <a:cxnLst/>
              <a:rect l="l" t="t" r="r" b="b"/>
              <a:pathLst>
                <a:path w="354569" h="319112">
                  <a:moveTo>
                    <a:pt x="0" y="0"/>
                  </a:moveTo>
                  <a:lnTo>
                    <a:pt x="354570" y="0"/>
                  </a:lnTo>
                  <a:lnTo>
                    <a:pt x="354570" y="319112"/>
                  </a:lnTo>
                  <a:lnTo>
                    <a:pt x="0" y="3191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grpSp>
        <p:nvGrpSpPr>
          <p:cNvPr id="58" name="Group 58"/>
          <p:cNvGrpSpPr/>
          <p:nvPr/>
        </p:nvGrpSpPr>
        <p:grpSpPr>
          <a:xfrm>
            <a:off x="2159907" y="9485828"/>
            <a:ext cx="625854" cy="625854"/>
            <a:chOff x="0" y="0"/>
            <a:chExt cx="834472" cy="834472"/>
          </a:xfrm>
        </p:grpSpPr>
        <p:grpSp>
          <p:nvGrpSpPr>
            <p:cNvPr id="59" name="Group 59"/>
            <p:cNvGrpSpPr/>
            <p:nvPr/>
          </p:nvGrpSpPr>
          <p:grpSpPr>
            <a:xfrm>
              <a:off x="0" y="0"/>
              <a:ext cx="834472" cy="834472"/>
              <a:chOff x="0" y="0"/>
              <a:chExt cx="812800" cy="812800"/>
            </a:xfrm>
          </p:grpSpPr>
          <p:sp>
            <p:nvSpPr>
              <p:cNvPr id="60" name="Freeform 6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8AFD6"/>
              </a:solidFill>
            </p:spPr>
          </p:sp>
          <p:sp>
            <p:nvSpPr>
              <p:cNvPr id="61" name="TextBox 61"/>
              <p:cNvSpPr txBox="1"/>
              <p:nvPr/>
            </p:nvSpPr>
            <p:spPr>
              <a:xfrm>
                <a:off x="76200" y="47625"/>
                <a:ext cx="660400" cy="688975"/>
              </a:xfrm>
              <a:prstGeom prst="rect">
                <a:avLst/>
              </a:prstGeom>
            </p:spPr>
            <p:txBody>
              <a:bodyPr lIns="50800" tIns="50800" rIns="50800" bIns="50800" rtlCol="0" anchor="ctr"/>
              <a:lstStyle/>
              <a:p>
                <a:pPr algn="ctr">
                  <a:lnSpc>
                    <a:spcPts val="2099"/>
                  </a:lnSpc>
                </a:pPr>
                <a:endParaRPr/>
              </a:p>
            </p:txBody>
          </p:sp>
        </p:grpSp>
        <p:sp>
          <p:nvSpPr>
            <p:cNvPr id="62" name="Freeform 62"/>
            <p:cNvSpPr/>
            <p:nvPr/>
          </p:nvSpPr>
          <p:spPr>
            <a:xfrm>
              <a:off x="239951" y="257680"/>
              <a:ext cx="354569" cy="319112"/>
            </a:xfrm>
            <a:custGeom>
              <a:avLst/>
              <a:gdLst/>
              <a:ahLst/>
              <a:cxnLst/>
              <a:rect l="l" t="t" r="r" b="b"/>
              <a:pathLst>
                <a:path w="354569" h="319112">
                  <a:moveTo>
                    <a:pt x="0" y="0"/>
                  </a:moveTo>
                  <a:lnTo>
                    <a:pt x="354570" y="0"/>
                  </a:lnTo>
                  <a:lnTo>
                    <a:pt x="354570" y="319112"/>
                  </a:lnTo>
                  <a:lnTo>
                    <a:pt x="0" y="3191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grpSp>
        <p:nvGrpSpPr>
          <p:cNvPr id="63" name="Group 2">
            <a:extLst>
              <a:ext uri="{FF2B5EF4-FFF2-40B4-BE49-F238E27FC236}">
                <a16:creationId xmlns:a16="http://schemas.microsoft.com/office/drawing/2014/main" id="{C690479A-EBBB-D6DD-D63A-E63D22020935}"/>
              </a:ext>
            </a:extLst>
          </p:cNvPr>
          <p:cNvGrpSpPr/>
          <p:nvPr/>
        </p:nvGrpSpPr>
        <p:grpSpPr>
          <a:xfrm rot="1509315">
            <a:off x="-1033429" y="-2925957"/>
            <a:ext cx="13280249" cy="17045715"/>
            <a:chOff x="0" y="0"/>
            <a:chExt cx="17706999" cy="22727620"/>
          </a:xfrm>
        </p:grpSpPr>
        <p:pic>
          <p:nvPicPr>
            <p:cNvPr id="64" name="Picture 3">
              <a:extLst>
                <a:ext uri="{FF2B5EF4-FFF2-40B4-BE49-F238E27FC236}">
                  <a16:creationId xmlns:a16="http://schemas.microsoft.com/office/drawing/2014/main" id="{E5BDB014-4C3D-7B7A-59D4-22FC77DB5414}"/>
                </a:ext>
              </a:extLst>
            </p:cNvPr>
            <p:cNvPicPr>
              <a:picLocks noChangeAspect="1"/>
            </p:cNvPicPr>
            <p:nvPr/>
          </p:nvPicPr>
          <p:blipFill>
            <a:blip r:embed="rId12">
              <a:alphaModFix amt="5000"/>
            </a:blip>
            <a:srcRect l="11045" r="11045"/>
            <a:stretch>
              <a:fillRect/>
            </a:stretch>
          </p:blipFill>
          <p:spPr>
            <a:xfrm>
              <a:off x="0" y="0"/>
              <a:ext cx="17706999" cy="22727620"/>
            </a:xfrm>
            <a:prstGeom prst="rect">
              <a:avLst/>
            </a:prstGeom>
          </p:spPr>
        </p:pic>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1028700" y="1028700"/>
            <a:ext cx="632334" cy="733703"/>
          </a:xfrm>
          <a:custGeom>
            <a:avLst/>
            <a:gdLst/>
            <a:ahLst/>
            <a:cxnLst/>
            <a:rect l="l" t="t" r="r" b="b"/>
            <a:pathLst>
              <a:path w="632334" h="733703">
                <a:moveTo>
                  <a:pt x="0" y="0"/>
                </a:moveTo>
                <a:lnTo>
                  <a:pt x="632334" y="0"/>
                </a:lnTo>
                <a:lnTo>
                  <a:pt x="632334" y="733703"/>
                </a:lnTo>
                <a:lnTo>
                  <a:pt x="0" y="733703"/>
                </a:lnTo>
                <a:lnTo>
                  <a:pt x="0" y="0"/>
                </a:lnTo>
                <a:close/>
              </a:path>
            </a:pathLst>
          </a:custGeom>
          <a:blipFill>
            <a:blip r:embed="rId2">
              <a:extLst>
                <a:ext uri="{96DAC541-7B7A-43D3-8B79-37D633B846F1}">
                  <asvg:svgBlip xmlns:asvg="http://schemas.microsoft.com/office/drawing/2016/SVG/main" r:embed="rId3"/>
                </a:ext>
              </a:extLst>
            </a:blip>
            <a:stretch>
              <a:fillRect r="-42302" b="-42814"/>
            </a:stretch>
          </a:blipFill>
        </p:spPr>
      </p:sp>
      <p:sp>
        <p:nvSpPr>
          <p:cNvPr id="6" name="Freeform 6"/>
          <p:cNvSpPr/>
          <p:nvPr/>
        </p:nvSpPr>
        <p:spPr>
          <a:xfrm rot="-5400000">
            <a:off x="16532827" y="5348966"/>
            <a:ext cx="1300195" cy="152751"/>
          </a:xfrm>
          <a:custGeom>
            <a:avLst/>
            <a:gdLst/>
            <a:ahLst/>
            <a:cxnLst/>
            <a:rect l="l" t="t" r="r" b="b"/>
            <a:pathLst>
              <a:path w="1300195" h="152751">
                <a:moveTo>
                  <a:pt x="0" y="0"/>
                </a:moveTo>
                <a:lnTo>
                  <a:pt x="1300195" y="0"/>
                </a:lnTo>
                <a:lnTo>
                  <a:pt x="1300195" y="152751"/>
                </a:lnTo>
                <a:lnTo>
                  <a:pt x="0" y="152751"/>
                </a:lnTo>
                <a:lnTo>
                  <a:pt x="0" y="0"/>
                </a:lnTo>
                <a:close/>
              </a:path>
            </a:pathLst>
          </a:custGeom>
          <a:blipFill>
            <a:blip r:embed="rId4">
              <a:extLst>
                <a:ext uri="{96DAC541-7B7A-43D3-8B79-37D633B846F1}">
                  <asvg:svgBlip xmlns:asvg="http://schemas.microsoft.com/office/drawing/2016/SVG/main" r:embed="rId5"/>
                </a:ext>
              </a:extLst>
            </a:blip>
            <a:stretch>
              <a:fillRect l="-40933" r="-43353"/>
            </a:stretch>
          </a:blipFill>
        </p:spPr>
      </p:sp>
      <p:grpSp>
        <p:nvGrpSpPr>
          <p:cNvPr id="7" name="Group 7"/>
          <p:cNvGrpSpPr>
            <a:grpSpLocks noChangeAspect="1"/>
          </p:cNvGrpSpPr>
          <p:nvPr/>
        </p:nvGrpSpPr>
        <p:grpSpPr>
          <a:xfrm>
            <a:off x="17113216" y="4211561"/>
            <a:ext cx="139416" cy="139416"/>
            <a:chOff x="0" y="0"/>
            <a:chExt cx="6355080" cy="6355080"/>
          </a:xfrm>
        </p:grpSpPr>
        <p:sp>
          <p:nvSpPr>
            <p:cNvPr id="8" name="Freeform 8"/>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21F23"/>
            </a:solidFill>
          </p:spPr>
        </p:sp>
      </p:grpSp>
      <p:sp>
        <p:nvSpPr>
          <p:cNvPr id="9" name="Freeform 9"/>
          <p:cNvSpPr/>
          <p:nvPr/>
        </p:nvSpPr>
        <p:spPr>
          <a:xfrm rot="5400000">
            <a:off x="16920508" y="8919508"/>
            <a:ext cx="246305" cy="431279"/>
          </a:xfrm>
          <a:custGeom>
            <a:avLst/>
            <a:gdLst/>
            <a:ahLst/>
            <a:cxnLst/>
            <a:rect l="l" t="t" r="r" b="b"/>
            <a:pathLst>
              <a:path w="246305" h="431279">
                <a:moveTo>
                  <a:pt x="0" y="0"/>
                </a:moveTo>
                <a:lnTo>
                  <a:pt x="246305" y="0"/>
                </a:lnTo>
                <a:lnTo>
                  <a:pt x="246305" y="431279"/>
                </a:lnTo>
                <a:lnTo>
                  <a:pt x="0" y="431279"/>
                </a:lnTo>
                <a:lnTo>
                  <a:pt x="0" y="0"/>
                </a:lnTo>
                <a:close/>
              </a:path>
            </a:pathLst>
          </a:custGeom>
          <a:blipFill>
            <a:blip r:embed="rId6">
              <a:extLst>
                <a:ext uri="{96DAC541-7B7A-43D3-8B79-37D633B846F1}">
                  <asvg:svgBlip xmlns:asvg="http://schemas.microsoft.com/office/drawing/2016/SVG/main" r:embed="rId7"/>
                </a:ext>
              </a:extLst>
            </a:blip>
            <a:stretch>
              <a:fillRect l="-75099"/>
            </a:stretch>
          </a:blipFill>
        </p:spPr>
      </p:sp>
      <p:grpSp>
        <p:nvGrpSpPr>
          <p:cNvPr id="13" name="Group 13"/>
          <p:cNvGrpSpPr/>
          <p:nvPr/>
        </p:nvGrpSpPr>
        <p:grpSpPr>
          <a:xfrm>
            <a:off x="1814809" y="3421289"/>
            <a:ext cx="1598228" cy="147779"/>
            <a:chOff x="0" y="0"/>
            <a:chExt cx="1648200" cy="152400"/>
          </a:xfrm>
        </p:grpSpPr>
        <p:sp>
          <p:nvSpPr>
            <p:cNvPr id="14" name="Freeform 14"/>
            <p:cNvSpPr/>
            <p:nvPr/>
          </p:nvSpPr>
          <p:spPr>
            <a:xfrm>
              <a:off x="0" y="0"/>
              <a:ext cx="1648200" cy="152400"/>
            </a:xfrm>
            <a:custGeom>
              <a:avLst/>
              <a:gdLst/>
              <a:ahLst/>
              <a:cxnLst/>
              <a:rect l="l" t="t" r="r" b="b"/>
              <a:pathLst>
                <a:path w="1648200" h="152400">
                  <a:moveTo>
                    <a:pt x="0" y="0"/>
                  </a:moveTo>
                  <a:lnTo>
                    <a:pt x="1648200" y="0"/>
                  </a:lnTo>
                  <a:lnTo>
                    <a:pt x="1648200" y="152400"/>
                  </a:lnTo>
                  <a:lnTo>
                    <a:pt x="0" y="152400"/>
                  </a:lnTo>
                  <a:close/>
                </a:path>
              </a:pathLst>
            </a:custGeom>
            <a:solidFill>
              <a:srgbClr val="E4F2F2"/>
            </a:solidFill>
          </p:spPr>
        </p:sp>
      </p:grpSp>
      <p:grpSp>
        <p:nvGrpSpPr>
          <p:cNvPr id="15" name="Group 15"/>
          <p:cNvGrpSpPr/>
          <p:nvPr/>
        </p:nvGrpSpPr>
        <p:grpSpPr>
          <a:xfrm>
            <a:off x="386758" y="9886860"/>
            <a:ext cx="17901242" cy="335998"/>
            <a:chOff x="0" y="0"/>
            <a:chExt cx="23868323" cy="447998"/>
          </a:xfrm>
        </p:grpSpPr>
        <p:sp>
          <p:nvSpPr>
            <p:cNvPr id="16" name="TextBox 16"/>
            <p:cNvSpPr txBox="1"/>
            <p:nvPr/>
          </p:nvSpPr>
          <p:spPr>
            <a:xfrm>
              <a:off x="127545" y="-66675"/>
              <a:ext cx="23740779" cy="499564"/>
            </a:xfrm>
            <a:prstGeom prst="rect">
              <a:avLst/>
            </a:prstGeom>
          </p:spPr>
          <p:txBody>
            <a:bodyPr lIns="0" tIns="0" rIns="0" bIns="0" rtlCol="0" anchor="t">
              <a:spAutoFit/>
            </a:bodyPr>
            <a:lstStyle/>
            <a:p>
              <a:pPr>
                <a:lnSpc>
                  <a:spcPts val="2841"/>
                </a:lnSpc>
              </a:pPr>
              <a:r>
                <a:rPr lang="en-US" sz="2185" spc="305">
                  <a:solidFill>
                    <a:srgbClr val="638991"/>
                  </a:solidFill>
                  <a:latin typeface="Carlito Bold"/>
                </a:rPr>
                <a:t>     </a:t>
              </a:r>
              <a:r>
                <a:rPr lang="en-US" sz="2185" spc="305">
                  <a:solidFill>
                    <a:srgbClr val="D9D9D9"/>
                  </a:solidFill>
                  <a:latin typeface="Carlito Bold"/>
                </a:rPr>
                <a:t>Dr. Dittmer Institut   I   www.heilpraktiker-psychotherapie-werden.de</a:t>
              </a:r>
            </a:p>
          </p:txBody>
        </p:sp>
        <p:sp>
          <p:nvSpPr>
            <p:cNvPr id="17" name="Freeform 17"/>
            <p:cNvSpPr/>
            <p:nvPr/>
          </p:nvSpPr>
          <p:spPr>
            <a:xfrm>
              <a:off x="0" y="0"/>
              <a:ext cx="447998" cy="447998"/>
            </a:xfrm>
            <a:custGeom>
              <a:avLst/>
              <a:gdLst/>
              <a:ahLst/>
              <a:cxnLst/>
              <a:rect l="l" t="t" r="r" b="b"/>
              <a:pathLst>
                <a:path w="447998" h="447998">
                  <a:moveTo>
                    <a:pt x="0" y="0"/>
                  </a:moveTo>
                  <a:lnTo>
                    <a:pt x="447998" y="0"/>
                  </a:lnTo>
                  <a:lnTo>
                    <a:pt x="447998" y="447998"/>
                  </a:lnTo>
                  <a:lnTo>
                    <a:pt x="0" y="447998"/>
                  </a:lnTo>
                  <a:lnTo>
                    <a:pt x="0" y="0"/>
                  </a:lnTo>
                  <a:close/>
                </a:path>
              </a:pathLst>
            </a:custGeom>
            <a:blipFill>
              <a:blip r:embed="rId8"/>
              <a:stretch>
                <a:fillRect/>
              </a:stretch>
            </a:blipFill>
          </p:spPr>
        </p:sp>
      </p:grpSp>
      <p:grpSp>
        <p:nvGrpSpPr>
          <p:cNvPr id="18" name="Group 18"/>
          <p:cNvGrpSpPr/>
          <p:nvPr/>
        </p:nvGrpSpPr>
        <p:grpSpPr>
          <a:xfrm>
            <a:off x="4473121" y="1395552"/>
            <a:ext cx="12354900" cy="8194227"/>
            <a:chOff x="0" y="0"/>
            <a:chExt cx="5674209" cy="3763345"/>
          </a:xfrm>
        </p:grpSpPr>
        <p:sp>
          <p:nvSpPr>
            <p:cNvPr id="19" name="Freeform 19"/>
            <p:cNvSpPr/>
            <p:nvPr/>
          </p:nvSpPr>
          <p:spPr>
            <a:xfrm>
              <a:off x="0" y="0"/>
              <a:ext cx="5674209" cy="3763345"/>
            </a:xfrm>
            <a:custGeom>
              <a:avLst/>
              <a:gdLst/>
              <a:ahLst/>
              <a:cxnLst/>
              <a:rect l="l" t="t" r="r" b="b"/>
              <a:pathLst>
                <a:path w="5674209" h="3763345">
                  <a:moveTo>
                    <a:pt x="0" y="0"/>
                  </a:moveTo>
                  <a:lnTo>
                    <a:pt x="5674209" y="0"/>
                  </a:lnTo>
                  <a:lnTo>
                    <a:pt x="5674209" y="3763345"/>
                  </a:lnTo>
                  <a:lnTo>
                    <a:pt x="0" y="3763345"/>
                  </a:lnTo>
                  <a:close/>
                </a:path>
              </a:pathLst>
            </a:custGeom>
            <a:solidFill>
              <a:srgbClr val="E4F2F2"/>
            </a:solidFill>
          </p:spPr>
        </p:sp>
      </p:grpSp>
      <p:sp>
        <p:nvSpPr>
          <p:cNvPr id="20" name="TextBox 20"/>
          <p:cNvSpPr txBox="1"/>
          <p:nvPr/>
        </p:nvSpPr>
        <p:spPr>
          <a:xfrm>
            <a:off x="4674823" y="2023388"/>
            <a:ext cx="11951496" cy="7604761"/>
          </a:xfrm>
          <a:prstGeom prst="rect">
            <a:avLst/>
          </a:prstGeom>
        </p:spPr>
        <p:txBody>
          <a:bodyPr lIns="0" tIns="0" rIns="0" bIns="0" rtlCol="0" anchor="t">
            <a:spAutoFit/>
          </a:bodyPr>
          <a:lstStyle/>
          <a:p>
            <a:pPr algn="just">
              <a:lnSpc>
                <a:spcPts val="2879"/>
              </a:lnSpc>
            </a:pPr>
            <a:r>
              <a:rPr lang="en-US" sz="1799">
                <a:solidFill>
                  <a:srgbClr val="000000"/>
                </a:solidFill>
                <a:latin typeface="Evolve Sans Bold"/>
              </a:rPr>
              <a:t>Reduzierung von Ängsten und Sorgen:</a:t>
            </a:r>
          </a:p>
          <a:p>
            <a:pPr algn="just">
              <a:lnSpc>
                <a:spcPts val="2879"/>
              </a:lnSpc>
            </a:pPr>
            <a:r>
              <a:rPr lang="en-US" sz="1799">
                <a:solidFill>
                  <a:srgbClr val="000000"/>
                </a:solidFill>
                <a:latin typeface="Evolve Sans"/>
              </a:rPr>
              <a:t>Atemübungen können dazu beitragen, die Gedanken zu beruhigen und Ängste zu reduzieren. Die bewusste Lenkung der Aufmerksamkeit auf den Atem ermöglicht es, sich von belastenden Gedanken zu distanzieren.</a:t>
            </a:r>
          </a:p>
          <a:p>
            <a:pPr algn="just">
              <a:lnSpc>
                <a:spcPts val="2879"/>
              </a:lnSpc>
            </a:pPr>
            <a:endParaRPr lang="en-US" sz="1799">
              <a:solidFill>
                <a:srgbClr val="000000"/>
              </a:solidFill>
              <a:latin typeface="Evolve Sans"/>
            </a:endParaRPr>
          </a:p>
          <a:p>
            <a:pPr algn="just">
              <a:lnSpc>
                <a:spcPts val="2879"/>
              </a:lnSpc>
            </a:pPr>
            <a:r>
              <a:rPr lang="en-US" sz="1799">
                <a:solidFill>
                  <a:srgbClr val="000000"/>
                </a:solidFill>
                <a:latin typeface="Evolve Sans Bold"/>
              </a:rPr>
              <a:t>Körperliche Sensationen erkennen:</a:t>
            </a:r>
          </a:p>
          <a:p>
            <a:pPr algn="just">
              <a:lnSpc>
                <a:spcPts val="2879"/>
              </a:lnSpc>
            </a:pPr>
            <a:r>
              <a:rPr lang="en-US" sz="1799">
                <a:solidFill>
                  <a:srgbClr val="000000"/>
                </a:solidFill>
                <a:latin typeface="Evolve Sans"/>
              </a:rPr>
              <a:t>Durch die Konzentration auf den Atem können Patienten lernen, auf subtile körperliche Sensationen zu achten. Dies fördert die Körperwahrnehmung, was wiederum hilfreich sein kann, um Stressreaktionen zu erkennen und zu regulieren.</a:t>
            </a:r>
          </a:p>
          <a:p>
            <a:pPr algn="just">
              <a:lnSpc>
                <a:spcPts val="2879"/>
              </a:lnSpc>
            </a:pPr>
            <a:endParaRPr lang="en-US" sz="1799">
              <a:solidFill>
                <a:srgbClr val="000000"/>
              </a:solidFill>
              <a:latin typeface="Evolve Sans"/>
            </a:endParaRPr>
          </a:p>
          <a:p>
            <a:pPr algn="just">
              <a:lnSpc>
                <a:spcPts val="2879"/>
              </a:lnSpc>
            </a:pPr>
            <a:r>
              <a:rPr lang="en-US" sz="1799">
                <a:solidFill>
                  <a:srgbClr val="000000"/>
                </a:solidFill>
                <a:latin typeface="Evolve Sans Bold"/>
              </a:rPr>
              <a:t>Stärkung der Selbstregulation:</a:t>
            </a:r>
          </a:p>
          <a:p>
            <a:pPr algn="just">
              <a:lnSpc>
                <a:spcPts val="2879"/>
              </a:lnSpc>
            </a:pPr>
            <a:r>
              <a:rPr lang="en-US" sz="1799">
                <a:solidFill>
                  <a:srgbClr val="000000"/>
                </a:solidFill>
                <a:latin typeface="Evolve Sans"/>
              </a:rPr>
              <a:t>Atemübungen unterstützen die Fähigkeit zur Selbstregulation. Patienten können lernen, ihren Atem bewusst zu steuern, was ihnen ein Werkzeug zur Bewältigung von Stresssituationen gibt.</a:t>
            </a:r>
          </a:p>
          <a:p>
            <a:pPr algn="just">
              <a:lnSpc>
                <a:spcPts val="2879"/>
              </a:lnSpc>
            </a:pPr>
            <a:endParaRPr lang="en-US" sz="1799">
              <a:solidFill>
                <a:srgbClr val="000000"/>
              </a:solidFill>
              <a:latin typeface="Evolve Sans"/>
            </a:endParaRPr>
          </a:p>
          <a:p>
            <a:pPr algn="just">
              <a:lnSpc>
                <a:spcPts val="2879"/>
              </a:lnSpc>
            </a:pPr>
            <a:r>
              <a:rPr lang="en-US" sz="1799">
                <a:solidFill>
                  <a:srgbClr val="000000"/>
                </a:solidFill>
                <a:latin typeface="Evolve Sans Bold"/>
              </a:rPr>
              <a:t>Einfache Durchführbarkeit:</a:t>
            </a:r>
          </a:p>
          <a:p>
            <a:pPr algn="just">
              <a:lnSpc>
                <a:spcPts val="2879"/>
              </a:lnSpc>
            </a:pPr>
            <a:r>
              <a:rPr lang="en-US" sz="1799">
                <a:solidFill>
                  <a:srgbClr val="000000"/>
                </a:solidFill>
                <a:latin typeface="Evolve Sans"/>
              </a:rPr>
              <a:t>Atemübungen sind einfach durchzuführen und erfordern keine spezielle Ausrüstung. Patienten können sie jederzeit und überall anwenden, was sie zu einer praktikablen und leicht zugänglichen Achtsamkeitspraxis macht.</a:t>
            </a:r>
          </a:p>
          <a:p>
            <a:pPr algn="just">
              <a:lnSpc>
                <a:spcPts val="2879"/>
              </a:lnSpc>
            </a:pPr>
            <a:endParaRPr lang="en-US" sz="1799">
              <a:solidFill>
                <a:srgbClr val="000000"/>
              </a:solidFill>
              <a:latin typeface="Evolve Sans"/>
            </a:endParaRPr>
          </a:p>
          <a:p>
            <a:pPr algn="just">
              <a:lnSpc>
                <a:spcPts val="2879"/>
              </a:lnSpc>
            </a:pPr>
            <a:r>
              <a:rPr lang="en-US" sz="1799">
                <a:solidFill>
                  <a:srgbClr val="000000"/>
                </a:solidFill>
                <a:latin typeface="Evolve Sans Bold"/>
              </a:rPr>
              <a:t>Fokussierung auf das Hier und Jetzt:</a:t>
            </a:r>
          </a:p>
          <a:p>
            <a:pPr algn="just">
              <a:lnSpc>
                <a:spcPts val="2879"/>
              </a:lnSpc>
            </a:pPr>
            <a:r>
              <a:rPr lang="en-US" sz="1799">
                <a:solidFill>
                  <a:srgbClr val="000000"/>
                </a:solidFill>
                <a:latin typeface="Evolve Sans"/>
              </a:rPr>
              <a:t>Anpassungsstörungen sind oft mit Sorgen über die Zukunft oder Bedauern über die Vergangenheit verbunden. Atemübungen helfen dabei, die Aufmerksamkeit auf den gegenwärtigen Moment zu lenken und sich von diesen belastenden Gedanken zu lösen.</a:t>
            </a:r>
          </a:p>
          <a:p>
            <a:pPr algn="just">
              <a:lnSpc>
                <a:spcPts val="2879"/>
              </a:lnSpc>
            </a:pPr>
            <a:endParaRPr lang="en-US" sz="1799">
              <a:solidFill>
                <a:srgbClr val="000000"/>
              </a:solidFill>
              <a:latin typeface="Evolve Sans"/>
            </a:endParaRPr>
          </a:p>
        </p:txBody>
      </p:sp>
      <p:sp>
        <p:nvSpPr>
          <p:cNvPr id="21" name="TextBox 21"/>
          <p:cNvSpPr txBox="1"/>
          <p:nvPr/>
        </p:nvSpPr>
        <p:spPr>
          <a:xfrm>
            <a:off x="1814809" y="2683796"/>
            <a:ext cx="4033761" cy="613410"/>
          </a:xfrm>
          <a:prstGeom prst="rect">
            <a:avLst/>
          </a:prstGeom>
        </p:spPr>
        <p:txBody>
          <a:bodyPr lIns="0" tIns="0" rIns="0" bIns="0" rtlCol="0" anchor="t">
            <a:spAutoFit/>
          </a:bodyPr>
          <a:lstStyle/>
          <a:p>
            <a:pPr>
              <a:lnSpc>
                <a:spcPts val="5040"/>
              </a:lnSpc>
            </a:pPr>
            <a:r>
              <a:rPr lang="en-US" sz="3600">
                <a:solidFill>
                  <a:srgbClr val="221F23"/>
                </a:solidFill>
                <a:latin typeface="Benedict"/>
              </a:rPr>
              <a:t>Atemübungen</a:t>
            </a:r>
          </a:p>
        </p:txBody>
      </p:sp>
      <p:sp>
        <p:nvSpPr>
          <p:cNvPr id="22" name="TextBox 22"/>
          <p:cNvSpPr txBox="1"/>
          <p:nvPr/>
        </p:nvSpPr>
        <p:spPr>
          <a:xfrm>
            <a:off x="4691556" y="1486178"/>
            <a:ext cx="11934763" cy="613410"/>
          </a:xfrm>
          <a:prstGeom prst="rect">
            <a:avLst/>
          </a:prstGeom>
        </p:spPr>
        <p:txBody>
          <a:bodyPr lIns="0" tIns="0" rIns="0" bIns="0" rtlCol="0" anchor="t">
            <a:spAutoFit/>
          </a:bodyPr>
          <a:lstStyle/>
          <a:p>
            <a:pPr>
              <a:lnSpc>
                <a:spcPts val="5040"/>
              </a:lnSpc>
            </a:pPr>
            <a:r>
              <a:rPr lang="en-US" sz="3600">
                <a:solidFill>
                  <a:srgbClr val="221F23"/>
                </a:solidFill>
                <a:latin typeface="Benedict"/>
              </a:rPr>
              <a:t>Gründe für den Einsatz von Atemübungen</a:t>
            </a:r>
          </a:p>
        </p:txBody>
      </p:sp>
      <p:sp>
        <p:nvSpPr>
          <p:cNvPr id="23" name="TextBox 23"/>
          <p:cNvSpPr txBox="1"/>
          <p:nvPr/>
        </p:nvSpPr>
        <p:spPr>
          <a:xfrm>
            <a:off x="12738058" y="788035"/>
            <a:ext cx="1120424" cy="240665"/>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Atemübungen</a:t>
            </a:r>
          </a:p>
        </p:txBody>
      </p:sp>
      <p:sp>
        <p:nvSpPr>
          <p:cNvPr id="24" name="TextBox 24"/>
          <p:cNvSpPr txBox="1"/>
          <p:nvPr/>
        </p:nvSpPr>
        <p:spPr>
          <a:xfrm>
            <a:off x="14642223" y="788035"/>
            <a:ext cx="1224733" cy="240665"/>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Zeitmangement</a:t>
            </a:r>
          </a:p>
        </p:txBody>
      </p:sp>
      <p:sp>
        <p:nvSpPr>
          <p:cNvPr id="25" name="TextBox 25"/>
          <p:cNvSpPr txBox="1"/>
          <p:nvPr/>
        </p:nvSpPr>
        <p:spPr>
          <a:xfrm>
            <a:off x="16403409" y="788035"/>
            <a:ext cx="1287318" cy="240665"/>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Selbstfürsorge</a:t>
            </a:r>
          </a:p>
        </p:txBody>
      </p:sp>
      <p:sp>
        <p:nvSpPr>
          <p:cNvPr id="30" name="AutoShape 7">
            <a:extLst>
              <a:ext uri="{FF2B5EF4-FFF2-40B4-BE49-F238E27FC236}">
                <a16:creationId xmlns:a16="http://schemas.microsoft.com/office/drawing/2014/main" id="{69F65A85-713C-2B1C-F7AC-972476C5D246}"/>
              </a:ext>
            </a:extLst>
          </p:cNvPr>
          <p:cNvSpPr/>
          <p:nvPr/>
        </p:nvSpPr>
        <p:spPr>
          <a:xfrm>
            <a:off x="1062125" y="9563100"/>
            <a:ext cx="233275" cy="0"/>
          </a:xfrm>
          <a:prstGeom prst="line">
            <a:avLst/>
          </a:prstGeom>
          <a:ln w="19050" cap="flat">
            <a:solidFill>
              <a:srgbClr val="221F23"/>
            </a:solidFill>
            <a:prstDash val="solid"/>
            <a:headEnd type="none" w="sm" len="sm"/>
            <a:tailEnd type="none" w="sm" len="sm"/>
          </a:ln>
        </p:spPr>
      </p:sp>
      <p:sp>
        <p:nvSpPr>
          <p:cNvPr id="32" name="TextBox 12">
            <a:extLst>
              <a:ext uri="{FF2B5EF4-FFF2-40B4-BE49-F238E27FC236}">
                <a16:creationId xmlns:a16="http://schemas.microsoft.com/office/drawing/2014/main" id="{68C8D0BA-A8F9-2333-086B-644CAAAC50F3}"/>
              </a:ext>
            </a:extLst>
          </p:cNvPr>
          <p:cNvSpPr txBox="1"/>
          <p:nvPr/>
        </p:nvSpPr>
        <p:spPr>
          <a:xfrm>
            <a:off x="1037031" y="9229156"/>
            <a:ext cx="2138275" cy="209672"/>
          </a:xfrm>
          <a:prstGeom prst="rect">
            <a:avLst/>
          </a:prstGeom>
        </p:spPr>
        <p:txBody>
          <a:bodyPr wrap="square" lIns="0" tIns="0" rIns="0" bIns="0" rtlCol="0" anchor="t">
            <a:spAutoFit/>
          </a:bodyPr>
          <a:lstStyle/>
          <a:p>
            <a:pPr>
              <a:lnSpc>
                <a:spcPts val="1679"/>
              </a:lnSpc>
            </a:pPr>
            <a:r>
              <a:rPr lang="en-US" sz="1200">
                <a:solidFill>
                  <a:srgbClr val="221F23"/>
                </a:solidFill>
                <a:latin typeface="TAN Aegean"/>
              </a:rPr>
              <a:t>25          26         27</a:t>
            </a:r>
          </a:p>
        </p:txBody>
      </p:sp>
      <p:grpSp>
        <p:nvGrpSpPr>
          <p:cNvPr id="33" name="Group 2">
            <a:extLst>
              <a:ext uri="{FF2B5EF4-FFF2-40B4-BE49-F238E27FC236}">
                <a16:creationId xmlns:a16="http://schemas.microsoft.com/office/drawing/2014/main" id="{83EE4031-95C1-DB0B-95EF-EAB7F5D9005E}"/>
              </a:ext>
            </a:extLst>
          </p:cNvPr>
          <p:cNvGrpSpPr/>
          <p:nvPr/>
        </p:nvGrpSpPr>
        <p:grpSpPr>
          <a:xfrm rot="1509315">
            <a:off x="-1033429" y="-2925957"/>
            <a:ext cx="13280249" cy="17045715"/>
            <a:chOff x="0" y="0"/>
            <a:chExt cx="17706999" cy="22727620"/>
          </a:xfrm>
        </p:grpSpPr>
        <p:pic>
          <p:nvPicPr>
            <p:cNvPr id="34" name="Picture 3">
              <a:extLst>
                <a:ext uri="{FF2B5EF4-FFF2-40B4-BE49-F238E27FC236}">
                  <a16:creationId xmlns:a16="http://schemas.microsoft.com/office/drawing/2014/main" id="{FF397A75-CFDE-D17E-5BF5-F554CFB8DBDF}"/>
                </a:ext>
              </a:extLst>
            </p:cNvPr>
            <p:cNvPicPr>
              <a:picLocks noChangeAspect="1"/>
            </p:cNvPicPr>
            <p:nvPr/>
          </p:nvPicPr>
          <p:blipFill>
            <a:blip r:embed="rId9">
              <a:alphaModFix amt="5000"/>
            </a:blip>
            <a:srcRect l="11045" r="11045"/>
            <a:stretch>
              <a:fillRect/>
            </a:stretch>
          </p:blipFill>
          <p:spPr>
            <a:xfrm>
              <a:off x="0" y="0"/>
              <a:ext cx="17706999" cy="22727620"/>
            </a:xfrm>
            <a:prstGeom prst="rect">
              <a:avLst/>
            </a:prstGeom>
          </p:spPr>
        </p:pic>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083714" y="5143500"/>
            <a:ext cx="20371714" cy="0"/>
          </a:xfrm>
          <a:prstGeom prst="line">
            <a:avLst/>
          </a:prstGeom>
          <a:ln w="38100" cap="flat">
            <a:solidFill>
              <a:srgbClr val="D9D9D9"/>
            </a:solidFill>
            <a:prstDash val="solid"/>
            <a:headEnd type="none" w="sm" len="sm"/>
            <a:tailEnd type="none" w="sm" len="sm"/>
          </a:ln>
        </p:spPr>
      </p:sp>
      <p:sp>
        <p:nvSpPr>
          <p:cNvPr id="3" name="AutoShape 3"/>
          <p:cNvSpPr/>
          <p:nvPr/>
        </p:nvSpPr>
        <p:spPr>
          <a:xfrm flipV="1">
            <a:off x="9144000" y="0"/>
            <a:ext cx="0" cy="10287000"/>
          </a:xfrm>
          <a:prstGeom prst="line">
            <a:avLst/>
          </a:prstGeom>
          <a:ln w="38100" cap="flat">
            <a:solidFill>
              <a:srgbClr val="D9D9D9"/>
            </a:solidFill>
            <a:prstDash val="solid"/>
            <a:headEnd type="none" w="sm" len="sm"/>
            <a:tailEnd type="none" w="sm" len="sm"/>
          </a:ln>
        </p:spPr>
      </p:sp>
      <p:sp>
        <p:nvSpPr>
          <p:cNvPr id="4" name="AutoShape 4"/>
          <p:cNvSpPr/>
          <p:nvPr/>
        </p:nvSpPr>
        <p:spPr>
          <a:xfrm flipV="1">
            <a:off x="4565270" y="0"/>
            <a:ext cx="0" cy="10287000"/>
          </a:xfrm>
          <a:prstGeom prst="line">
            <a:avLst/>
          </a:prstGeom>
          <a:ln w="38100" cap="flat">
            <a:solidFill>
              <a:srgbClr val="D9D9D9"/>
            </a:solidFill>
            <a:prstDash val="solid"/>
            <a:headEnd type="none" w="sm" len="sm"/>
            <a:tailEnd type="none" w="sm" len="sm"/>
          </a:ln>
        </p:spPr>
      </p:sp>
      <p:sp>
        <p:nvSpPr>
          <p:cNvPr id="5" name="AutoShape 5"/>
          <p:cNvSpPr/>
          <p:nvPr/>
        </p:nvSpPr>
        <p:spPr>
          <a:xfrm flipV="1">
            <a:off x="13856525" y="0"/>
            <a:ext cx="0" cy="10287000"/>
          </a:xfrm>
          <a:prstGeom prst="line">
            <a:avLst/>
          </a:prstGeom>
          <a:ln w="38100" cap="flat">
            <a:solidFill>
              <a:srgbClr val="D9D9D9"/>
            </a:solidFill>
            <a:prstDash val="solid"/>
            <a:headEnd type="none" w="sm" len="sm"/>
            <a:tailEnd type="none" w="sm" len="sm"/>
          </a:ln>
        </p:spPr>
      </p:sp>
      <p:sp>
        <p:nvSpPr>
          <p:cNvPr id="6" name="TextBox 6"/>
          <p:cNvSpPr txBox="1"/>
          <p:nvPr/>
        </p:nvSpPr>
        <p:spPr>
          <a:xfrm rot="5400000">
            <a:off x="33328" y="618720"/>
            <a:ext cx="4532704" cy="3911601"/>
          </a:xfrm>
          <a:prstGeom prst="rect">
            <a:avLst/>
          </a:prstGeom>
        </p:spPr>
        <p:txBody>
          <a:bodyPr lIns="0" tIns="0" rIns="0" bIns="0" rtlCol="0" anchor="t">
            <a:spAutoFit/>
          </a:bodyPr>
          <a:lstStyle/>
          <a:p>
            <a:pPr algn="just">
              <a:lnSpc>
                <a:spcPts val="2799"/>
              </a:lnSpc>
              <a:spcBef>
                <a:spcPct val="0"/>
              </a:spcBef>
            </a:pPr>
            <a:r>
              <a:rPr lang="en-US" sz="1999">
                <a:solidFill>
                  <a:srgbClr val="000000"/>
                </a:solidFill>
                <a:latin typeface="Evolve Sans Bold"/>
              </a:rPr>
              <a:t>Tiefe Bauchatmung</a:t>
            </a:r>
            <a:r>
              <a:rPr lang="en-US" sz="1999">
                <a:solidFill>
                  <a:srgbClr val="000000"/>
                </a:solidFill>
                <a:latin typeface="Evolve Sans"/>
              </a:rPr>
              <a:t>:</a:t>
            </a:r>
          </a:p>
          <a:p>
            <a:pPr algn="just">
              <a:lnSpc>
                <a:spcPts val="2799"/>
              </a:lnSpc>
              <a:spcBef>
                <a:spcPct val="0"/>
              </a:spcBef>
            </a:pPr>
            <a:r>
              <a:rPr lang="en-US" sz="1999">
                <a:solidFill>
                  <a:srgbClr val="000000"/>
                </a:solidFill>
                <a:latin typeface="Evolve Sans"/>
              </a:rPr>
              <a:t>Setzen Sie sich </a:t>
            </a:r>
            <a:r>
              <a:rPr lang="en-US" sz="1999">
                <a:solidFill>
                  <a:srgbClr val="000000"/>
                </a:solidFill>
                <a:latin typeface="Evolve Sans Bold"/>
              </a:rPr>
              <a:t>bequem </a:t>
            </a:r>
            <a:r>
              <a:rPr lang="en-US" sz="1999">
                <a:solidFill>
                  <a:srgbClr val="000000"/>
                </a:solidFill>
                <a:latin typeface="Evolve Sans"/>
              </a:rPr>
              <a:t>hin oder legen Sie sich hin.</a:t>
            </a:r>
          </a:p>
          <a:p>
            <a:pPr algn="just">
              <a:lnSpc>
                <a:spcPts val="2799"/>
              </a:lnSpc>
              <a:spcBef>
                <a:spcPct val="0"/>
              </a:spcBef>
            </a:pPr>
            <a:r>
              <a:rPr lang="en-US" sz="1999">
                <a:solidFill>
                  <a:srgbClr val="000000"/>
                </a:solidFill>
                <a:latin typeface="Evolve Sans"/>
              </a:rPr>
              <a:t>Legen Sie eine </a:t>
            </a:r>
            <a:r>
              <a:rPr lang="en-US" sz="1999">
                <a:solidFill>
                  <a:srgbClr val="000000"/>
                </a:solidFill>
                <a:latin typeface="Evolve Sans Bold"/>
              </a:rPr>
              <a:t>Hand auf Ihre Brust </a:t>
            </a:r>
            <a:r>
              <a:rPr lang="en-US" sz="1999">
                <a:solidFill>
                  <a:srgbClr val="000000"/>
                </a:solidFill>
                <a:latin typeface="Evolve Sans"/>
              </a:rPr>
              <a:t>und die andere auf Ihren </a:t>
            </a:r>
            <a:r>
              <a:rPr lang="en-US" sz="1999">
                <a:solidFill>
                  <a:srgbClr val="000000"/>
                </a:solidFill>
                <a:latin typeface="Evolve Sans Bold"/>
              </a:rPr>
              <a:t>Bauch</a:t>
            </a:r>
            <a:r>
              <a:rPr lang="en-US" sz="1999">
                <a:solidFill>
                  <a:srgbClr val="000000"/>
                </a:solidFill>
                <a:latin typeface="Evolve Sans"/>
              </a:rPr>
              <a:t>.</a:t>
            </a:r>
          </a:p>
          <a:p>
            <a:pPr algn="just">
              <a:lnSpc>
                <a:spcPts val="2799"/>
              </a:lnSpc>
              <a:spcBef>
                <a:spcPct val="0"/>
              </a:spcBef>
            </a:pPr>
            <a:r>
              <a:rPr lang="en-US" sz="1999">
                <a:solidFill>
                  <a:srgbClr val="000000"/>
                </a:solidFill>
                <a:latin typeface="Evolve Sans"/>
              </a:rPr>
              <a:t>Atmen Sie tief</a:t>
            </a:r>
            <a:r>
              <a:rPr lang="en-US" sz="1999">
                <a:solidFill>
                  <a:srgbClr val="000000"/>
                </a:solidFill>
                <a:latin typeface="Evolve Sans Bold"/>
              </a:rPr>
              <a:t> durch die Nase ein</a:t>
            </a:r>
            <a:r>
              <a:rPr lang="en-US" sz="1999">
                <a:solidFill>
                  <a:srgbClr val="000000"/>
                </a:solidFill>
                <a:latin typeface="Evolve Sans"/>
              </a:rPr>
              <a:t>, lassen Sie dabei Ihren</a:t>
            </a:r>
            <a:r>
              <a:rPr lang="en-US" sz="1999">
                <a:solidFill>
                  <a:srgbClr val="000000"/>
                </a:solidFill>
                <a:latin typeface="Evolve Sans Bold"/>
              </a:rPr>
              <a:t> Bauch aufgehen</a:t>
            </a:r>
            <a:r>
              <a:rPr lang="en-US" sz="1999">
                <a:solidFill>
                  <a:srgbClr val="000000"/>
                </a:solidFill>
                <a:latin typeface="Evolve Sans"/>
              </a:rPr>
              <a:t>.</a:t>
            </a:r>
          </a:p>
          <a:p>
            <a:pPr algn="just">
              <a:lnSpc>
                <a:spcPts val="2799"/>
              </a:lnSpc>
              <a:spcBef>
                <a:spcPct val="0"/>
              </a:spcBef>
            </a:pPr>
            <a:r>
              <a:rPr lang="en-US" sz="1999">
                <a:solidFill>
                  <a:srgbClr val="000000"/>
                </a:solidFill>
                <a:latin typeface="Evolve Sans"/>
              </a:rPr>
              <a:t>Atmen Sie langsam </a:t>
            </a:r>
            <a:r>
              <a:rPr lang="en-US" sz="1999">
                <a:solidFill>
                  <a:srgbClr val="000000"/>
                </a:solidFill>
                <a:latin typeface="Evolve Sans Bold"/>
              </a:rPr>
              <a:t>durch den Mund aus</a:t>
            </a:r>
            <a:r>
              <a:rPr lang="en-US" sz="1999">
                <a:solidFill>
                  <a:srgbClr val="000000"/>
                </a:solidFill>
                <a:latin typeface="Evolve Sans"/>
              </a:rPr>
              <a:t>, spüren Sie, wie sich Ihr</a:t>
            </a:r>
            <a:r>
              <a:rPr lang="en-US" sz="1999">
                <a:solidFill>
                  <a:srgbClr val="000000"/>
                </a:solidFill>
                <a:latin typeface="Evolve Sans Bold"/>
              </a:rPr>
              <a:t> Bauch wieder senkt</a:t>
            </a:r>
            <a:r>
              <a:rPr lang="en-US" sz="1999">
                <a:solidFill>
                  <a:srgbClr val="000000"/>
                </a:solidFill>
                <a:latin typeface="Evolve Sans"/>
              </a:rPr>
              <a:t>.</a:t>
            </a:r>
          </a:p>
          <a:p>
            <a:pPr algn="just">
              <a:lnSpc>
                <a:spcPts val="2799"/>
              </a:lnSpc>
              <a:spcBef>
                <a:spcPct val="0"/>
              </a:spcBef>
            </a:pPr>
            <a:r>
              <a:rPr lang="en-US" sz="1999">
                <a:solidFill>
                  <a:srgbClr val="000000"/>
                </a:solidFill>
                <a:latin typeface="Evolve Sans"/>
              </a:rPr>
              <a:t>Wiederholen Sie dies </a:t>
            </a:r>
            <a:r>
              <a:rPr lang="en-US" sz="1999">
                <a:solidFill>
                  <a:srgbClr val="000000"/>
                </a:solidFill>
                <a:latin typeface="Evolve Sans Bold"/>
              </a:rPr>
              <a:t>für 5-10 Atemzüge</a:t>
            </a:r>
            <a:r>
              <a:rPr lang="en-US" sz="1999">
                <a:solidFill>
                  <a:srgbClr val="000000"/>
                </a:solidFill>
                <a:latin typeface="Evolve Sans"/>
              </a:rPr>
              <a:t>.</a:t>
            </a:r>
          </a:p>
        </p:txBody>
      </p:sp>
      <p:sp>
        <p:nvSpPr>
          <p:cNvPr id="7" name="TextBox 7"/>
          <p:cNvSpPr txBox="1"/>
          <p:nvPr/>
        </p:nvSpPr>
        <p:spPr>
          <a:xfrm rot="5400000">
            <a:off x="4535896" y="800648"/>
            <a:ext cx="4532704" cy="3547745"/>
          </a:xfrm>
          <a:prstGeom prst="rect">
            <a:avLst/>
          </a:prstGeom>
        </p:spPr>
        <p:txBody>
          <a:bodyPr lIns="0" tIns="0" rIns="0" bIns="0" rtlCol="0" anchor="t">
            <a:spAutoFit/>
          </a:bodyPr>
          <a:lstStyle/>
          <a:p>
            <a:pPr algn="just">
              <a:lnSpc>
                <a:spcPts val="2799"/>
              </a:lnSpc>
              <a:spcBef>
                <a:spcPct val="0"/>
              </a:spcBef>
            </a:pPr>
            <a:r>
              <a:rPr lang="en-US" sz="1999">
                <a:solidFill>
                  <a:srgbClr val="000000"/>
                </a:solidFill>
                <a:latin typeface="Evolve Sans Bold"/>
              </a:rPr>
              <a:t>4-7-8 Atemtechnik:</a:t>
            </a:r>
          </a:p>
          <a:p>
            <a:pPr algn="just">
              <a:lnSpc>
                <a:spcPts val="2799"/>
              </a:lnSpc>
              <a:spcBef>
                <a:spcPct val="0"/>
              </a:spcBef>
            </a:pPr>
            <a:r>
              <a:rPr lang="en-US" sz="1999">
                <a:solidFill>
                  <a:srgbClr val="000000"/>
                </a:solidFill>
                <a:latin typeface="Evolve Sans"/>
              </a:rPr>
              <a:t>Schließen Sie den Mund und atmen Sie </a:t>
            </a:r>
            <a:r>
              <a:rPr lang="en-US" sz="1999">
                <a:solidFill>
                  <a:srgbClr val="000000"/>
                </a:solidFill>
                <a:latin typeface="Evolve Sans Bold"/>
              </a:rPr>
              <a:t>durch die Nase ein</a:t>
            </a:r>
            <a:r>
              <a:rPr lang="en-US" sz="1999">
                <a:solidFill>
                  <a:srgbClr val="000000"/>
                </a:solidFill>
                <a:latin typeface="Evolve Sans"/>
              </a:rPr>
              <a:t>, während Sie </a:t>
            </a:r>
            <a:r>
              <a:rPr lang="en-US" sz="1999">
                <a:solidFill>
                  <a:srgbClr val="000000"/>
                </a:solidFill>
                <a:latin typeface="Evolve Sans Bold"/>
              </a:rPr>
              <a:t>bis vier</a:t>
            </a:r>
            <a:r>
              <a:rPr lang="en-US" sz="1999">
                <a:solidFill>
                  <a:srgbClr val="000000"/>
                </a:solidFill>
                <a:latin typeface="Evolve Sans"/>
              </a:rPr>
              <a:t> zählen.</a:t>
            </a:r>
          </a:p>
          <a:p>
            <a:pPr algn="just">
              <a:lnSpc>
                <a:spcPts val="2799"/>
              </a:lnSpc>
              <a:spcBef>
                <a:spcPct val="0"/>
              </a:spcBef>
            </a:pPr>
            <a:r>
              <a:rPr lang="en-US" sz="1999">
                <a:solidFill>
                  <a:srgbClr val="000000"/>
                </a:solidFill>
                <a:latin typeface="Evolve Sans"/>
              </a:rPr>
              <a:t>Halten Sie den </a:t>
            </a:r>
            <a:r>
              <a:rPr lang="en-US" sz="1999">
                <a:solidFill>
                  <a:srgbClr val="000000"/>
                </a:solidFill>
                <a:latin typeface="Evolve Sans Bold"/>
              </a:rPr>
              <a:t>Ataem an </a:t>
            </a:r>
            <a:r>
              <a:rPr lang="en-US" sz="1999">
                <a:solidFill>
                  <a:srgbClr val="000000"/>
                </a:solidFill>
                <a:latin typeface="Evolve Sans"/>
              </a:rPr>
              <a:t>und zählen Sie </a:t>
            </a:r>
            <a:r>
              <a:rPr lang="en-US" sz="1999">
                <a:solidFill>
                  <a:srgbClr val="000000"/>
                </a:solidFill>
                <a:latin typeface="Evolve Sans Bold"/>
              </a:rPr>
              <a:t>bis sieben</a:t>
            </a:r>
            <a:r>
              <a:rPr lang="en-US" sz="1999">
                <a:solidFill>
                  <a:srgbClr val="000000"/>
                </a:solidFill>
                <a:latin typeface="Evolve Sans"/>
              </a:rPr>
              <a:t>.</a:t>
            </a:r>
          </a:p>
          <a:p>
            <a:pPr algn="just">
              <a:lnSpc>
                <a:spcPts val="2799"/>
              </a:lnSpc>
              <a:spcBef>
                <a:spcPct val="0"/>
              </a:spcBef>
            </a:pPr>
            <a:r>
              <a:rPr lang="en-US" sz="1999">
                <a:solidFill>
                  <a:srgbClr val="000000"/>
                </a:solidFill>
                <a:latin typeface="Evolve Sans"/>
              </a:rPr>
              <a:t>Atmen Sie </a:t>
            </a:r>
            <a:r>
              <a:rPr lang="en-US" sz="1999">
                <a:solidFill>
                  <a:srgbClr val="000000"/>
                </a:solidFill>
                <a:latin typeface="Evolve Sans Bold"/>
              </a:rPr>
              <a:t>langsam durch den Mund aus</a:t>
            </a:r>
            <a:r>
              <a:rPr lang="en-US" sz="1999">
                <a:solidFill>
                  <a:srgbClr val="000000"/>
                </a:solidFill>
                <a:latin typeface="Evolve Sans"/>
              </a:rPr>
              <a:t>, zählen Sie </a:t>
            </a:r>
            <a:r>
              <a:rPr lang="en-US" sz="1999">
                <a:solidFill>
                  <a:srgbClr val="000000"/>
                </a:solidFill>
                <a:latin typeface="Evolve Sans Bold"/>
              </a:rPr>
              <a:t>bis ach</a:t>
            </a:r>
            <a:r>
              <a:rPr lang="en-US" sz="1999">
                <a:solidFill>
                  <a:srgbClr val="000000"/>
                </a:solidFill>
                <a:latin typeface="Evolve Sans"/>
              </a:rPr>
              <a:t>t.</a:t>
            </a:r>
          </a:p>
          <a:p>
            <a:pPr algn="just">
              <a:lnSpc>
                <a:spcPts val="2799"/>
              </a:lnSpc>
              <a:spcBef>
                <a:spcPct val="0"/>
              </a:spcBef>
            </a:pPr>
            <a:r>
              <a:rPr lang="en-US" sz="1999">
                <a:solidFill>
                  <a:srgbClr val="000000"/>
                </a:solidFill>
                <a:latin typeface="Evolve Sans"/>
              </a:rPr>
              <a:t>Wiederholen Sie dies für </a:t>
            </a:r>
            <a:r>
              <a:rPr lang="en-US" sz="1999">
                <a:solidFill>
                  <a:srgbClr val="000000"/>
                </a:solidFill>
                <a:latin typeface="Evolve Sans Bold"/>
              </a:rPr>
              <a:t>mehrere Zyklen</a:t>
            </a:r>
            <a:r>
              <a:rPr lang="en-US" sz="1999">
                <a:solidFill>
                  <a:srgbClr val="000000"/>
                </a:solidFill>
                <a:latin typeface="Evolve Sans"/>
              </a:rPr>
              <a:t>.</a:t>
            </a:r>
          </a:p>
          <a:p>
            <a:pPr algn="just">
              <a:lnSpc>
                <a:spcPts val="2799"/>
              </a:lnSpc>
              <a:spcBef>
                <a:spcPct val="0"/>
              </a:spcBef>
            </a:pPr>
            <a:endParaRPr lang="en-US" sz="1999">
              <a:solidFill>
                <a:srgbClr val="000000"/>
              </a:solidFill>
              <a:latin typeface="Evolve Sans"/>
            </a:endParaRPr>
          </a:p>
        </p:txBody>
      </p:sp>
      <p:sp>
        <p:nvSpPr>
          <p:cNvPr id="8" name="TextBox 8"/>
          <p:cNvSpPr txBox="1"/>
          <p:nvPr/>
        </p:nvSpPr>
        <p:spPr>
          <a:xfrm rot="5400000">
            <a:off x="9143422" y="980670"/>
            <a:ext cx="4532704" cy="3187701"/>
          </a:xfrm>
          <a:prstGeom prst="rect">
            <a:avLst/>
          </a:prstGeom>
        </p:spPr>
        <p:txBody>
          <a:bodyPr lIns="0" tIns="0" rIns="0" bIns="0" rtlCol="0" anchor="t">
            <a:spAutoFit/>
          </a:bodyPr>
          <a:lstStyle/>
          <a:p>
            <a:pPr algn="just">
              <a:lnSpc>
                <a:spcPts val="2799"/>
              </a:lnSpc>
            </a:pPr>
            <a:r>
              <a:rPr lang="en-US" sz="1999">
                <a:solidFill>
                  <a:srgbClr val="000000"/>
                </a:solidFill>
                <a:latin typeface="Evolve Sans Bold"/>
              </a:rPr>
              <a:t>Achtsame Atemzüge zählen:</a:t>
            </a:r>
          </a:p>
          <a:p>
            <a:pPr algn="just">
              <a:lnSpc>
                <a:spcPts val="2799"/>
              </a:lnSpc>
            </a:pPr>
            <a:r>
              <a:rPr lang="en-US" sz="1999">
                <a:solidFill>
                  <a:srgbClr val="000000"/>
                </a:solidFill>
                <a:latin typeface="Evolve Sans Bold"/>
              </a:rPr>
              <a:t>Konzentrieren </a:t>
            </a:r>
            <a:r>
              <a:rPr lang="en-US" sz="1999">
                <a:solidFill>
                  <a:srgbClr val="000000"/>
                </a:solidFill>
                <a:latin typeface="Evolve Sans"/>
              </a:rPr>
              <a:t>Sie sich auf Ihren Atem.</a:t>
            </a:r>
          </a:p>
          <a:p>
            <a:pPr algn="just">
              <a:lnSpc>
                <a:spcPts val="2799"/>
              </a:lnSpc>
            </a:pPr>
            <a:r>
              <a:rPr lang="en-US" sz="1999">
                <a:solidFill>
                  <a:srgbClr val="000000"/>
                </a:solidFill>
                <a:latin typeface="Evolve Sans Bold"/>
              </a:rPr>
              <a:t>Zählen </a:t>
            </a:r>
            <a:r>
              <a:rPr lang="en-US" sz="1999">
                <a:solidFill>
                  <a:srgbClr val="000000"/>
                </a:solidFill>
                <a:latin typeface="Evolve Sans"/>
              </a:rPr>
              <a:t>Sie jeden Atemzug, beginnend bei eins.</a:t>
            </a:r>
          </a:p>
          <a:p>
            <a:pPr algn="just">
              <a:lnSpc>
                <a:spcPts val="2799"/>
              </a:lnSpc>
            </a:pPr>
            <a:r>
              <a:rPr lang="en-US" sz="1999">
                <a:solidFill>
                  <a:srgbClr val="000000"/>
                </a:solidFill>
                <a:latin typeface="Evolve Sans"/>
              </a:rPr>
              <a:t>Wenn Sie </a:t>
            </a:r>
            <a:r>
              <a:rPr lang="en-US" sz="1999">
                <a:solidFill>
                  <a:srgbClr val="000000"/>
                </a:solidFill>
                <a:latin typeface="Evolve Sans Bold"/>
              </a:rPr>
              <a:t>abgelenkt </a:t>
            </a:r>
            <a:r>
              <a:rPr lang="en-US" sz="1999">
                <a:solidFill>
                  <a:srgbClr val="000000"/>
                </a:solidFill>
                <a:latin typeface="Evolve Sans"/>
              </a:rPr>
              <a:t>werden, kehren Sie sanft zu eins zurück.</a:t>
            </a:r>
          </a:p>
          <a:p>
            <a:pPr algn="just">
              <a:lnSpc>
                <a:spcPts val="2799"/>
              </a:lnSpc>
            </a:pPr>
            <a:r>
              <a:rPr lang="en-US" sz="1999">
                <a:solidFill>
                  <a:srgbClr val="000000"/>
                </a:solidFill>
                <a:latin typeface="Evolve Sans Bold"/>
              </a:rPr>
              <a:t>Erhöhen </a:t>
            </a:r>
            <a:r>
              <a:rPr lang="en-US" sz="1999">
                <a:solidFill>
                  <a:srgbClr val="000000"/>
                </a:solidFill>
                <a:latin typeface="Evolve Sans"/>
              </a:rPr>
              <a:t>Sie allmählich die Zahl der Atemzüge, die Sie zählen.</a:t>
            </a:r>
          </a:p>
          <a:p>
            <a:pPr algn="just">
              <a:lnSpc>
                <a:spcPts val="2799"/>
              </a:lnSpc>
              <a:spcBef>
                <a:spcPct val="0"/>
              </a:spcBef>
            </a:pPr>
            <a:endParaRPr lang="en-US" sz="1999">
              <a:solidFill>
                <a:srgbClr val="000000"/>
              </a:solidFill>
              <a:latin typeface="Evolve Sans"/>
            </a:endParaRPr>
          </a:p>
        </p:txBody>
      </p:sp>
      <p:sp>
        <p:nvSpPr>
          <p:cNvPr id="9" name="TextBox 9"/>
          <p:cNvSpPr txBox="1"/>
          <p:nvPr/>
        </p:nvSpPr>
        <p:spPr>
          <a:xfrm rot="5400000">
            <a:off x="13705040" y="802554"/>
            <a:ext cx="4532704" cy="3543935"/>
          </a:xfrm>
          <a:prstGeom prst="rect">
            <a:avLst/>
          </a:prstGeom>
        </p:spPr>
        <p:txBody>
          <a:bodyPr lIns="0" tIns="0" rIns="0" bIns="0" rtlCol="0" anchor="t">
            <a:spAutoFit/>
          </a:bodyPr>
          <a:lstStyle/>
          <a:p>
            <a:pPr algn="just">
              <a:lnSpc>
                <a:spcPts val="2799"/>
              </a:lnSpc>
            </a:pPr>
            <a:r>
              <a:rPr lang="en-US" sz="1999">
                <a:solidFill>
                  <a:srgbClr val="000000"/>
                </a:solidFill>
                <a:latin typeface="Evolve Sans Bold"/>
              </a:rPr>
              <a:t>Nasenatmung (Nadi Shodhana):</a:t>
            </a:r>
          </a:p>
          <a:p>
            <a:pPr algn="just">
              <a:lnSpc>
                <a:spcPts val="2799"/>
              </a:lnSpc>
            </a:pPr>
            <a:r>
              <a:rPr lang="en-US" sz="1999">
                <a:solidFill>
                  <a:srgbClr val="000000"/>
                </a:solidFill>
                <a:latin typeface="Evolve Sans Bold"/>
              </a:rPr>
              <a:t>Schließen </a:t>
            </a:r>
            <a:r>
              <a:rPr lang="en-US" sz="1999">
                <a:solidFill>
                  <a:srgbClr val="000000"/>
                </a:solidFill>
                <a:latin typeface="Evolve Sans"/>
              </a:rPr>
              <a:t>Sie abwechselnd ein Nasenloch mit dem Daumen.</a:t>
            </a:r>
          </a:p>
          <a:p>
            <a:pPr algn="just">
              <a:lnSpc>
                <a:spcPts val="2799"/>
              </a:lnSpc>
            </a:pPr>
            <a:r>
              <a:rPr lang="en-US" sz="1999">
                <a:solidFill>
                  <a:srgbClr val="000000"/>
                </a:solidFill>
                <a:latin typeface="Evolve Sans"/>
              </a:rPr>
              <a:t>Atmen Sie durch das </a:t>
            </a:r>
            <a:r>
              <a:rPr lang="en-US" sz="1999">
                <a:solidFill>
                  <a:srgbClr val="000000"/>
                </a:solidFill>
                <a:latin typeface="Evolve Sans Bold"/>
              </a:rPr>
              <a:t>offene Nasenloch</a:t>
            </a:r>
            <a:r>
              <a:rPr lang="en-US" sz="1999">
                <a:solidFill>
                  <a:srgbClr val="000000"/>
                </a:solidFill>
                <a:latin typeface="Evolve Sans"/>
              </a:rPr>
              <a:t> ein, </a:t>
            </a:r>
            <a:r>
              <a:rPr lang="en-US" sz="1999">
                <a:solidFill>
                  <a:srgbClr val="000000"/>
                </a:solidFill>
                <a:latin typeface="Evolve Sans Bold"/>
              </a:rPr>
              <a:t>halten </a:t>
            </a:r>
            <a:r>
              <a:rPr lang="en-US" sz="1999">
                <a:solidFill>
                  <a:srgbClr val="000000"/>
                </a:solidFill>
                <a:latin typeface="Evolve Sans"/>
              </a:rPr>
              <a:t>Sie den Atem kurz an.</a:t>
            </a:r>
          </a:p>
          <a:p>
            <a:pPr algn="just">
              <a:lnSpc>
                <a:spcPts val="2799"/>
              </a:lnSpc>
            </a:pPr>
            <a:r>
              <a:rPr lang="en-US" sz="1999">
                <a:solidFill>
                  <a:srgbClr val="000000"/>
                </a:solidFill>
                <a:latin typeface="Evolve Sans"/>
              </a:rPr>
              <a:t>Schließen Sie das </a:t>
            </a:r>
            <a:r>
              <a:rPr lang="en-US" sz="1999">
                <a:solidFill>
                  <a:srgbClr val="000000"/>
                </a:solidFill>
                <a:latin typeface="Evolve Sans Bold"/>
              </a:rPr>
              <a:t>andere Nasenloch</a:t>
            </a:r>
            <a:r>
              <a:rPr lang="en-US" sz="1999">
                <a:solidFill>
                  <a:srgbClr val="000000"/>
                </a:solidFill>
                <a:latin typeface="Evolve Sans"/>
              </a:rPr>
              <a:t> und atmen Sie durch das erste aus.</a:t>
            </a:r>
          </a:p>
          <a:p>
            <a:pPr algn="just">
              <a:lnSpc>
                <a:spcPts val="2799"/>
              </a:lnSpc>
            </a:pPr>
            <a:r>
              <a:rPr lang="en-US" sz="1999">
                <a:solidFill>
                  <a:srgbClr val="000000"/>
                </a:solidFill>
                <a:latin typeface="Evolve Sans"/>
              </a:rPr>
              <a:t>Wechseln Sie die Seiten und wiederholen Sie dies für </a:t>
            </a:r>
            <a:r>
              <a:rPr lang="en-US" sz="1999">
                <a:solidFill>
                  <a:srgbClr val="000000"/>
                </a:solidFill>
                <a:latin typeface="Evolve Sans Bold"/>
              </a:rPr>
              <a:t>5-10 Minuten.</a:t>
            </a:r>
          </a:p>
          <a:p>
            <a:pPr algn="just">
              <a:lnSpc>
                <a:spcPts val="2799"/>
              </a:lnSpc>
            </a:pPr>
            <a:endParaRPr lang="en-US" sz="1999">
              <a:solidFill>
                <a:srgbClr val="000000"/>
              </a:solidFill>
              <a:latin typeface="Evolve Sans Bold"/>
            </a:endParaRPr>
          </a:p>
        </p:txBody>
      </p:sp>
      <p:sp>
        <p:nvSpPr>
          <p:cNvPr id="10" name="TextBox 10"/>
          <p:cNvSpPr txBox="1"/>
          <p:nvPr/>
        </p:nvSpPr>
        <p:spPr>
          <a:xfrm rot="5400000">
            <a:off x="-128709" y="6118896"/>
            <a:ext cx="4532704" cy="3191510"/>
          </a:xfrm>
          <a:prstGeom prst="rect">
            <a:avLst/>
          </a:prstGeom>
        </p:spPr>
        <p:txBody>
          <a:bodyPr lIns="0" tIns="0" rIns="0" bIns="0" rtlCol="0" anchor="t">
            <a:spAutoFit/>
          </a:bodyPr>
          <a:lstStyle/>
          <a:p>
            <a:pPr algn="just">
              <a:lnSpc>
                <a:spcPts val="2799"/>
              </a:lnSpc>
            </a:pPr>
            <a:r>
              <a:rPr lang="en-US" sz="1999">
                <a:solidFill>
                  <a:srgbClr val="000000"/>
                </a:solidFill>
                <a:latin typeface="Evolve Sans Bold"/>
              </a:rPr>
              <a:t>Atembeobachtung ohne Veränderung:</a:t>
            </a:r>
          </a:p>
          <a:p>
            <a:pPr algn="just">
              <a:lnSpc>
                <a:spcPts val="2799"/>
              </a:lnSpc>
            </a:pPr>
            <a:r>
              <a:rPr lang="en-US" sz="1999">
                <a:solidFill>
                  <a:srgbClr val="000000"/>
                </a:solidFill>
                <a:latin typeface="Evolve Sans Bold"/>
              </a:rPr>
              <a:t>Setzen </a:t>
            </a:r>
            <a:r>
              <a:rPr lang="en-US" sz="1999">
                <a:solidFill>
                  <a:srgbClr val="000000"/>
                </a:solidFill>
                <a:latin typeface="Evolve Sans"/>
              </a:rPr>
              <a:t>Sie sich in eine bequeme Position.</a:t>
            </a:r>
          </a:p>
          <a:p>
            <a:pPr algn="just">
              <a:lnSpc>
                <a:spcPts val="2799"/>
              </a:lnSpc>
            </a:pPr>
            <a:r>
              <a:rPr lang="en-US" sz="1999">
                <a:solidFill>
                  <a:srgbClr val="000000"/>
                </a:solidFill>
                <a:latin typeface="Evolve Sans"/>
              </a:rPr>
              <a:t>Achten Sie nur auf Ihren </a:t>
            </a:r>
            <a:r>
              <a:rPr lang="en-US" sz="1999">
                <a:solidFill>
                  <a:srgbClr val="000000"/>
                </a:solidFill>
                <a:latin typeface="Evolve Sans Bold"/>
              </a:rPr>
              <a:t>Atem, ohne ihn zu veränder</a:t>
            </a:r>
            <a:r>
              <a:rPr lang="en-US" sz="1999">
                <a:solidFill>
                  <a:srgbClr val="000000"/>
                </a:solidFill>
                <a:latin typeface="Evolve Sans"/>
              </a:rPr>
              <a:t>n.</a:t>
            </a:r>
          </a:p>
          <a:p>
            <a:pPr algn="just">
              <a:lnSpc>
                <a:spcPts val="2799"/>
              </a:lnSpc>
            </a:pPr>
            <a:r>
              <a:rPr lang="en-US" sz="1999">
                <a:solidFill>
                  <a:srgbClr val="000000"/>
                </a:solidFill>
                <a:latin typeface="Evolve Sans"/>
              </a:rPr>
              <a:t>Beobachten Sie den </a:t>
            </a:r>
            <a:r>
              <a:rPr lang="en-US" sz="1999">
                <a:solidFill>
                  <a:srgbClr val="000000"/>
                </a:solidFill>
                <a:latin typeface="Evolve Sans Bold"/>
              </a:rPr>
              <a:t>natürlichen Fluss</a:t>
            </a:r>
            <a:r>
              <a:rPr lang="en-US" sz="1999">
                <a:solidFill>
                  <a:srgbClr val="000000"/>
                </a:solidFill>
                <a:latin typeface="Evolve Sans"/>
              </a:rPr>
              <a:t> des Ein- und Ausatmens.</a:t>
            </a:r>
          </a:p>
          <a:p>
            <a:pPr algn="just">
              <a:lnSpc>
                <a:spcPts val="2799"/>
              </a:lnSpc>
            </a:pPr>
            <a:r>
              <a:rPr lang="en-US" sz="1999">
                <a:solidFill>
                  <a:srgbClr val="000000"/>
                </a:solidFill>
                <a:latin typeface="Evolve Sans"/>
              </a:rPr>
              <a:t>Lassen Sie </a:t>
            </a:r>
            <a:r>
              <a:rPr lang="en-US" sz="1999">
                <a:solidFill>
                  <a:srgbClr val="000000"/>
                </a:solidFill>
                <a:latin typeface="Evolve Sans Bold"/>
              </a:rPr>
              <a:t>Gedanken vorbeiziehen</a:t>
            </a:r>
            <a:r>
              <a:rPr lang="en-US" sz="1999">
                <a:solidFill>
                  <a:srgbClr val="000000"/>
                </a:solidFill>
                <a:latin typeface="Evolve Sans"/>
              </a:rPr>
              <a:t>, ohne sich daran zu heften.</a:t>
            </a:r>
          </a:p>
          <a:p>
            <a:pPr algn="just">
              <a:lnSpc>
                <a:spcPts val="2799"/>
              </a:lnSpc>
            </a:pPr>
            <a:endParaRPr lang="en-US" sz="1999">
              <a:solidFill>
                <a:srgbClr val="000000"/>
              </a:solidFill>
              <a:latin typeface="Evolve Sans"/>
            </a:endParaRPr>
          </a:p>
        </p:txBody>
      </p:sp>
      <p:sp>
        <p:nvSpPr>
          <p:cNvPr id="11" name="TextBox 11"/>
          <p:cNvSpPr txBox="1"/>
          <p:nvPr/>
        </p:nvSpPr>
        <p:spPr>
          <a:xfrm rot="5400000">
            <a:off x="13655511" y="5940780"/>
            <a:ext cx="4532704" cy="3547745"/>
          </a:xfrm>
          <a:prstGeom prst="rect">
            <a:avLst/>
          </a:prstGeom>
        </p:spPr>
        <p:txBody>
          <a:bodyPr lIns="0" tIns="0" rIns="0" bIns="0" rtlCol="0" anchor="t">
            <a:spAutoFit/>
          </a:bodyPr>
          <a:lstStyle/>
          <a:p>
            <a:pPr algn="just">
              <a:lnSpc>
                <a:spcPts val="2799"/>
              </a:lnSpc>
            </a:pPr>
            <a:r>
              <a:rPr lang="en-US" sz="1999">
                <a:solidFill>
                  <a:srgbClr val="000000"/>
                </a:solidFill>
                <a:latin typeface="Evolve Sans Bold"/>
              </a:rPr>
              <a:t>Atemfokussierung mit Mantra:</a:t>
            </a:r>
          </a:p>
          <a:p>
            <a:pPr algn="just">
              <a:lnSpc>
                <a:spcPts val="2799"/>
              </a:lnSpc>
            </a:pPr>
            <a:r>
              <a:rPr lang="en-US" sz="1999">
                <a:solidFill>
                  <a:srgbClr val="000000"/>
                </a:solidFill>
                <a:latin typeface="Evolve Sans"/>
              </a:rPr>
              <a:t>Wählen Sie ein </a:t>
            </a:r>
            <a:r>
              <a:rPr lang="en-US" sz="1999">
                <a:solidFill>
                  <a:srgbClr val="000000"/>
                </a:solidFill>
                <a:latin typeface="Evolve Sans Bold"/>
              </a:rPr>
              <a:t>beruhigendes Mantra</a:t>
            </a:r>
            <a:r>
              <a:rPr lang="en-US" sz="1999">
                <a:solidFill>
                  <a:srgbClr val="000000"/>
                </a:solidFill>
                <a:latin typeface="Evolve Sans"/>
              </a:rPr>
              <a:t>, wie "Frieden" oder "Gelassenheit".</a:t>
            </a:r>
          </a:p>
          <a:p>
            <a:pPr algn="just">
              <a:lnSpc>
                <a:spcPts val="2799"/>
              </a:lnSpc>
            </a:pPr>
            <a:r>
              <a:rPr lang="en-US" sz="1999">
                <a:solidFill>
                  <a:srgbClr val="000000"/>
                </a:solidFill>
                <a:latin typeface="Evolve Sans"/>
              </a:rPr>
              <a:t>Atmen Sie </a:t>
            </a:r>
            <a:r>
              <a:rPr lang="en-US" sz="1999">
                <a:solidFill>
                  <a:srgbClr val="000000"/>
                </a:solidFill>
                <a:latin typeface="Evolve Sans Bold"/>
              </a:rPr>
              <a:t>ein</a:t>
            </a:r>
            <a:r>
              <a:rPr lang="en-US" sz="1999">
                <a:solidFill>
                  <a:srgbClr val="000000"/>
                </a:solidFill>
                <a:latin typeface="Evolve Sans"/>
              </a:rPr>
              <a:t>, während Sie das </a:t>
            </a:r>
            <a:r>
              <a:rPr lang="en-US" sz="1999">
                <a:solidFill>
                  <a:srgbClr val="000000"/>
                </a:solidFill>
                <a:latin typeface="Evolve Sans Bold"/>
              </a:rPr>
              <a:t>Mantra innerlich wiederhole</a:t>
            </a:r>
            <a:r>
              <a:rPr lang="en-US" sz="1999">
                <a:solidFill>
                  <a:srgbClr val="000000"/>
                </a:solidFill>
                <a:latin typeface="Evolve Sans"/>
              </a:rPr>
              <a:t>n.</a:t>
            </a:r>
          </a:p>
          <a:p>
            <a:pPr algn="just">
              <a:lnSpc>
                <a:spcPts val="2799"/>
              </a:lnSpc>
            </a:pPr>
            <a:r>
              <a:rPr lang="en-US" sz="1999">
                <a:solidFill>
                  <a:srgbClr val="000000"/>
                </a:solidFill>
                <a:latin typeface="Evolve Sans"/>
              </a:rPr>
              <a:t>Atmen Sie </a:t>
            </a:r>
            <a:r>
              <a:rPr lang="en-US" sz="1999">
                <a:solidFill>
                  <a:srgbClr val="000000"/>
                </a:solidFill>
                <a:latin typeface="Evolve Sans Bold"/>
              </a:rPr>
              <a:t>aus </a:t>
            </a:r>
            <a:r>
              <a:rPr lang="en-US" sz="1999">
                <a:solidFill>
                  <a:srgbClr val="000000"/>
                </a:solidFill>
                <a:latin typeface="Evolve Sans"/>
              </a:rPr>
              <a:t>und wiederholen Sie das </a:t>
            </a:r>
            <a:r>
              <a:rPr lang="en-US" sz="1999">
                <a:solidFill>
                  <a:srgbClr val="000000"/>
                </a:solidFill>
                <a:latin typeface="Evolve Sans Bold"/>
              </a:rPr>
              <a:t>Mantra</a:t>
            </a:r>
            <a:r>
              <a:rPr lang="en-US" sz="1999">
                <a:solidFill>
                  <a:srgbClr val="000000"/>
                </a:solidFill>
                <a:latin typeface="Evolve Sans"/>
              </a:rPr>
              <a:t>.</a:t>
            </a:r>
          </a:p>
          <a:p>
            <a:pPr algn="just">
              <a:lnSpc>
                <a:spcPts val="2799"/>
              </a:lnSpc>
            </a:pPr>
            <a:r>
              <a:rPr lang="en-US" sz="1999">
                <a:solidFill>
                  <a:srgbClr val="000000"/>
                </a:solidFill>
                <a:latin typeface="Evolve Sans Bold"/>
              </a:rPr>
              <a:t>Vertiefen Sie die Entspannung</a:t>
            </a:r>
            <a:r>
              <a:rPr lang="en-US" sz="1999">
                <a:solidFill>
                  <a:srgbClr val="000000"/>
                </a:solidFill>
                <a:latin typeface="Evolve Sans"/>
              </a:rPr>
              <a:t> mit jedem Atemzug.</a:t>
            </a:r>
          </a:p>
          <a:p>
            <a:pPr algn="just">
              <a:lnSpc>
                <a:spcPts val="2799"/>
              </a:lnSpc>
            </a:pPr>
            <a:endParaRPr lang="en-US" sz="1999">
              <a:solidFill>
                <a:srgbClr val="000000"/>
              </a:solidFill>
              <a:latin typeface="Evolve Sans"/>
            </a:endParaRPr>
          </a:p>
        </p:txBody>
      </p:sp>
      <p:sp>
        <p:nvSpPr>
          <p:cNvPr id="12" name="TextBox 12"/>
          <p:cNvSpPr txBox="1"/>
          <p:nvPr/>
        </p:nvSpPr>
        <p:spPr>
          <a:xfrm rot="5400000">
            <a:off x="4459886" y="6297014"/>
            <a:ext cx="4532704" cy="2835276"/>
          </a:xfrm>
          <a:prstGeom prst="rect">
            <a:avLst/>
          </a:prstGeom>
        </p:spPr>
        <p:txBody>
          <a:bodyPr lIns="0" tIns="0" rIns="0" bIns="0" rtlCol="0" anchor="t">
            <a:spAutoFit/>
          </a:bodyPr>
          <a:lstStyle/>
          <a:p>
            <a:pPr algn="just">
              <a:lnSpc>
                <a:spcPts val="2799"/>
              </a:lnSpc>
            </a:pPr>
            <a:r>
              <a:rPr lang="en-US" sz="1999">
                <a:solidFill>
                  <a:srgbClr val="000000"/>
                </a:solidFill>
                <a:latin typeface="Evolve Sans Bold"/>
              </a:rPr>
              <a:t>Atemzentrierung im Hier und Jetzt:</a:t>
            </a:r>
          </a:p>
          <a:p>
            <a:pPr algn="just">
              <a:lnSpc>
                <a:spcPts val="2799"/>
              </a:lnSpc>
            </a:pPr>
            <a:r>
              <a:rPr lang="en-US" sz="1999">
                <a:solidFill>
                  <a:srgbClr val="000000"/>
                </a:solidFill>
                <a:latin typeface="Evolve Sans"/>
              </a:rPr>
              <a:t>Atmen Sie </a:t>
            </a:r>
            <a:r>
              <a:rPr lang="en-US" sz="1999">
                <a:solidFill>
                  <a:srgbClr val="000000"/>
                </a:solidFill>
                <a:latin typeface="Evolve Sans Bold"/>
              </a:rPr>
              <a:t>bewusst ein</a:t>
            </a:r>
            <a:r>
              <a:rPr lang="en-US" sz="1999">
                <a:solidFill>
                  <a:srgbClr val="000000"/>
                </a:solidFill>
                <a:latin typeface="Evolve Sans"/>
              </a:rPr>
              <a:t> und sagen Sie leise "</a:t>
            </a:r>
            <a:r>
              <a:rPr lang="en-US" sz="1999">
                <a:solidFill>
                  <a:srgbClr val="000000"/>
                </a:solidFill>
                <a:latin typeface="Evolve Sans Bold"/>
              </a:rPr>
              <a:t>Hier</a:t>
            </a:r>
            <a:r>
              <a:rPr lang="en-US" sz="1999">
                <a:solidFill>
                  <a:srgbClr val="000000"/>
                </a:solidFill>
                <a:latin typeface="Evolve Sans"/>
              </a:rPr>
              <a:t>".</a:t>
            </a:r>
          </a:p>
          <a:p>
            <a:pPr algn="just">
              <a:lnSpc>
                <a:spcPts val="2799"/>
              </a:lnSpc>
            </a:pPr>
            <a:r>
              <a:rPr lang="en-US" sz="1999">
                <a:solidFill>
                  <a:srgbClr val="000000"/>
                </a:solidFill>
                <a:latin typeface="Evolve Sans"/>
              </a:rPr>
              <a:t>Atmen Sie </a:t>
            </a:r>
            <a:r>
              <a:rPr lang="en-US" sz="1999">
                <a:solidFill>
                  <a:srgbClr val="000000"/>
                </a:solidFill>
                <a:latin typeface="Evolve Sans Bold"/>
              </a:rPr>
              <a:t>bewusst aus</a:t>
            </a:r>
            <a:r>
              <a:rPr lang="en-US" sz="1999">
                <a:solidFill>
                  <a:srgbClr val="000000"/>
                </a:solidFill>
                <a:latin typeface="Evolve Sans"/>
              </a:rPr>
              <a:t> und sagen Sie leise "</a:t>
            </a:r>
            <a:r>
              <a:rPr lang="en-US" sz="1999">
                <a:solidFill>
                  <a:srgbClr val="000000"/>
                </a:solidFill>
                <a:latin typeface="Evolve Sans Bold"/>
              </a:rPr>
              <a:t>Jetzt</a:t>
            </a:r>
            <a:r>
              <a:rPr lang="en-US" sz="1999">
                <a:solidFill>
                  <a:srgbClr val="000000"/>
                </a:solidFill>
                <a:latin typeface="Evolve Sans"/>
              </a:rPr>
              <a:t>".</a:t>
            </a:r>
          </a:p>
          <a:p>
            <a:pPr algn="just">
              <a:lnSpc>
                <a:spcPts val="2799"/>
              </a:lnSpc>
            </a:pPr>
            <a:r>
              <a:rPr lang="en-US" sz="1999">
                <a:solidFill>
                  <a:srgbClr val="000000"/>
                </a:solidFill>
                <a:latin typeface="Evolve Sans"/>
              </a:rPr>
              <a:t>Lenken Sie Ihre Aufmerksamkeit immer wieder auf diesen Moment.</a:t>
            </a:r>
          </a:p>
          <a:p>
            <a:pPr algn="just">
              <a:lnSpc>
                <a:spcPts val="2799"/>
              </a:lnSpc>
            </a:pPr>
            <a:endParaRPr lang="en-US" sz="1999">
              <a:solidFill>
                <a:srgbClr val="000000"/>
              </a:solidFill>
              <a:latin typeface="Evolve Sans"/>
            </a:endParaRPr>
          </a:p>
        </p:txBody>
      </p:sp>
      <p:sp>
        <p:nvSpPr>
          <p:cNvPr id="13" name="TextBox 13"/>
          <p:cNvSpPr txBox="1"/>
          <p:nvPr/>
        </p:nvSpPr>
        <p:spPr>
          <a:xfrm rot="5400000">
            <a:off x="9105322" y="6120802"/>
            <a:ext cx="4532704" cy="3187701"/>
          </a:xfrm>
          <a:prstGeom prst="rect">
            <a:avLst/>
          </a:prstGeom>
        </p:spPr>
        <p:txBody>
          <a:bodyPr lIns="0" tIns="0" rIns="0" bIns="0" rtlCol="0" anchor="t">
            <a:spAutoFit/>
          </a:bodyPr>
          <a:lstStyle/>
          <a:p>
            <a:pPr algn="just">
              <a:lnSpc>
                <a:spcPts val="2799"/>
              </a:lnSpc>
            </a:pPr>
            <a:r>
              <a:rPr lang="en-US" sz="1999">
                <a:solidFill>
                  <a:srgbClr val="000000"/>
                </a:solidFill>
                <a:latin typeface="Evolve Sans Bold"/>
              </a:rPr>
              <a:t>Atemkreislaufvisualisierung:</a:t>
            </a:r>
          </a:p>
          <a:p>
            <a:pPr algn="just">
              <a:lnSpc>
                <a:spcPts val="2799"/>
              </a:lnSpc>
            </a:pPr>
            <a:r>
              <a:rPr lang="en-US" sz="1999">
                <a:solidFill>
                  <a:srgbClr val="000000"/>
                </a:solidFill>
                <a:latin typeface="Evolve Sans Bold"/>
              </a:rPr>
              <a:t>Schließen </a:t>
            </a:r>
            <a:r>
              <a:rPr lang="en-US" sz="1999">
                <a:solidFill>
                  <a:srgbClr val="000000"/>
                </a:solidFill>
                <a:latin typeface="Evolve Sans"/>
              </a:rPr>
              <a:t>Sie die Augen und </a:t>
            </a:r>
            <a:r>
              <a:rPr lang="en-US" sz="1999">
                <a:solidFill>
                  <a:srgbClr val="000000"/>
                </a:solidFill>
                <a:latin typeface="Evolve Sans Bold"/>
              </a:rPr>
              <a:t>visualisieren </a:t>
            </a:r>
            <a:r>
              <a:rPr lang="en-US" sz="1999">
                <a:solidFill>
                  <a:srgbClr val="000000"/>
                </a:solidFill>
                <a:latin typeface="Evolve Sans"/>
              </a:rPr>
              <a:t>Sie einen </a:t>
            </a:r>
            <a:r>
              <a:rPr lang="en-US" sz="1999">
                <a:solidFill>
                  <a:srgbClr val="000000"/>
                </a:solidFill>
                <a:latin typeface="Evolve Sans Bold"/>
              </a:rPr>
              <a:t>Kreislauf </a:t>
            </a:r>
            <a:r>
              <a:rPr lang="en-US" sz="1999">
                <a:solidFill>
                  <a:srgbClr val="000000"/>
                </a:solidFill>
                <a:latin typeface="Evolve Sans"/>
              </a:rPr>
              <a:t>mit jedem Atemzug.</a:t>
            </a:r>
          </a:p>
          <a:p>
            <a:pPr algn="just">
              <a:lnSpc>
                <a:spcPts val="2799"/>
              </a:lnSpc>
            </a:pPr>
            <a:r>
              <a:rPr lang="en-US" sz="1999">
                <a:solidFill>
                  <a:srgbClr val="000000"/>
                </a:solidFill>
                <a:latin typeface="Evolve Sans"/>
              </a:rPr>
              <a:t>Stellen Sie sich vor, wie der Atem ein- und ausströmt, einen </a:t>
            </a:r>
            <a:r>
              <a:rPr lang="en-US" sz="1999">
                <a:solidFill>
                  <a:srgbClr val="000000"/>
                </a:solidFill>
                <a:latin typeface="Evolve Sans Bold"/>
              </a:rPr>
              <a:t>endlosen Kreis</a:t>
            </a:r>
            <a:r>
              <a:rPr lang="en-US" sz="1999">
                <a:solidFill>
                  <a:srgbClr val="000000"/>
                </a:solidFill>
                <a:latin typeface="Evolve Sans"/>
              </a:rPr>
              <a:t> bildend.</a:t>
            </a:r>
          </a:p>
          <a:p>
            <a:pPr algn="just">
              <a:lnSpc>
                <a:spcPts val="2799"/>
              </a:lnSpc>
            </a:pPr>
            <a:r>
              <a:rPr lang="en-US" sz="1999">
                <a:solidFill>
                  <a:srgbClr val="000000"/>
                </a:solidFill>
                <a:latin typeface="Evolve Sans"/>
              </a:rPr>
              <a:t>Konzentrieren Sie sich auf die </a:t>
            </a:r>
            <a:r>
              <a:rPr lang="en-US" sz="1999">
                <a:solidFill>
                  <a:srgbClr val="000000"/>
                </a:solidFill>
                <a:latin typeface="Evolve Sans Bold"/>
              </a:rPr>
              <a:t>kontinuierliche Bewegung des Atems</a:t>
            </a:r>
            <a:r>
              <a:rPr lang="en-US" sz="1999">
                <a:solidFill>
                  <a:srgbClr val="000000"/>
                </a:solidFill>
                <a:latin typeface="Evolve Sans"/>
              </a:rPr>
              <a:t> im Kreislauf.</a:t>
            </a:r>
          </a:p>
          <a:p>
            <a:pPr algn="just">
              <a:lnSpc>
                <a:spcPts val="2799"/>
              </a:lnSpc>
            </a:pPr>
            <a:endParaRPr lang="en-US" sz="1999">
              <a:solidFill>
                <a:srgbClr val="000000"/>
              </a:solidFill>
              <a:latin typeface="Evolve San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1028700"/>
            <a:ext cx="632334" cy="733703"/>
          </a:xfrm>
          <a:custGeom>
            <a:avLst/>
            <a:gdLst/>
            <a:ahLst/>
            <a:cxnLst/>
            <a:rect l="l" t="t" r="r" b="b"/>
            <a:pathLst>
              <a:path w="632334" h="733703">
                <a:moveTo>
                  <a:pt x="0" y="0"/>
                </a:moveTo>
                <a:lnTo>
                  <a:pt x="632334" y="0"/>
                </a:lnTo>
                <a:lnTo>
                  <a:pt x="632334" y="733703"/>
                </a:lnTo>
                <a:lnTo>
                  <a:pt x="0" y="733703"/>
                </a:lnTo>
                <a:lnTo>
                  <a:pt x="0" y="0"/>
                </a:lnTo>
                <a:close/>
              </a:path>
            </a:pathLst>
          </a:custGeom>
          <a:blipFill>
            <a:blip r:embed="rId2">
              <a:extLst>
                <a:ext uri="{96DAC541-7B7A-43D3-8B79-37D633B846F1}">
                  <asvg:svgBlip xmlns:asvg="http://schemas.microsoft.com/office/drawing/2016/SVG/main" r:embed="rId3"/>
                </a:ext>
              </a:extLst>
            </a:blip>
            <a:stretch>
              <a:fillRect r="-42302" b="-42814"/>
            </a:stretch>
          </a:blipFill>
        </p:spPr>
      </p:sp>
      <p:sp>
        <p:nvSpPr>
          <p:cNvPr id="4" name="Freeform 4"/>
          <p:cNvSpPr/>
          <p:nvPr/>
        </p:nvSpPr>
        <p:spPr>
          <a:xfrm rot="-5400000">
            <a:off x="16532827" y="5348966"/>
            <a:ext cx="1300195" cy="152751"/>
          </a:xfrm>
          <a:custGeom>
            <a:avLst/>
            <a:gdLst/>
            <a:ahLst/>
            <a:cxnLst/>
            <a:rect l="l" t="t" r="r" b="b"/>
            <a:pathLst>
              <a:path w="1300195" h="152751">
                <a:moveTo>
                  <a:pt x="0" y="0"/>
                </a:moveTo>
                <a:lnTo>
                  <a:pt x="1300195" y="0"/>
                </a:lnTo>
                <a:lnTo>
                  <a:pt x="1300195" y="152751"/>
                </a:lnTo>
                <a:lnTo>
                  <a:pt x="0" y="152751"/>
                </a:lnTo>
                <a:lnTo>
                  <a:pt x="0" y="0"/>
                </a:lnTo>
                <a:close/>
              </a:path>
            </a:pathLst>
          </a:custGeom>
          <a:blipFill>
            <a:blip r:embed="rId4">
              <a:extLst>
                <a:ext uri="{96DAC541-7B7A-43D3-8B79-37D633B846F1}">
                  <asvg:svgBlip xmlns:asvg="http://schemas.microsoft.com/office/drawing/2016/SVG/main" r:embed="rId5"/>
                </a:ext>
              </a:extLst>
            </a:blip>
            <a:stretch>
              <a:fillRect l="-40933" r="-43353"/>
            </a:stretch>
          </a:blipFill>
        </p:spPr>
      </p:sp>
      <p:grpSp>
        <p:nvGrpSpPr>
          <p:cNvPr id="5" name="Group 5"/>
          <p:cNvGrpSpPr>
            <a:grpSpLocks noChangeAspect="1"/>
          </p:cNvGrpSpPr>
          <p:nvPr/>
        </p:nvGrpSpPr>
        <p:grpSpPr>
          <a:xfrm>
            <a:off x="17113216" y="4211561"/>
            <a:ext cx="139416" cy="139416"/>
            <a:chOff x="0" y="0"/>
            <a:chExt cx="6355080" cy="6355080"/>
          </a:xfrm>
        </p:grpSpPr>
        <p:sp>
          <p:nvSpPr>
            <p:cNvPr id="6" name="Freeform 6"/>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21F23"/>
            </a:solidFill>
          </p:spPr>
        </p:sp>
      </p:grpSp>
      <p:sp>
        <p:nvSpPr>
          <p:cNvPr id="7" name="Freeform 7"/>
          <p:cNvSpPr/>
          <p:nvPr/>
        </p:nvSpPr>
        <p:spPr>
          <a:xfrm rot="5400000">
            <a:off x="16920508" y="8919508"/>
            <a:ext cx="246305" cy="431279"/>
          </a:xfrm>
          <a:custGeom>
            <a:avLst/>
            <a:gdLst/>
            <a:ahLst/>
            <a:cxnLst/>
            <a:rect l="l" t="t" r="r" b="b"/>
            <a:pathLst>
              <a:path w="246305" h="431279">
                <a:moveTo>
                  <a:pt x="0" y="0"/>
                </a:moveTo>
                <a:lnTo>
                  <a:pt x="246305" y="0"/>
                </a:lnTo>
                <a:lnTo>
                  <a:pt x="246305" y="431279"/>
                </a:lnTo>
                <a:lnTo>
                  <a:pt x="0" y="431279"/>
                </a:lnTo>
                <a:lnTo>
                  <a:pt x="0" y="0"/>
                </a:lnTo>
                <a:close/>
              </a:path>
            </a:pathLst>
          </a:custGeom>
          <a:blipFill>
            <a:blip r:embed="rId6">
              <a:extLst>
                <a:ext uri="{96DAC541-7B7A-43D3-8B79-37D633B846F1}">
                  <asvg:svgBlip xmlns:asvg="http://schemas.microsoft.com/office/drawing/2016/SVG/main" r:embed="rId7"/>
                </a:ext>
              </a:extLst>
            </a:blip>
            <a:stretch>
              <a:fillRect l="-75099"/>
            </a:stretch>
          </a:blipFill>
        </p:spPr>
      </p:sp>
      <p:grpSp>
        <p:nvGrpSpPr>
          <p:cNvPr id="8" name="Group 8"/>
          <p:cNvGrpSpPr/>
          <p:nvPr/>
        </p:nvGrpSpPr>
        <p:grpSpPr>
          <a:xfrm>
            <a:off x="6865225" y="1987143"/>
            <a:ext cx="5035389" cy="5035389"/>
            <a:chOff x="0" y="0"/>
            <a:chExt cx="6350000" cy="6350000"/>
          </a:xfrm>
        </p:grpSpPr>
        <p:sp>
          <p:nvSpPr>
            <p:cNvPr id="9" name="Freeform 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4F2F2"/>
            </a:solidFill>
          </p:spPr>
        </p:sp>
      </p:grpSp>
      <p:sp>
        <p:nvSpPr>
          <p:cNvPr id="10" name="Freeform 10"/>
          <p:cNvSpPr/>
          <p:nvPr/>
        </p:nvSpPr>
        <p:spPr>
          <a:xfrm>
            <a:off x="7867432" y="2693946"/>
            <a:ext cx="2994342" cy="3621782"/>
          </a:xfrm>
          <a:custGeom>
            <a:avLst/>
            <a:gdLst/>
            <a:ahLst/>
            <a:cxnLst/>
            <a:rect l="l" t="t" r="r" b="b"/>
            <a:pathLst>
              <a:path w="2994342" h="3621782">
                <a:moveTo>
                  <a:pt x="0" y="0"/>
                </a:moveTo>
                <a:lnTo>
                  <a:pt x="2994342" y="0"/>
                </a:lnTo>
                <a:lnTo>
                  <a:pt x="2994342" y="3621782"/>
                </a:lnTo>
                <a:lnTo>
                  <a:pt x="0" y="3621782"/>
                </a:lnTo>
                <a:lnTo>
                  <a:pt x="0" y="0"/>
                </a:lnTo>
                <a:close/>
              </a:path>
            </a:pathLst>
          </a:custGeom>
          <a:blipFill>
            <a:blip r:embed="rId8"/>
            <a:stretch>
              <a:fillRect l="-42916" t="-1026" r="-37446"/>
            </a:stretch>
          </a:blipFill>
        </p:spPr>
      </p:sp>
      <p:grpSp>
        <p:nvGrpSpPr>
          <p:cNvPr id="11" name="Group 11"/>
          <p:cNvGrpSpPr/>
          <p:nvPr/>
        </p:nvGrpSpPr>
        <p:grpSpPr>
          <a:xfrm>
            <a:off x="13137450" y="9363480"/>
            <a:ext cx="2353997" cy="147779"/>
            <a:chOff x="0" y="0"/>
            <a:chExt cx="2427600" cy="152400"/>
          </a:xfrm>
        </p:grpSpPr>
        <p:sp>
          <p:nvSpPr>
            <p:cNvPr id="12" name="Freeform 12"/>
            <p:cNvSpPr/>
            <p:nvPr/>
          </p:nvSpPr>
          <p:spPr>
            <a:xfrm>
              <a:off x="0" y="0"/>
              <a:ext cx="2427600" cy="152400"/>
            </a:xfrm>
            <a:custGeom>
              <a:avLst/>
              <a:gdLst/>
              <a:ahLst/>
              <a:cxnLst/>
              <a:rect l="l" t="t" r="r" b="b"/>
              <a:pathLst>
                <a:path w="2427600" h="152400">
                  <a:moveTo>
                    <a:pt x="0" y="0"/>
                  </a:moveTo>
                  <a:lnTo>
                    <a:pt x="2427600" y="0"/>
                  </a:lnTo>
                  <a:lnTo>
                    <a:pt x="2427600" y="152400"/>
                  </a:lnTo>
                  <a:lnTo>
                    <a:pt x="0" y="152400"/>
                  </a:lnTo>
                  <a:close/>
                </a:path>
              </a:pathLst>
            </a:custGeom>
            <a:solidFill>
              <a:srgbClr val="E4F2F2"/>
            </a:solidFill>
          </p:spPr>
        </p:sp>
      </p:grpSp>
      <p:grpSp>
        <p:nvGrpSpPr>
          <p:cNvPr id="13" name="Group 13"/>
          <p:cNvGrpSpPr/>
          <p:nvPr/>
        </p:nvGrpSpPr>
        <p:grpSpPr>
          <a:xfrm>
            <a:off x="13137450" y="2181524"/>
            <a:ext cx="2353997" cy="147779"/>
            <a:chOff x="0" y="0"/>
            <a:chExt cx="2427600" cy="152400"/>
          </a:xfrm>
        </p:grpSpPr>
        <p:sp>
          <p:nvSpPr>
            <p:cNvPr id="14" name="Freeform 14"/>
            <p:cNvSpPr/>
            <p:nvPr/>
          </p:nvSpPr>
          <p:spPr>
            <a:xfrm>
              <a:off x="0" y="0"/>
              <a:ext cx="2427600" cy="152400"/>
            </a:xfrm>
            <a:custGeom>
              <a:avLst/>
              <a:gdLst/>
              <a:ahLst/>
              <a:cxnLst/>
              <a:rect l="l" t="t" r="r" b="b"/>
              <a:pathLst>
                <a:path w="2427600" h="152400">
                  <a:moveTo>
                    <a:pt x="0" y="0"/>
                  </a:moveTo>
                  <a:lnTo>
                    <a:pt x="2427600" y="0"/>
                  </a:lnTo>
                  <a:lnTo>
                    <a:pt x="2427600" y="152400"/>
                  </a:lnTo>
                  <a:lnTo>
                    <a:pt x="0" y="152400"/>
                  </a:lnTo>
                  <a:close/>
                </a:path>
              </a:pathLst>
            </a:custGeom>
            <a:solidFill>
              <a:srgbClr val="E4F2F2"/>
            </a:solidFill>
          </p:spPr>
        </p:sp>
      </p:grpSp>
      <p:grpSp>
        <p:nvGrpSpPr>
          <p:cNvPr id="15" name="Group 15"/>
          <p:cNvGrpSpPr/>
          <p:nvPr/>
        </p:nvGrpSpPr>
        <p:grpSpPr>
          <a:xfrm>
            <a:off x="2078296" y="7957696"/>
            <a:ext cx="3475360" cy="147779"/>
            <a:chOff x="0" y="0"/>
            <a:chExt cx="3584025" cy="152400"/>
          </a:xfrm>
        </p:grpSpPr>
        <p:sp>
          <p:nvSpPr>
            <p:cNvPr id="16" name="Freeform 16"/>
            <p:cNvSpPr/>
            <p:nvPr/>
          </p:nvSpPr>
          <p:spPr>
            <a:xfrm>
              <a:off x="0" y="0"/>
              <a:ext cx="3584025" cy="152400"/>
            </a:xfrm>
            <a:custGeom>
              <a:avLst/>
              <a:gdLst/>
              <a:ahLst/>
              <a:cxnLst/>
              <a:rect l="l" t="t" r="r" b="b"/>
              <a:pathLst>
                <a:path w="3584025" h="152400">
                  <a:moveTo>
                    <a:pt x="0" y="0"/>
                  </a:moveTo>
                  <a:lnTo>
                    <a:pt x="3584025" y="0"/>
                  </a:lnTo>
                  <a:lnTo>
                    <a:pt x="3584025" y="152400"/>
                  </a:lnTo>
                  <a:lnTo>
                    <a:pt x="0" y="152400"/>
                  </a:lnTo>
                  <a:close/>
                </a:path>
              </a:pathLst>
            </a:custGeom>
            <a:solidFill>
              <a:srgbClr val="E4F2F2"/>
            </a:solidFill>
          </p:spPr>
        </p:sp>
      </p:grpSp>
      <p:grpSp>
        <p:nvGrpSpPr>
          <p:cNvPr id="17" name="Group 17"/>
          <p:cNvGrpSpPr/>
          <p:nvPr/>
        </p:nvGrpSpPr>
        <p:grpSpPr>
          <a:xfrm>
            <a:off x="2078296" y="2181524"/>
            <a:ext cx="3475360" cy="147779"/>
            <a:chOff x="0" y="0"/>
            <a:chExt cx="3584025" cy="152400"/>
          </a:xfrm>
        </p:grpSpPr>
        <p:sp>
          <p:nvSpPr>
            <p:cNvPr id="18" name="Freeform 18"/>
            <p:cNvSpPr/>
            <p:nvPr/>
          </p:nvSpPr>
          <p:spPr>
            <a:xfrm>
              <a:off x="0" y="0"/>
              <a:ext cx="3584025" cy="152400"/>
            </a:xfrm>
            <a:custGeom>
              <a:avLst/>
              <a:gdLst/>
              <a:ahLst/>
              <a:cxnLst/>
              <a:rect l="l" t="t" r="r" b="b"/>
              <a:pathLst>
                <a:path w="3584025" h="152400">
                  <a:moveTo>
                    <a:pt x="0" y="0"/>
                  </a:moveTo>
                  <a:lnTo>
                    <a:pt x="3584025" y="0"/>
                  </a:lnTo>
                  <a:lnTo>
                    <a:pt x="3584025" y="152400"/>
                  </a:lnTo>
                  <a:lnTo>
                    <a:pt x="0" y="152400"/>
                  </a:lnTo>
                  <a:close/>
                </a:path>
              </a:pathLst>
            </a:custGeom>
            <a:solidFill>
              <a:srgbClr val="E4F2F2"/>
            </a:solidFill>
          </p:spPr>
        </p:sp>
      </p:grpSp>
      <p:sp>
        <p:nvSpPr>
          <p:cNvPr id="22" name="TextBox 22"/>
          <p:cNvSpPr txBox="1"/>
          <p:nvPr/>
        </p:nvSpPr>
        <p:spPr>
          <a:xfrm>
            <a:off x="2078296" y="3586593"/>
            <a:ext cx="3475360" cy="870586"/>
          </a:xfrm>
          <a:prstGeom prst="rect">
            <a:avLst/>
          </a:prstGeom>
        </p:spPr>
        <p:txBody>
          <a:bodyPr lIns="0" tIns="0" rIns="0" bIns="0" rtlCol="0" anchor="t">
            <a:spAutoFit/>
          </a:bodyPr>
          <a:lstStyle/>
          <a:p>
            <a:pPr>
              <a:lnSpc>
                <a:spcPts val="7139"/>
              </a:lnSpc>
            </a:pPr>
            <a:r>
              <a:rPr lang="en-US" sz="5099">
                <a:solidFill>
                  <a:srgbClr val="221F23"/>
                </a:solidFill>
                <a:latin typeface="TAN Aegean"/>
              </a:rPr>
              <a:t>Regeln</a:t>
            </a:r>
          </a:p>
        </p:txBody>
      </p:sp>
      <p:sp>
        <p:nvSpPr>
          <p:cNvPr id="23" name="TextBox 23"/>
          <p:cNvSpPr txBox="1"/>
          <p:nvPr/>
        </p:nvSpPr>
        <p:spPr>
          <a:xfrm>
            <a:off x="2151615" y="4578839"/>
            <a:ext cx="3475360" cy="2247900"/>
          </a:xfrm>
          <a:prstGeom prst="rect">
            <a:avLst/>
          </a:prstGeom>
        </p:spPr>
        <p:txBody>
          <a:bodyPr lIns="0" tIns="0" rIns="0" bIns="0" rtlCol="0" anchor="t">
            <a:spAutoFit/>
          </a:bodyPr>
          <a:lstStyle/>
          <a:p>
            <a:pPr marL="388618" lvl="1" indent="-194309" algn="just">
              <a:lnSpc>
                <a:spcPts val="2519"/>
              </a:lnSpc>
              <a:buFont typeface="Arial"/>
              <a:buChar char="•"/>
            </a:pPr>
            <a:r>
              <a:rPr lang="en-US" sz="1799">
                <a:solidFill>
                  <a:srgbClr val="404040"/>
                </a:solidFill>
                <a:latin typeface="Evolve Sans"/>
              </a:rPr>
              <a:t>Pünktlichkeit</a:t>
            </a:r>
          </a:p>
          <a:p>
            <a:pPr marL="388618" lvl="1" indent="-194309" algn="just">
              <a:lnSpc>
                <a:spcPts val="2519"/>
              </a:lnSpc>
              <a:buFont typeface="Arial"/>
              <a:buChar char="•"/>
            </a:pPr>
            <a:r>
              <a:rPr lang="en-US" sz="1799">
                <a:solidFill>
                  <a:srgbClr val="404040"/>
                </a:solidFill>
                <a:latin typeface="Evolve Sans"/>
              </a:rPr>
              <a:t>effizient arbeiten</a:t>
            </a:r>
          </a:p>
          <a:p>
            <a:pPr marL="388618" lvl="1" indent="-194309" algn="just">
              <a:lnSpc>
                <a:spcPts val="2519"/>
              </a:lnSpc>
              <a:buFont typeface="Arial"/>
              <a:buChar char="•"/>
            </a:pPr>
            <a:r>
              <a:rPr lang="en-US" sz="1799">
                <a:solidFill>
                  <a:srgbClr val="404040"/>
                </a:solidFill>
                <a:latin typeface="Evolve Sans"/>
              </a:rPr>
              <a:t>nach Anweisung durchführen auch, wenn die Übung schon anders bekannt ist</a:t>
            </a:r>
          </a:p>
          <a:p>
            <a:pPr marL="388618" lvl="1" indent="-194309" algn="just">
              <a:lnSpc>
                <a:spcPts val="2519"/>
              </a:lnSpc>
              <a:buFont typeface="Arial"/>
              <a:buChar char="•"/>
            </a:pPr>
            <a:r>
              <a:rPr lang="en-US" sz="1799">
                <a:solidFill>
                  <a:srgbClr val="404040"/>
                </a:solidFill>
                <a:latin typeface="Evolve Sans"/>
              </a:rPr>
              <a:t>Feedback ehrlich, konstruktiv ... Sandwichmethode</a:t>
            </a:r>
          </a:p>
        </p:txBody>
      </p:sp>
      <p:sp>
        <p:nvSpPr>
          <p:cNvPr id="24" name="TextBox 24"/>
          <p:cNvSpPr txBox="1"/>
          <p:nvPr/>
        </p:nvSpPr>
        <p:spPr>
          <a:xfrm>
            <a:off x="13215063" y="2542230"/>
            <a:ext cx="1714325" cy="297180"/>
          </a:xfrm>
          <a:prstGeom prst="rect">
            <a:avLst/>
          </a:prstGeom>
        </p:spPr>
        <p:txBody>
          <a:bodyPr lIns="0" tIns="0" rIns="0" bIns="0" rtlCol="0" anchor="t">
            <a:spAutoFit/>
          </a:bodyPr>
          <a:lstStyle/>
          <a:p>
            <a:pPr>
              <a:lnSpc>
                <a:spcPts val="2520"/>
              </a:lnSpc>
            </a:pPr>
            <a:r>
              <a:rPr lang="en-US" sz="1800">
                <a:solidFill>
                  <a:srgbClr val="221F23"/>
                </a:solidFill>
                <a:latin typeface="TAN Aegean"/>
              </a:rPr>
              <a:t>Übung 1</a:t>
            </a:r>
          </a:p>
        </p:txBody>
      </p:sp>
      <p:grpSp>
        <p:nvGrpSpPr>
          <p:cNvPr id="25" name="Group 25"/>
          <p:cNvGrpSpPr/>
          <p:nvPr/>
        </p:nvGrpSpPr>
        <p:grpSpPr>
          <a:xfrm>
            <a:off x="386758" y="9886860"/>
            <a:ext cx="17901242" cy="335998"/>
            <a:chOff x="0" y="0"/>
            <a:chExt cx="23868323" cy="447998"/>
          </a:xfrm>
        </p:grpSpPr>
        <p:sp>
          <p:nvSpPr>
            <p:cNvPr id="26" name="TextBox 26"/>
            <p:cNvSpPr txBox="1"/>
            <p:nvPr/>
          </p:nvSpPr>
          <p:spPr>
            <a:xfrm>
              <a:off x="127545" y="-66675"/>
              <a:ext cx="23740779" cy="499564"/>
            </a:xfrm>
            <a:prstGeom prst="rect">
              <a:avLst/>
            </a:prstGeom>
          </p:spPr>
          <p:txBody>
            <a:bodyPr lIns="0" tIns="0" rIns="0" bIns="0" rtlCol="0" anchor="t">
              <a:spAutoFit/>
            </a:bodyPr>
            <a:lstStyle/>
            <a:p>
              <a:pPr>
                <a:lnSpc>
                  <a:spcPts val="2841"/>
                </a:lnSpc>
              </a:pPr>
              <a:r>
                <a:rPr lang="en-US" sz="2185" spc="305">
                  <a:solidFill>
                    <a:srgbClr val="638991"/>
                  </a:solidFill>
                  <a:latin typeface="Carlito Bold"/>
                </a:rPr>
                <a:t>     </a:t>
              </a:r>
              <a:r>
                <a:rPr lang="en-US" sz="2185" spc="305">
                  <a:solidFill>
                    <a:srgbClr val="D9D9D9"/>
                  </a:solidFill>
                  <a:latin typeface="Carlito Bold"/>
                </a:rPr>
                <a:t>Dr. Dittmer Institut   I   www.heilpraktiker-psychotherapie-werden.de</a:t>
              </a:r>
            </a:p>
          </p:txBody>
        </p:sp>
        <p:sp>
          <p:nvSpPr>
            <p:cNvPr id="27" name="Freeform 27"/>
            <p:cNvSpPr/>
            <p:nvPr/>
          </p:nvSpPr>
          <p:spPr>
            <a:xfrm>
              <a:off x="0" y="0"/>
              <a:ext cx="447998" cy="447998"/>
            </a:xfrm>
            <a:custGeom>
              <a:avLst/>
              <a:gdLst/>
              <a:ahLst/>
              <a:cxnLst/>
              <a:rect l="l" t="t" r="r" b="b"/>
              <a:pathLst>
                <a:path w="447998" h="447998">
                  <a:moveTo>
                    <a:pt x="0" y="0"/>
                  </a:moveTo>
                  <a:lnTo>
                    <a:pt x="447998" y="0"/>
                  </a:lnTo>
                  <a:lnTo>
                    <a:pt x="447998" y="447998"/>
                  </a:lnTo>
                  <a:lnTo>
                    <a:pt x="0" y="447998"/>
                  </a:lnTo>
                  <a:lnTo>
                    <a:pt x="0" y="0"/>
                  </a:lnTo>
                  <a:close/>
                </a:path>
              </a:pathLst>
            </a:custGeom>
            <a:blipFill>
              <a:blip r:embed="rId9"/>
              <a:stretch>
                <a:fillRect/>
              </a:stretch>
            </a:blipFill>
          </p:spPr>
        </p:sp>
      </p:grpSp>
      <p:sp>
        <p:nvSpPr>
          <p:cNvPr id="28" name="TextBox 28"/>
          <p:cNvSpPr txBox="1"/>
          <p:nvPr/>
        </p:nvSpPr>
        <p:spPr>
          <a:xfrm>
            <a:off x="13251079" y="3022063"/>
            <a:ext cx="3690571" cy="3773805"/>
          </a:xfrm>
          <a:prstGeom prst="rect">
            <a:avLst/>
          </a:prstGeom>
        </p:spPr>
        <p:txBody>
          <a:bodyPr lIns="0" tIns="0" rIns="0" bIns="0" rtlCol="0" anchor="t">
            <a:spAutoFit/>
          </a:bodyPr>
          <a:lstStyle/>
          <a:p>
            <a:pPr algn="just">
              <a:lnSpc>
                <a:spcPts val="2519"/>
              </a:lnSpc>
            </a:pPr>
            <a:r>
              <a:rPr lang="en-US" sz="1799">
                <a:solidFill>
                  <a:srgbClr val="404040"/>
                </a:solidFill>
                <a:latin typeface="Evolve Sans"/>
              </a:rPr>
              <a:t>Lest euch  abwechselnd die Übungen so vor, als würdet ihr sie dem Patienten erklären und führt sie gemeinsam durch. Der “Therapeut” achtet jeweils auf die Zeit. </a:t>
            </a:r>
          </a:p>
          <a:p>
            <a:pPr algn="just">
              <a:lnSpc>
                <a:spcPts val="2519"/>
              </a:lnSpc>
            </a:pPr>
            <a:r>
              <a:rPr lang="en-US" sz="1799">
                <a:solidFill>
                  <a:srgbClr val="404040"/>
                </a:solidFill>
                <a:latin typeface="Evolve Sans"/>
              </a:rPr>
              <a:t>Exploriert die Wirkung. </a:t>
            </a:r>
          </a:p>
          <a:p>
            <a:pPr algn="just">
              <a:lnSpc>
                <a:spcPts val="2519"/>
              </a:lnSpc>
            </a:pPr>
            <a:endParaRPr lang="en-US" sz="1799">
              <a:solidFill>
                <a:srgbClr val="404040"/>
              </a:solidFill>
              <a:latin typeface="Evolve Sans"/>
            </a:endParaRPr>
          </a:p>
          <a:p>
            <a:pPr algn="just">
              <a:lnSpc>
                <a:spcPts val="2519"/>
              </a:lnSpc>
            </a:pPr>
            <a:r>
              <a:rPr lang="en-US" sz="1799">
                <a:solidFill>
                  <a:srgbClr val="404040"/>
                </a:solidFill>
                <a:latin typeface="Evolve Sans"/>
              </a:rPr>
              <a:t>Solltet ihr sehr entspannt sein, könnt ihr zwischendurch ein paar Hockstrecksprünge machen ;-)</a:t>
            </a:r>
          </a:p>
          <a:p>
            <a:pPr algn="just">
              <a:lnSpc>
                <a:spcPts val="2519"/>
              </a:lnSpc>
            </a:pPr>
            <a:endParaRPr lang="en-US" sz="1799">
              <a:solidFill>
                <a:srgbClr val="404040"/>
              </a:solidFill>
              <a:latin typeface="Evolve Sans"/>
            </a:endParaRPr>
          </a:p>
          <a:p>
            <a:pPr algn="just">
              <a:lnSpc>
                <a:spcPts val="2519"/>
              </a:lnSpc>
              <a:spcBef>
                <a:spcPct val="0"/>
              </a:spcBef>
            </a:pPr>
            <a:r>
              <a:rPr lang="en-US" sz="1799">
                <a:solidFill>
                  <a:srgbClr val="404040"/>
                </a:solidFill>
                <a:latin typeface="Evolve Sans"/>
              </a:rPr>
              <a:t>Zeit 30 Minuten</a:t>
            </a:r>
          </a:p>
        </p:txBody>
      </p:sp>
      <p:sp>
        <p:nvSpPr>
          <p:cNvPr id="29" name="TextBox 29"/>
          <p:cNvSpPr txBox="1"/>
          <p:nvPr/>
        </p:nvSpPr>
        <p:spPr>
          <a:xfrm>
            <a:off x="12738058" y="788035"/>
            <a:ext cx="1120424" cy="240665"/>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Atemübungen</a:t>
            </a:r>
          </a:p>
        </p:txBody>
      </p:sp>
      <p:sp>
        <p:nvSpPr>
          <p:cNvPr id="30" name="TextBox 30"/>
          <p:cNvSpPr txBox="1"/>
          <p:nvPr/>
        </p:nvSpPr>
        <p:spPr>
          <a:xfrm>
            <a:off x="14642223" y="788035"/>
            <a:ext cx="1224733" cy="240665"/>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Zeitmangement</a:t>
            </a:r>
          </a:p>
        </p:txBody>
      </p:sp>
      <p:sp>
        <p:nvSpPr>
          <p:cNvPr id="31" name="TextBox 31"/>
          <p:cNvSpPr txBox="1"/>
          <p:nvPr/>
        </p:nvSpPr>
        <p:spPr>
          <a:xfrm>
            <a:off x="16403409" y="788035"/>
            <a:ext cx="1287318" cy="240665"/>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Selbstfürsorge</a:t>
            </a:r>
          </a:p>
        </p:txBody>
      </p:sp>
      <p:sp>
        <p:nvSpPr>
          <p:cNvPr id="37" name="AutoShape 7">
            <a:extLst>
              <a:ext uri="{FF2B5EF4-FFF2-40B4-BE49-F238E27FC236}">
                <a16:creationId xmlns:a16="http://schemas.microsoft.com/office/drawing/2014/main" id="{01F80DE3-3099-CA50-83BD-D375AC1199A7}"/>
              </a:ext>
            </a:extLst>
          </p:cNvPr>
          <p:cNvSpPr/>
          <p:nvPr/>
        </p:nvSpPr>
        <p:spPr>
          <a:xfrm>
            <a:off x="1828800" y="9563100"/>
            <a:ext cx="233275" cy="0"/>
          </a:xfrm>
          <a:prstGeom prst="line">
            <a:avLst/>
          </a:prstGeom>
          <a:ln w="19050" cap="flat">
            <a:solidFill>
              <a:srgbClr val="221F23"/>
            </a:solidFill>
            <a:prstDash val="solid"/>
            <a:headEnd type="none" w="sm" len="sm"/>
            <a:tailEnd type="none" w="sm" len="sm"/>
          </a:ln>
        </p:spPr>
      </p:sp>
      <p:sp>
        <p:nvSpPr>
          <p:cNvPr id="38" name="TextBox 12">
            <a:extLst>
              <a:ext uri="{FF2B5EF4-FFF2-40B4-BE49-F238E27FC236}">
                <a16:creationId xmlns:a16="http://schemas.microsoft.com/office/drawing/2014/main" id="{F40BFA1E-7AB1-86FA-5F7D-47D70DFCF1C4}"/>
              </a:ext>
            </a:extLst>
          </p:cNvPr>
          <p:cNvSpPr txBox="1"/>
          <p:nvPr/>
        </p:nvSpPr>
        <p:spPr>
          <a:xfrm>
            <a:off x="1037031" y="9229156"/>
            <a:ext cx="2138275" cy="209672"/>
          </a:xfrm>
          <a:prstGeom prst="rect">
            <a:avLst/>
          </a:prstGeom>
        </p:spPr>
        <p:txBody>
          <a:bodyPr wrap="square" lIns="0" tIns="0" rIns="0" bIns="0" rtlCol="0" anchor="t">
            <a:spAutoFit/>
          </a:bodyPr>
          <a:lstStyle/>
          <a:p>
            <a:pPr>
              <a:lnSpc>
                <a:spcPts val="1679"/>
              </a:lnSpc>
            </a:pPr>
            <a:r>
              <a:rPr lang="en-US" sz="1200">
                <a:solidFill>
                  <a:srgbClr val="221F23"/>
                </a:solidFill>
                <a:latin typeface="TAN Aegean"/>
              </a:rPr>
              <a:t>25         26         27</a:t>
            </a:r>
          </a:p>
        </p:txBody>
      </p:sp>
      <p:grpSp>
        <p:nvGrpSpPr>
          <p:cNvPr id="39" name="Group 2">
            <a:extLst>
              <a:ext uri="{FF2B5EF4-FFF2-40B4-BE49-F238E27FC236}">
                <a16:creationId xmlns:a16="http://schemas.microsoft.com/office/drawing/2014/main" id="{4067BDBA-FAB8-B34B-7B52-5014FECA0AB3}"/>
              </a:ext>
            </a:extLst>
          </p:cNvPr>
          <p:cNvGrpSpPr/>
          <p:nvPr/>
        </p:nvGrpSpPr>
        <p:grpSpPr>
          <a:xfrm rot="1509315">
            <a:off x="-1033429" y="-2925957"/>
            <a:ext cx="13280249" cy="17045715"/>
            <a:chOff x="0" y="0"/>
            <a:chExt cx="17706999" cy="22727620"/>
          </a:xfrm>
        </p:grpSpPr>
        <p:pic>
          <p:nvPicPr>
            <p:cNvPr id="40" name="Picture 3">
              <a:extLst>
                <a:ext uri="{FF2B5EF4-FFF2-40B4-BE49-F238E27FC236}">
                  <a16:creationId xmlns:a16="http://schemas.microsoft.com/office/drawing/2014/main" id="{237A7A51-7968-EEEF-40D7-E32F61494054}"/>
                </a:ext>
              </a:extLst>
            </p:cNvPr>
            <p:cNvPicPr>
              <a:picLocks noChangeAspect="1"/>
            </p:cNvPicPr>
            <p:nvPr/>
          </p:nvPicPr>
          <p:blipFill>
            <a:blip r:embed="rId10">
              <a:alphaModFix amt="5000"/>
            </a:blip>
            <a:srcRect l="11045" r="11045"/>
            <a:stretch>
              <a:fillRect/>
            </a:stretch>
          </p:blipFill>
          <p:spPr>
            <a:xfrm>
              <a:off x="0" y="0"/>
              <a:ext cx="17706999" cy="22727620"/>
            </a:xfrm>
            <a:prstGeom prst="rect">
              <a:avLst/>
            </a:prstGeom>
          </p:spPr>
        </p:pic>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1028700" y="1028700"/>
            <a:ext cx="632334" cy="733703"/>
          </a:xfrm>
          <a:custGeom>
            <a:avLst/>
            <a:gdLst/>
            <a:ahLst/>
            <a:cxnLst/>
            <a:rect l="l" t="t" r="r" b="b"/>
            <a:pathLst>
              <a:path w="632334" h="733703">
                <a:moveTo>
                  <a:pt x="0" y="0"/>
                </a:moveTo>
                <a:lnTo>
                  <a:pt x="632334" y="0"/>
                </a:lnTo>
                <a:lnTo>
                  <a:pt x="632334" y="733703"/>
                </a:lnTo>
                <a:lnTo>
                  <a:pt x="0" y="733703"/>
                </a:lnTo>
                <a:lnTo>
                  <a:pt x="0" y="0"/>
                </a:lnTo>
                <a:close/>
              </a:path>
            </a:pathLst>
          </a:custGeom>
          <a:blipFill>
            <a:blip r:embed="rId2">
              <a:extLst>
                <a:ext uri="{96DAC541-7B7A-43D3-8B79-37D633B846F1}">
                  <asvg:svgBlip xmlns:asvg="http://schemas.microsoft.com/office/drawing/2016/SVG/main" r:embed="rId3"/>
                </a:ext>
              </a:extLst>
            </a:blip>
            <a:stretch>
              <a:fillRect r="-42302" b="-42814"/>
            </a:stretch>
          </a:blipFill>
        </p:spPr>
      </p:sp>
      <p:sp>
        <p:nvSpPr>
          <p:cNvPr id="6" name="Freeform 6"/>
          <p:cNvSpPr/>
          <p:nvPr/>
        </p:nvSpPr>
        <p:spPr>
          <a:xfrm rot="-5400000">
            <a:off x="16532827" y="5348966"/>
            <a:ext cx="1300195" cy="152751"/>
          </a:xfrm>
          <a:custGeom>
            <a:avLst/>
            <a:gdLst/>
            <a:ahLst/>
            <a:cxnLst/>
            <a:rect l="l" t="t" r="r" b="b"/>
            <a:pathLst>
              <a:path w="1300195" h="152751">
                <a:moveTo>
                  <a:pt x="0" y="0"/>
                </a:moveTo>
                <a:lnTo>
                  <a:pt x="1300195" y="0"/>
                </a:lnTo>
                <a:lnTo>
                  <a:pt x="1300195" y="152751"/>
                </a:lnTo>
                <a:lnTo>
                  <a:pt x="0" y="152751"/>
                </a:lnTo>
                <a:lnTo>
                  <a:pt x="0" y="0"/>
                </a:lnTo>
                <a:close/>
              </a:path>
            </a:pathLst>
          </a:custGeom>
          <a:blipFill>
            <a:blip r:embed="rId4">
              <a:extLst>
                <a:ext uri="{96DAC541-7B7A-43D3-8B79-37D633B846F1}">
                  <asvg:svgBlip xmlns:asvg="http://schemas.microsoft.com/office/drawing/2016/SVG/main" r:embed="rId5"/>
                </a:ext>
              </a:extLst>
            </a:blip>
            <a:stretch>
              <a:fillRect l="-40933" r="-43353"/>
            </a:stretch>
          </a:blipFill>
        </p:spPr>
      </p:sp>
      <p:grpSp>
        <p:nvGrpSpPr>
          <p:cNvPr id="7" name="Group 7"/>
          <p:cNvGrpSpPr>
            <a:grpSpLocks noChangeAspect="1"/>
          </p:cNvGrpSpPr>
          <p:nvPr/>
        </p:nvGrpSpPr>
        <p:grpSpPr>
          <a:xfrm>
            <a:off x="17113216" y="4211561"/>
            <a:ext cx="139416" cy="139416"/>
            <a:chOff x="0" y="0"/>
            <a:chExt cx="6355080" cy="6355080"/>
          </a:xfrm>
        </p:grpSpPr>
        <p:sp>
          <p:nvSpPr>
            <p:cNvPr id="8" name="Freeform 8"/>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21F23"/>
            </a:solidFill>
          </p:spPr>
        </p:sp>
      </p:grpSp>
      <p:sp>
        <p:nvSpPr>
          <p:cNvPr id="9" name="Freeform 9"/>
          <p:cNvSpPr/>
          <p:nvPr/>
        </p:nvSpPr>
        <p:spPr>
          <a:xfrm rot="5400000">
            <a:off x="16920508" y="8919508"/>
            <a:ext cx="246305" cy="431279"/>
          </a:xfrm>
          <a:custGeom>
            <a:avLst/>
            <a:gdLst/>
            <a:ahLst/>
            <a:cxnLst/>
            <a:rect l="l" t="t" r="r" b="b"/>
            <a:pathLst>
              <a:path w="246305" h="431279">
                <a:moveTo>
                  <a:pt x="0" y="0"/>
                </a:moveTo>
                <a:lnTo>
                  <a:pt x="246305" y="0"/>
                </a:lnTo>
                <a:lnTo>
                  <a:pt x="246305" y="431279"/>
                </a:lnTo>
                <a:lnTo>
                  <a:pt x="0" y="431279"/>
                </a:lnTo>
                <a:lnTo>
                  <a:pt x="0" y="0"/>
                </a:lnTo>
                <a:close/>
              </a:path>
            </a:pathLst>
          </a:custGeom>
          <a:blipFill>
            <a:blip r:embed="rId6">
              <a:extLst>
                <a:ext uri="{96DAC541-7B7A-43D3-8B79-37D633B846F1}">
                  <asvg:svgBlip xmlns:asvg="http://schemas.microsoft.com/office/drawing/2016/SVG/main" r:embed="rId7"/>
                </a:ext>
              </a:extLst>
            </a:blip>
            <a:stretch>
              <a:fillRect l="-75099"/>
            </a:stretch>
          </a:blipFill>
        </p:spPr>
      </p:sp>
      <p:grpSp>
        <p:nvGrpSpPr>
          <p:cNvPr id="10" name="Group 10"/>
          <p:cNvGrpSpPr/>
          <p:nvPr/>
        </p:nvGrpSpPr>
        <p:grpSpPr>
          <a:xfrm>
            <a:off x="1814809" y="3421289"/>
            <a:ext cx="1598228" cy="147779"/>
            <a:chOff x="0" y="0"/>
            <a:chExt cx="1648200" cy="152400"/>
          </a:xfrm>
        </p:grpSpPr>
        <p:sp>
          <p:nvSpPr>
            <p:cNvPr id="11" name="Freeform 11"/>
            <p:cNvSpPr/>
            <p:nvPr/>
          </p:nvSpPr>
          <p:spPr>
            <a:xfrm>
              <a:off x="0" y="0"/>
              <a:ext cx="1648200" cy="152400"/>
            </a:xfrm>
            <a:custGeom>
              <a:avLst/>
              <a:gdLst/>
              <a:ahLst/>
              <a:cxnLst/>
              <a:rect l="l" t="t" r="r" b="b"/>
              <a:pathLst>
                <a:path w="1648200" h="152400">
                  <a:moveTo>
                    <a:pt x="0" y="0"/>
                  </a:moveTo>
                  <a:lnTo>
                    <a:pt x="1648200" y="0"/>
                  </a:lnTo>
                  <a:lnTo>
                    <a:pt x="1648200" y="152400"/>
                  </a:lnTo>
                  <a:lnTo>
                    <a:pt x="0" y="152400"/>
                  </a:lnTo>
                  <a:close/>
                </a:path>
              </a:pathLst>
            </a:custGeom>
            <a:solidFill>
              <a:srgbClr val="E4F2F2"/>
            </a:solidFill>
          </p:spPr>
        </p:sp>
      </p:grpSp>
      <p:grpSp>
        <p:nvGrpSpPr>
          <p:cNvPr id="12" name="Group 12"/>
          <p:cNvGrpSpPr/>
          <p:nvPr/>
        </p:nvGrpSpPr>
        <p:grpSpPr>
          <a:xfrm>
            <a:off x="386758" y="9886860"/>
            <a:ext cx="17901242" cy="335998"/>
            <a:chOff x="0" y="0"/>
            <a:chExt cx="23868323" cy="447998"/>
          </a:xfrm>
        </p:grpSpPr>
        <p:sp>
          <p:nvSpPr>
            <p:cNvPr id="13" name="TextBox 13"/>
            <p:cNvSpPr txBox="1"/>
            <p:nvPr/>
          </p:nvSpPr>
          <p:spPr>
            <a:xfrm>
              <a:off x="127545" y="-66675"/>
              <a:ext cx="23740779" cy="499564"/>
            </a:xfrm>
            <a:prstGeom prst="rect">
              <a:avLst/>
            </a:prstGeom>
          </p:spPr>
          <p:txBody>
            <a:bodyPr lIns="0" tIns="0" rIns="0" bIns="0" rtlCol="0" anchor="t">
              <a:spAutoFit/>
            </a:bodyPr>
            <a:lstStyle/>
            <a:p>
              <a:pPr>
                <a:lnSpc>
                  <a:spcPts val="2841"/>
                </a:lnSpc>
              </a:pPr>
              <a:r>
                <a:rPr lang="en-US" sz="2185" spc="305">
                  <a:solidFill>
                    <a:srgbClr val="638991"/>
                  </a:solidFill>
                  <a:latin typeface="Carlito Bold"/>
                </a:rPr>
                <a:t>     </a:t>
              </a:r>
              <a:r>
                <a:rPr lang="en-US" sz="2185" spc="305">
                  <a:solidFill>
                    <a:srgbClr val="D9D9D9"/>
                  </a:solidFill>
                  <a:latin typeface="Carlito Bold"/>
                </a:rPr>
                <a:t>Dr. Dittmer Institut   I   www.heilpraktiker-psychotherapie-werden.de</a:t>
              </a:r>
            </a:p>
          </p:txBody>
        </p:sp>
        <p:sp>
          <p:nvSpPr>
            <p:cNvPr id="14" name="Freeform 14"/>
            <p:cNvSpPr/>
            <p:nvPr/>
          </p:nvSpPr>
          <p:spPr>
            <a:xfrm>
              <a:off x="0" y="0"/>
              <a:ext cx="447998" cy="447998"/>
            </a:xfrm>
            <a:custGeom>
              <a:avLst/>
              <a:gdLst/>
              <a:ahLst/>
              <a:cxnLst/>
              <a:rect l="l" t="t" r="r" b="b"/>
              <a:pathLst>
                <a:path w="447998" h="447998">
                  <a:moveTo>
                    <a:pt x="0" y="0"/>
                  </a:moveTo>
                  <a:lnTo>
                    <a:pt x="447998" y="0"/>
                  </a:lnTo>
                  <a:lnTo>
                    <a:pt x="447998" y="447998"/>
                  </a:lnTo>
                  <a:lnTo>
                    <a:pt x="0" y="447998"/>
                  </a:lnTo>
                  <a:lnTo>
                    <a:pt x="0" y="0"/>
                  </a:lnTo>
                  <a:close/>
                </a:path>
              </a:pathLst>
            </a:custGeom>
            <a:blipFill>
              <a:blip r:embed="rId8"/>
              <a:stretch>
                <a:fillRect/>
              </a:stretch>
            </a:blipFill>
          </p:spPr>
        </p:sp>
      </p:grpSp>
      <p:grpSp>
        <p:nvGrpSpPr>
          <p:cNvPr id="15" name="Group 15"/>
          <p:cNvGrpSpPr/>
          <p:nvPr/>
        </p:nvGrpSpPr>
        <p:grpSpPr>
          <a:xfrm>
            <a:off x="4473121" y="1395552"/>
            <a:ext cx="12354900" cy="6987793"/>
            <a:chOff x="0" y="0"/>
            <a:chExt cx="5674209" cy="3209269"/>
          </a:xfrm>
        </p:grpSpPr>
        <p:sp>
          <p:nvSpPr>
            <p:cNvPr id="16" name="Freeform 16"/>
            <p:cNvSpPr/>
            <p:nvPr/>
          </p:nvSpPr>
          <p:spPr>
            <a:xfrm>
              <a:off x="0" y="0"/>
              <a:ext cx="5674209" cy="3209269"/>
            </a:xfrm>
            <a:custGeom>
              <a:avLst/>
              <a:gdLst/>
              <a:ahLst/>
              <a:cxnLst/>
              <a:rect l="l" t="t" r="r" b="b"/>
              <a:pathLst>
                <a:path w="5674209" h="3209269">
                  <a:moveTo>
                    <a:pt x="0" y="0"/>
                  </a:moveTo>
                  <a:lnTo>
                    <a:pt x="5674209" y="0"/>
                  </a:lnTo>
                  <a:lnTo>
                    <a:pt x="5674209" y="3209269"/>
                  </a:lnTo>
                  <a:lnTo>
                    <a:pt x="0" y="3209269"/>
                  </a:lnTo>
                  <a:close/>
                </a:path>
              </a:pathLst>
            </a:custGeom>
            <a:solidFill>
              <a:srgbClr val="E4F2F2"/>
            </a:solidFill>
          </p:spPr>
        </p:sp>
      </p:grpSp>
      <p:sp>
        <p:nvSpPr>
          <p:cNvPr id="17" name="Freeform 17"/>
          <p:cNvSpPr/>
          <p:nvPr/>
        </p:nvSpPr>
        <p:spPr>
          <a:xfrm>
            <a:off x="4473121" y="1395552"/>
            <a:ext cx="12354900" cy="6987793"/>
          </a:xfrm>
          <a:custGeom>
            <a:avLst/>
            <a:gdLst/>
            <a:ahLst/>
            <a:cxnLst/>
            <a:rect l="l" t="t" r="r" b="b"/>
            <a:pathLst>
              <a:path w="12354900" h="6987793">
                <a:moveTo>
                  <a:pt x="0" y="0"/>
                </a:moveTo>
                <a:lnTo>
                  <a:pt x="12354900" y="0"/>
                </a:lnTo>
                <a:lnTo>
                  <a:pt x="12354900" y="6987793"/>
                </a:lnTo>
                <a:lnTo>
                  <a:pt x="0" y="6987793"/>
                </a:lnTo>
                <a:lnTo>
                  <a:pt x="0" y="0"/>
                </a:lnTo>
                <a:close/>
              </a:path>
            </a:pathLst>
          </a:custGeom>
          <a:blipFill>
            <a:blip r:embed="rId9">
              <a:alphaModFix amt="32999"/>
            </a:blip>
            <a:stretch>
              <a:fillRect t="-7051" b="-10304"/>
            </a:stretch>
          </a:blipFill>
        </p:spPr>
      </p:sp>
      <p:sp>
        <p:nvSpPr>
          <p:cNvPr id="18" name="TextBox 18"/>
          <p:cNvSpPr txBox="1"/>
          <p:nvPr/>
        </p:nvSpPr>
        <p:spPr>
          <a:xfrm>
            <a:off x="4674823" y="2051963"/>
            <a:ext cx="11951496" cy="630555"/>
          </a:xfrm>
          <a:prstGeom prst="rect">
            <a:avLst/>
          </a:prstGeom>
        </p:spPr>
        <p:txBody>
          <a:bodyPr lIns="0" tIns="0" rIns="0" bIns="0" rtlCol="0" anchor="t">
            <a:spAutoFit/>
          </a:bodyPr>
          <a:lstStyle/>
          <a:p>
            <a:pPr algn="just">
              <a:lnSpc>
                <a:spcPts val="2519"/>
              </a:lnSpc>
            </a:pPr>
            <a:r>
              <a:rPr lang="en-US" sz="1799">
                <a:solidFill>
                  <a:srgbClr val="3D5E87"/>
                </a:solidFill>
                <a:latin typeface="Evolve Sans"/>
              </a:rPr>
              <a:t>Ursachen für Anpassungsstörungen aufgrund von Problemen mit dem Zeitmanagement</a:t>
            </a:r>
          </a:p>
          <a:p>
            <a:pPr algn="just">
              <a:lnSpc>
                <a:spcPts val="2519"/>
              </a:lnSpc>
            </a:pPr>
            <a:endParaRPr lang="en-US" sz="1799">
              <a:solidFill>
                <a:srgbClr val="3D5E87"/>
              </a:solidFill>
              <a:latin typeface="Evolve Sans"/>
            </a:endParaRPr>
          </a:p>
        </p:txBody>
      </p:sp>
      <p:sp>
        <p:nvSpPr>
          <p:cNvPr id="22" name="TextBox 22"/>
          <p:cNvSpPr txBox="1"/>
          <p:nvPr/>
        </p:nvSpPr>
        <p:spPr>
          <a:xfrm>
            <a:off x="1814809" y="2683796"/>
            <a:ext cx="4033761" cy="613410"/>
          </a:xfrm>
          <a:prstGeom prst="rect">
            <a:avLst/>
          </a:prstGeom>
        </p:spPr>
        <p:txBody>
          <a:bodyPr lIns="0" tIns="0" rIns="0" bIns="0" rtlCol="0" anchor="t">
            <a:spAutoFit/>
          </a:bodyPr>
          <a:lstStyle/>
          <a:p>
            <a:pPr>
              <a:lnSpc>
                <a:spcPts val="5040"/>
              </a:lnSpc>
            </a:pPr>
            <a:r>
              <a:rPr lang="en-US" sz="3600">
                <a:solidFill>
                  <a:srgbClr val="221F23"/>
                </a:solidFill>
                <a:latin typeface="Benedict"/>
              </a:rPr>
              <a:t>Zeitmanagement</a:t>
            </a:r>
          </a:p>
        </p:txBody>
      </p:sp>
      <p:sp>
        <p:nvSpPr>
          <p:cNvPr id="23" name="TextBox 23"/>
          <p:cNvSpPr txBox="1"/>
          <p:nvPr/>
        </p:nvSpPr>
        <p:spPr>
          <a:xfrm>
            <a:off x="4691556" y="1486178"/>
            <a:ext cx="11934763" cy="613410"/>
          </a:xfrm>
          <a:prstGeom prst="rect">
            <a:avLst/>
          </a:prstGeom>
        </p:spPr>
        <p:txBody>
          <a:bodyPr lIns="0" tIns="0" rIns="0" bIns="0" rtlCol="0" anchor="t">
            <a:spAutoFit/>
          </a:bodyPr>
          <a:lstStyle/>
          <a:p>
            <a:pPr>
              <a:lnSpc>
                <a:spcPts val="5040"/>
              </a:lnSpc>
            </a:pPr>
            <a:r>
              <a:rPr lang="en-US" sz="3600">
                <a:solidFill>
                  <a:srgbClr val="3D5E87"/>
                </a:solidFill>
                <a:latin typeface="Benedict"/>
              </a:rPr>
              <a:t>Zeitmanagement am Beispiel junger Mütter</a:t>
            </a:r>
          </a:p>
        </p:txBody>
      </p:sp>
      <p:sp>
        <p:nvSpPr>
          <p:cNvPr id="24" name="TextBox 24"/>
          <p:cNvSpPr txBox="1"/>
          <p:nvPr/>
        </p:nvSpPr>
        <p:spPr>
          <a:xfrm>
            <a:off x="12738058" y="788035"/>
            <a:ext cx="1120424" cy="240665"/>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Atemübungen</a:t>
            </a:r>
          </a:p>
        </p:txBody>
      </p:sp>
      <p:sp>
        <p:nvSpPr>
          <p:cNvPr id="25" name="TextBox 25"/>
          <p:cNvSpPr txBox="1"/>
          <p:nvPr/>
        </p:nvSpPr>
        <p:spPr>
          <a:xfrm>
            <a:off x="14642223" y="788035"/>
            <a:ext cx="1224733" cy="240665"/>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Zeitmangement</a:t>
            </a:r>
          </a:p>
        </p:txBody>
      </p:sp>
      <p:sp>
        <p:nvSpPr>
          <p:cNvPr id="26" name="TextBox 26"/>
          <p:cNvSpPr txBox="1"/>
          <p:nvPr/>
        </p:nvSpPr>
        <p:spPr>
          <a:xfrm>
            <a:off x="16403409" y="788035"/>
            <a:ext cx="1287318" cy="240665"/>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Selbstfürsorge</a:t>
            </a:r>
          </a:p>
        </p:txBody>
      </p:sp>
      <p:grpSp>
        <p:nvGrpSpPr>
          <p:cNvPr id="27" name="Group 27"/>
          <p:cNvGrpSpPr/>
          <p:nvPr/>
        </p:nvGrpSpPr>
        <p:grpSpPr>
          <a:xfrm>
            <a:off x="11237806" y="5789540"/>
            <a:ext cx="3086100" cy="1739987"/>
            <a:chOff x="0" y="0"/>
            <a:chExt cx="4114800" cy="2319983"/>
          </a:xfrm>
        </p:grpSpPr>
        <p:grpSp>
          <p:nvGrpSpPr>
            <p:cNvPr id="28" name="Group 28"/>
            <p:cNvGrpSpPr/>
            <p:nvPr/>
          </p:nvGrpSpPr>
          <p:grpSpPr>
            <a:xfrm>
              <a:off x="0" y="0"/>
              <a:ext cx="4114800" cy="2319983"/>
              <a:chOff x="0" y="0"/>
              <a:chExt cx="812800" cy="458268"/>
            </a:xfrm>
          </p:grpSpPr>
          <p:sp>
            <p:nvSpPr>
              <p:cNvPr id="29" name="Freeform 29"/>
              <p:cNvSpPr/>
              <p:nvPr/>
            </p:nvSpPr>
            <p:spPr>
              <a:xfrm>
                <a:off x="0" y="0"/>
                <a:ext cx="812800" cy="458268"/>
              </a:xfrm>
              <a:custGeom>
                <a:avLst/>
                <a:gdLst/>
                <a:ahLst/>
                <a:cxnLst/>
                <a:rect l="l" t="t" r="r" b="b"/>
                <a:pathLst>
                  <a:path w="812800" h="458268">
                    <a:moveTo>
                      <a:pt x="127941" y="0"/>
                    </a:moveTo>
                    <a:lnTo>
                      <a:pt x="684859" y="0"/>
                    </a:lnTo>
                    <a:cubicBezTo>
                      <a:pt x="718791" y="0"/>
                      <a:pt x="751333" y="13479"/>
                      <a:pt x="775327" y="37473"/>
                    </a:cubicBezTo>
                    <a:cubicBezTo>
                      <a:pt x="799321" y="61467"/>
                      <a:pt x="812800" y="94009"/>
                      <a:pt x="812800" y="127941"/>
                    </a:cubicBezTo>
                    <a:lnTo>
                      <a:pt x="812800" y="330327"/>
                    </a:lnTo>
                    <a:cubicBezTo>
                      <a:pt x="812800" y="364259"/>
                      <a:pt x="799321" y="396802"/>
                      <a:pt x="775327" y="420795"/>
                    </a:cubicBezTo>
                    <a:cubicBezTo>
                      <a:pt x="751333" y="444789"/>
                      <a:pt x="718791" y="458268"/>
                      <a:pt x="684859" y="458268"/>
                    </a:cubicBezTo>
                    <a:lnTo>
                      <a:pt x="127941" y="458268"/>
                    </a:lnTo>
                    <a:cubicBezTo>
                      <a:pt x="94009" y="458268"/>
                      <a:pt x="61467" y="444789"/>
                      <a:pt x="37473" y="420795"/>
                    </a:cubicBezTo>
                    <a:cubicBezTo>
                      <a:pt x="13479" y="396802"/>
                      <a:pt x="0" y="364259"/>
                      <a:pt x="0" y="330327"/>
                    </a:cubicBezTo>
                    <a:lnTo>
                      <a:pt x="0" y="127941"/>
                    </a:lnTo>
                    <a:cubicBezTo>
                      <a:pt x="0" y="94009"/>
                      <a:pt x="13479" y="61467"/>
                      <a:pt x="37473" y="37473"/>
                    </a:cubicBezTo>
                    <a:cubicBezTo>
                      <a:pt x="61467" y="13479"/>
                      <a:pt x="94009" y="0"/>
                      <a:pt x="127941" y="0"/>
                    </a:cubicBezTo>
                    <a:close/>
                  </a:path>
                </a:pathLst>
              </a:custGeom>
              <a:solidFill>
                <a:srgbClr val="3D5E87"/>
              </a:solidFill>
            </p:spPr>
          </p:sp>
          <p:sp>
            <p:nvSpPr>
              <p:cNvPr id="30" name="TextBox 30"/>
              <p:cNvSpPr txBox="1"/>
              <p:nvPr/>
            </p:nvSpPr>
            <p:spPr>
              <a:xfrm>
                <a:off x="0" y="-28575"/>
                <a:ext cx="812800" cy="486843"/>
              </a:xfrm>
              <a:prstGeom prst="rect">
                <a:avLst/>
              </a:prstGeom>
            </p:spPr>
            <p:txBody>
              <a:bodyPr lIns="50800" tIns="50800" rIns="50800" bIns="50800" rtlCol="0" anchor="ctr"/>
              <a:lstStyle/>
              <a:p>
                <a:pPr algn="ctr">
                  <a:lnSpc>
                    <a:spcPts val="1959"/>
                  </a:lnSpc>
                </a:pPr>
                <a:endParaRPr/>
              </a:p>
            </p:txBody>
          </p:sp>
        </p:grpSp>
        <p:sp>
          <p:nvSpPr>
            <p:cNvPr id="31" name="TextBox 31"/>
            <p:cNvSpPr txBox="1"/>
            <p:nvPr/>
          </p:nvSpPr>
          <p:spPr>
            <a:xfrm>
              <a:off x="0" y="145531"/>
              <a:ext cx="4114800" cy="1958552"/>
            </a:xfrm>
            <a:prstGeom prst="rect">
              <a:avLst/>
            </a:prstGeom>
          </p:spPr>
          <p:txBody>
            <a:bodyPr lIns="0" tIns="0" rIns="0" bIns="0" rtlCol="0" anchor="t">
              <a:spAutoFit/>
            </a:bodyPr>
            <a:lstStyle/>
            <a:p>
              <a:pPr algn="ctr">
                <a:lnSpc>
                  <a:spcPts val="2379"/>
                </a:lnSpc>
                <a:spcBef>
                  <a:spcPct val="0"/>
                </a:spcBef>
              </a:pPr>
              <a:r>
                <a:rPr lang="en-US" sz="1699">
                  <a:solidFill>
                    <a:srgbClr val="FFFFFF"/>
                  </a:solidFill>
                  <a:latin typeface="Evolve Sans"/>
                </a:rPr>
                <a:t>Überforderung:</a:t>
              </a:r>
            </a:p>
            <a:p>
              <a:pPr algn="ctr">
                <a:lnSpc>
                  <a:spcPts val="2379"/>
                </a:lnSpc>
                <a:spcBef>
                  <a:spcPct val="0"/>
                </a:spcBef>
              </a:pPr>
              <a:r>
                <a:rPr lang="en-US" sz="1699">
                  <a:solidFill>
                    <a:srgbClr val="FFFFFF"/>
                  </a:solidFill>
                  <a:latin typeface="Evolve Sans"/>
                </a:rPr>
                <a:t>Ein unstrukturierter Tagesablauf und die Anhäufung von Aufgaben können zu einem Gefühl der Überforderung führen</a:t>
              </a:r>
            </a:p>
          </p:txBody>
        </p:sp>
      </p:grpSp>
      <p:grpSp>
        <p:nvGrpSpPr>
          <p:cNvPr id="32" name="Group 32"/>
          <p:cNvGrpSpPr/>
          <p:nvPr/>
        </p:nvGrpSpPr>
        <p:grpSpPr>
          <a:xfrm>
            <a:off x="6433961" y="5789540"/>
            <a:ext cx="3086100" cy="1873337"/>
            <a:chOff x="0" y="0"/>
            <a:chExt cx="4114800" cy="2497783"/>
          </a:xfrm>
        </p:grpSpPr>
        <p:grpSp>
          <p:nvGrpSpPr>
            <p:cNvPr id="33" name="Group 33"/>
            <p:cNvGrpSpPr/>
            <p:nvPr/>
          </p:nvGrpSpPr>
          <p:grpSpPr>
            <a:xfrm>
              <a:off x="0" y="0"/>
              <a:ext cx="4114800" cy="2319983"/>
              <a:chOff x="0" y="0"/>
              <a:chExt cx="812800" cy="458268"/>
            </a:xfrm>
          </p:grpSpPr>
          <p:sp>
            <p:nvSpPr>
              <p:cNvPr id="34" name="Freeform 34"/>
              <p:cNvSpPr/>
              <p:nvPr/>
            </p:nvSpPr>
            <p:spPr>
              <a:xfrm>
                <a:off x="0" y="0"/>
                <a:ext cx="812800" cy="458268"/>
              </a:xfrm>
              <a:custGeom>
                <a:avLst/>
                <a:gdLst/>
                <a:ahLst/>
                <a:cxnLst/>
                <a:rect l="l" t="t" r="r" b="b"/>
                <a:pathLst>
                  <a:path w="812800" h="458268">
                    <a:moveTo>
                      <a:pt x="127941" y="0"/>
                    </a:moveTo>
                    <a:lnTo>
                      <a:pt x="684859" y="0"/>
                    </a:lnTo>
                    <a:cubicBezTo>
                      <a:pt x="718791" y="0"/>
                      <a:pt x="751333" y="13479"/>
                      <a:pt x="775327" y="37473"/>
                    </a:cubicBezTo>
                    <a:cubicBezTo>
                      <a:pt x="799321" y="61467"/>
                      <a:pt x="812800" y="94009"/>
                      <a:pt x="812800" y="127941"/>
                    </a:cubicBezTo>
                    <a:lnTo>
                      <a:pt x="812800" y="330327"/>
                    </a:lnTo>
                    <a:cubicBezTo>
                      <a:pt x="812800" y="364259"/>
                      <a:pt x="799321" y="396802"/>
                      <a:pt x="775327" y="420795"/>
                    </a:cubicBezTo>
                    <a:cubicBezTo>
                      <a:pt x="751333" y="444789"/>
                      <a:pt x="718791" y="458268"/>
                      <a:pt x="684859" y="458268"/>
                    </a:cubicBezTo>
                    <a:lnTo>
                      <a:pt x="127941" y="458268"/>
                    </a:lnTo>
                    <a:cubicBezTo>
                      <a:pt x="94009" y="458268"/>
                      <a:pt x="61467" y="444789"/>
                      <a:pt x="37473" y="420795"/>
                    </a:cubicBezTo>
                    <a:cubicBezTo>
                      <a:pt x="13479" y="396802"/>
                      <a:pt x="0" y="364259"/>
                      <a:pt x="0" y="330327"/>
                    </a:cubicBezTo>
                    <a:lnTo>
                      <a:pt x="0" y="127941"/>
                    </a:lnTo>
                    <a:cubicBezTo>
                      <a:pt x="0" y="94009"/>
                      <a:pt x="13479" y="61467"/>
                      <a:pt x="37473" y="37473"/>
                    </a:cubicBezTo>
                    <a:cubicBezTo>
                      <a:pt x="61467" y="13479"/>
                      <a:pt x="94009" y="0"/>
                      <a:pt x="127941" y="0"/>
                    </a:cubicBezTo>
                    <a:close/>
                  </a:path>
                </a:pathLst>
              </a:custGeom>
              <a:solidFill>
                <a:srgbClr val="3D5E87"/>
              </a:solidFill>
            </p:spPr>
          </p:sp>
          <p:sp>
            <p:nvSpPr>
              <p:cNvPr id="35" name="TextBox 35"/>
              <p:cNvSpPr txBox="1"/>
              <p:nvPr/>
            </p:nvSpPr>
            <p:spPr>
              <a:xfrm>
                <a:off x="0" y="-28575"/>
                <a:ext cx="812800" cy="486843"/>
              </a:xfrm>
              <a:prstGeom prst="rect">
                <a:avLst/>
              </a:prstGeom>
            </p:spPr>
            <p:txBody>
              <a:bodyPr lIns="50800" tIns="50800" rIns="50800" bIns="50800" rtlCol="0" anchor="ctr"/>
              <a:lstStyle/>
              <a:p>
                <a:pPr algn="ctr">
                  <a:lnSpc>
                    <a:spcPts val="1959"/>
                  </a:lnSpc>
                </a:pPr>
                <a:endParaRPr/>
              </a:p>
            </p:txBody>
          </p:sp>
        </p:grpSp>
        <p:sp>
          <p:nvSpPr>
            <p:cNvPr id="36" name="TextBox 36"/>
            <p:cNvSpPr txBox="1"/>
            <p:nvPr/>
          </p:nvSpPr>
          <p:spPr>
            <a:xfrm>
              <a:off x="0" y="145531"/>
              <a:ext cx="4114800" cy="2352252"/>
            </a:xfrm>
            <a:prstGeom prst="rect">
              <a:avLst/>
            </a:prstGeom>
          </p:spPr>
          <p:txBody>
            <a:bodyPr lIns="0" tIns="0" rIns="0" bIns="0" rtlCol="0" anchor="t">
              <a:spAutoFit/>
            </a:bodyPr>
            <a:lstStyle/>
            <a:p>
              <a:pPr algn="ctr">
                <a:lnSpc>
                  <a:spcPts val="2379"/>
                </a:lnSpc>
                <a:spcBef>
                  <a:spcPct val="0"/>
                </a:spcBef>
              </a:pPr>
              <a:r>
                <a:rPr lang="en-US" sz="1699">
                  <a:solidFill>
                    <a:srgbClr val="FFFFFF"/>
                  </a:solidFill>
                  <a:latin typeface="Evolve Sans"/>
                </a:rPr>
                <a:t>Stress und Druck:</a:t>
              </a:r>
            </a:p>
            <a:p>
              <a:pPr algn="ctr">
                <a:lnSpc>
                  <a:spcPts val="2379"/>
                </a:lnSpc>
                <a:spcBef>
                  <a:spcPct val="0"/>
                </a:spcBef>
              </a:pPr>
              <a:r>
                <a:rPr lang="en-US" sz="1699">
                  <a:solidFill>
                    <a:srgbClr val="FFFFFF"/>
                  </a:solidFill>
                  <a:latin typeface="Evolve Sans"/>
                </a:rPr>
                <a:t>Der Mangel an effektivem Zeitmanagement kann zu chronischem Stress und dem Gefühl von Zeitdruck führen.</a:t>
              </a:r>
            </a:p>
            <a:p>
              <a:pPr algn="ctr">
                <a:lnSpc>
                  <a:spcPts val="2379"/>
                </a:lnSpc>
                <a:spcBef>
                  <a:spcPct val="0"/>
                </a:spcBef>
              </a:pPr>
              <a:endParaRPr lang="en-US" sz="1699">
                <a:solidFill>
                  <a:srgbClr val="FFFFFF"/>
                </a:solidFill>
                <a:latin typeface="Evolve Sans"/>
              </a:endParaRPr>
            </a:p>
          </p:txBody>
        </p:sp>
      </p:grpSp>
      <p:grpSp>
        <p:nvGrpSpPr>
          <p:cNvPr id="37" name="Group 37"/>
          <p:cNvGrpSpPr/>
          <p:nvPr/>
        </p:nvGrpSpPr>
        <p:grpSpPr>
          <a:xfrm>
            <a:off x="12780856" y="3190712"/>
            <a:ext cx="3086100" cy="2168612"/>
            <a:chOff x="0" y="0"/>
            <a:chExt cx="4114800" cy="2891483"/>
          </a:xfrm>
        </p:grpSpPr>
        <p:grpSp>
          <p:nvGrpSpPr>
            <p:cNvPr id="38" name="Group 38"/>
            <p:cNvGrpSpPr/>
            <p:nvPr/>
          </p:nvGrpSpPr>
          <p:grpSpPr>
            <a:xfrm>
              <a:off x="0" y="0"/>
              <a:ext cx="4114800" cy="2766373"/>
              <a:chOff x="0" y="0"/>
              <a:chExt cx="812800" cy="546444"/>
            </a:xfrm>
          </p:grpSpPr>
          <p:sp>
            <p:nvSpPr>
              <p:cNvPr id="39" name="Freeform 39"/>
              <p:cNvSpPr/>
              <p:nvPr/>
            </p:nvSpPr>
            <p:spPr>
              <a:xfrm>
                <a:off x="0" y="0"/>
                <a:ext cx="812800" cy="546444"/>
              </a:xfrm>
              <a:custGeom>
                <a:avLst/>
                <a:gdLst/>
                <a:ahLst/>
                <a:cxnLst/>
                <a:rect l="l" t="t" r="r" b="b"/>
                <a:pathLst>
                  <a:path w="812800" h="546444">
                    <a:moveTo>
                      <a:pt x="127941" y="0"/>
                    </a:moveTo>
                    <a:lnTo>
                      <a:pt x="684859" y="0"/>
                    </a:lnTo>
                    <a:cubicBezTo>
                      <a:pt x="718791" y="0"/>
                      <a:pt x="751333" y="13479"/>
                      <a:pt x="775327" y="37473"/>
                    </a:cubicBezTo>
                    <a:cubicBezTo>
                      <a:pt x="799321" y="61467"/>
                      <a:pt x="812800" y="94009"/>
                      <a:pt x="812800" y="127941"/>
                    </a:cubicBezTo>
                    <a:lnTo>
                      <a:pt x="812800" y="418503"/>
                    </a:lnTo>
                    <a:cubicBezTo>
                      <a:pt x="812800" y="452435"/>
                      <a:pt x="799321" y="484978"/>
                      <a:pt x="775327" y="508971"/>
                    </a:cubicBezTo>
                    <a:cubicBezTo>
                      <a:pt x="751333" y="532965"/>
                      <a:pt x="718791" y="546444"/>
                      <a:pt x="684859" y="546444"/>
                    </a:cubicBezTo>
                    <a:lnTo>
                      <a:pt x="127941" y="546444"/>
                    </a:lnTo>
                    <a:cubicBezTo>
                      <a:pt x="94009" y="546444"/>
                      <a:pt x="61467" y="532965"/>
                      <a:pt x="37473" y="508971"/>
                    </a:cubicBezTo>
                    <a:cubicBezTo>
                      <a:pt x="13479" y="484978"/>
                      <a:pt x="0" y="452435"/>
                      <a:pt x="0" y="418503"/>
                    </a:cubicBezTo>
                    <a:lnTo>
                      <a:pt x="0" y="127941"/>
                    </a:lnTo>
                    <a:cubicBezTo>
                      <a:pt x="0" y="94009"/>
                      <a:pt x="13479" y="61467"/>
                      <a:pt x="37473" y="37473"/>
                    </a:cubicBezTo>
                    <a:cubicBezTo>
                      <a:pt x="61467" y="13479"/>
                      <a:pt x="94009" y="0"/>
                      <a:pt x="127941" y="0"/>
                    </a:cubicBezTo>
                    <a:close/>
                  </a:path>
                </a:pathLst>
              </a:custGeom>
              <a:solidFill>
                <a:srgbClr val="3D5E87"/>
              </a:solidFill>
            </p:spPr>
          </p:sp>
          <p:sp>
            <p:nvSpPr>
              <p:cNvPr id="40" name="TextBox 40"/>
              <p:cNvSpPr txBox="1"/>
              <p:nvPr/>
            </p:nvSpPr>
            <p:spPr>
              <a:xfrm>
                <a:off x="0" y="-28575"/>
                <a:ext cx="812800" cy="575019"/>
              </a:xfrm>
              <a:prstGeom prst="rect">
                <a:avLst/>
              </a:prstGeom>
            </p:spPr>
            <p:txBody>
              <a:bodyPr lIns="50800" tIns="50800" rIns="50800" bIns="50800" rtlCol="0" anchor="ctr"/>
              <a:lstStyle/>
              <a:p>
                <a:pPr algn="ctr">
                  <a:lnSpc>
                    <a:spcPts val="1959"/>
                  </a:lnSpc>
                </a:pPr>
                <a:endParaRPr/>
              </a:p>
            </p:txBody>
          </p:sp>
        </p:grpSp>
        <p:sp>
          <p:nvSpPr>
            <p:cNvPr id="41" name="TextBox 41"/>
            <p:cNvSpPr txBox="1"/>
            <p:nvPr/>
          </p:nvSpPr>
          <p:spPr>
            <a:xfrm>
              <a:off x="0" y="145531"/>
              <a:ext cx="4114800" cy="2745952"/>
            </a:xfrm>
            <a:prstGeom prst="rect">
              <a:avLst/>
            </a:prstGeom>
          </p:spPr>
          <p:txBody>
            <a:bodyPr lIns="0" tIns="0" rIns="0" bIns="0" rtlCol="0" anchor="t">
              <a:spAutoFit/>
            </a:bodyPr>
            <a:lstStyle/>
            <a:p>
              <a:pPr algn="ctr">
                <a:lnSpc>
                  <a:spcPts val="2379"/>
                </a:lnSpc>
                <a:spcBef>
                  <a:spcPct val="0"/>
                </a:spcBef>
              </a:pPr>
              <a:r>
                <a:rPr lang="en-US" sz="1699">
                  <a:solidFill>
                    <a:srgbClr val="FFFFFF"/>
                  </a:solidFill>
                  <a:latin typeface="Evolve Sans"/>
                </a:rPr>
                <a:t>Unrealistische Erwartungen:</a:t>
              </a:r>
            </a:p>
            <a:p>
              <a:pPr algn="ctr">
                <a:lnSpc>
                  <a:spcPts val="2379"/>
                </a:lnSpc>
                <a:spcBef>
                  <a:spcPct val="0"/>
                </a:spcBef>
              </a:pPr>
              <a:r>
                <a:rPr lang="en-US" sz="1699">
                  <a:solidFill>
                    <a:srgbClr val="FFFFFF"/>
                  </a:solidFill>
                  <a:latin typeface="Evolve Sans"/>
                </a:rPr>
                <a:t>Wenn unrealistische Ziele oder Erwartungen bezüglich der zu erledigenden Aufgaben gesetzt werden, kann dies zu Anspannung und Enttäuschung führen.</a:t>
              </a:r>
            </a:p>
            <a:p>
              <a:pPr algn="ctr">
                <a:lnSpc>
                  <a:spcPts val="2379"/>
                </a:lnSpc>
                <a:spcBef>
                  <a:spcPct val="0"/>
                </a:spcBef>
              </a:pPr>
              <a:endParaRPr lang="en-US" sz="1699">
                <a:solidFill>
                  <a:srgbClr val="FFFFFF"/>
                </a:solidFill>
                <a:latin typeface="Evolve Sans"/>
              </a:endParaRPr>
            </a:p>
          </p:txBody>
        </p:sp>
      </p:grpSp>
      <p:grpSp>
        <p:nvGrpSpPr>
          <p:cNvPr id="42" name="Group 42"/>
          <p:cNvGrpSpPr/>
          <p:nvPr/>
        </p:nvGrpSpPr>
        <p:grpSpPr>
          <a:xfrm>
            <a:off x="8956675" y="3187807"/>
            <a:ext cx="3086100" cy="2463887"/>
            <a:chOff x="0" y="0"/>
            <a:chExt cx="4114800" cy="3285183"/>
          </a:xfrm>
        </p:grpSpPr>
        <p:grpSp>
          <p:nvGrpSpPr>
            <p:cNvPr id="43" name="Group 43"/>
            <p:cNvGrpSpPr/>
            <p:nvPr/>
          </p:nvGrpSpPr>
          <p:grpSpPr>
            <a:xfrm>
              <a:off x="0" y="0"/>
              <a:ext cx="4114800" cy="2766373"/>
              <a:chOff x="0" y="0"/>
              <a:chExt cx="812800" cy="546444"/>
            </a:xfrm>
          </p:grpSpPr>
          <p:sp>
            <p:nvSpPr>
              <p:cNvPr id="44" name="Freeform 44"/>
              <p:cNvSpPr/>
              <p:nvPr/>
            </p:nvSpPr>
            <p:spPr>
              <a:xfrm>
                <a:off x="0" y="0"/>
                <a:ext cx="812800" cy="546444"/>
              </a:xfrm>
              <a:custGeom>
                <a:avLst/>
                <a:gdLst/>
                <a:ahLst/>
                <a:cxnLst/>
                <a:rect l="l" t="t" r="r" b="b"/>
                <a:pathLst>
                  <a:path w="812800" h="546444">
                    <a:moveTo>
                      <a:pt x="127941" y="0"/>
                    </a:moveTo>
                    <a:lnTo>
                      <a:pt x="684859" y="0"/>
                    </a:lnTo>
                    <a:cubicBezTo>
                      <a:pt x="718791" y="0"/>
                      <a:pt x="751333" y="13479"/>
                      <a:pt x="775327" y="37473"/>
                    </a:cubicBezTo>
                    <a:cubicBezTo>
                      <a:pt x="799321" y="61467"/>
                      <a:pt x="812800" y="94009"/>
                      <a:pt x="812800" y="127941"/>
                    </a:cubicBezTo>
                    <a:lnTo>
                      <a:pt x="812800" y="418503"/>
                    </a:lnTo>
                    <a:cubicBezTo>
                      <a:pt x="812800" y="452435"/>
                      <a:pt x="799321" y="484978"/>
                      <a:pt x="775327" y="508971"/>
                    </a:cubicBezTo>
                    <a:cubicBezTo>
                      <a:pt x="751333" y="532965"/>
                      <a:pt x="718791" y="546444"/>
                      <a:pt x="684859" y="546444"/>
                    </a:cubicBezTo>
                    <a:lnTo>
                      <a:pt x="127941" y="546444"/>
                    </a:lnTo>
                    <a:cubicBezTo>
                      <a:pt x="94009" y="546444"/>
                      <a:pt x="61467" y="532965"/>
                      <a:pt x="37473" y="508971"/>
                    </a:cubicBezTo>
                    <a:cubicBezTo>
                      <a:pt x="13479" y="484978"/>
                      <a:pt x="0" y="452435"/>
                      <a:pt x="0" y="418503"/>
                    </a:cubicBezTo>
                    <a:lnTo>
                      <a:pt x="0" y="127941"/>
                    </a:lnTo>
                    <a:cubicBezTo>
                      <a:pt x="0" y="94009"/>
                      <a:pt x="13479" y="61467"/>
                      <a:pt x="37473" y="37473"/>
                    </a:cubicBezTo>
                    <a:cubicBezTo>
                      <a:pt x="61467" y="13479"/>
                      <a:pt x="94009" y="0"/>
                      <a:pt x="127941" y="0"/>
                    </a:cubicBezTo>
                    <a:close/>
                  </a:path>
                </a:pathLst>
              </a:custGeom>
              <a:solidFill>
                <a:srgbClr val="3D5E87"/>
              </a:solidFill>
            </p:spPr>
          </p:sp>
          <p:sp>
            <p:nvSpPr>
              <p:cNvPr id="45" name="TextBox 45"/>
              <p:cNvSpPr txBox="1"/>
              <p:nvPr/>
            </p:nvSpPr>
            <p:spPr>
              <a:xfrm>
                <a:off x="0" y="-28575"/>
                <a:ext cx="812800" cy="575019"/>
              </a:xfrm>
              <a:prstGeom prst="rect">
                <a:avLst/>
              </a:prstGeom>
            </p:spPr>
            <p:txBody>
              <a:bodyPr lIns="50800" tIns="50800" rIns="50800" bIns="50800" rtlCol="0" anchor="ctr"/>
              <a:lstStyle/>
              <a:p>
                <a:pPr algn="ctr">
                  <a:lnSpc>
                    <a:spcPts val="1959"/>
                  </a:lnSpc>
                </a:pPr>
                <a:endParaRPr/>
              </a:p>
            </p:txBody>
          </p:sp>
        </p:grpSp>
        <p:sp>
          <p:nvSpPr>
            <p:cNvPr id="46" name="TextBox 46"/>
            <p:cNvSpPr txBox="1"/>
            <p:nvPr/>
          </p:nvSpPr>
          <p:spPr>
            <a:xfrm>
              <a:off x="0" y="145531"/>
              <a:ext cx="4114800" cy="3139652"/>
            </a:xfrm>
            <a:prstGeom prst="rect">
              <a:avLst/>
            </a:prstGeom>
          </p:spPr>
          <p:txBody>
            <a:bodyPr lIns="0" tIns="0" rIns="0" bIns="0" rtlCol="0" anchor="t">
              <a:spAutoFit/>
            </a:bodyPr>
            <a:lstStyle/>
            <a:p>
              <a:pPr algn="ctr">
                <a:lnSpc>
                  <a:spcPts val="2379"/>
                </a:lnSpc>
                <a:spcBef>
                  <a:spcPct val="0"/>
                </a:spcBef>
              </a:pPr>
              <a:r>
                <a:rPr lang="en-US" sz="1699">
                  <a:solidFill>
                    <a:srgbClr val="FFFFFF"/>
                  </a:solidFill>
                  <a:latin typeface="Evolve Sans"/>
                </a:rPr>
                <a:t>Fehlende Selbstpflege:</a:t>
              </a:r>
            </a:p>
            <a:p>
              <a:pPr algn="ctr">
                <a:lnSpc>
                  <a:spcPts val="2379"/>
                </a:lnSpc>
                <a:spcBef>
                  <a:spcPct val="0"/>
                </a:spcBef>
              </a:pPr>
              <a:r>
                <a:rPr lang="en-US" sz="1699">
                  <a:solidFill>
                    <a:srgbClr val="FFFFFF"/>
                  </a:solidFill>
                  <a:latin typeface="Evolve Sans"/>
                </a:rPr>
                <a:t>Das Vernachlässigen von Selbstpflegeaktivitäten aufgrund von Zeitmangel kann zu physischer und emotionaler Erschöpfung beitragen.</a:t>
              </a:r>
            </a:p>
            <a:p>
              <a:pPr algn="ctr">
                <a:lnSpc>
                  <a:spcPts val="2379"/>
                </a:lnSpc>
                <a:spcBef>
                  <a:spcPct val="0"/>
                </a:spcBef>
              </a:pPr>
              <a:endParaRPr lang="en-US" sz="1699">
                <a:solidFill>
                  <a:srgbClr val="FFFFFF"/>
                </a:solidFill>
                <a:latin typeface="Evolve Sans"/>
              </a:endParaRPr>
            </a:p>
            <a:p>
              <a:pPr algn="ctr">
                <a:lnSpc>
                  <a:spcPts val="2379"/>
                </a:lnSpc>
                <a:spcBef>
                  <a:spcPct val="0"/>
                </a:spcBef>
              </a:pPr>
              <a:endParaRPr lang="en-US" sz="1699">
                <a:solidFill>
                  <a:srgbClr val="FFFFFF"/>
                </a:solidFill>
                <a:latin typeface="Evolve Sans"/>
              </a:endParaRPr>
            </a:p>
          </p:txBody>
        </p:sp>
      </p:grpSp>
      <p:grpSp>
        <p:nvGrpSpPr>
          <p:cNvPr id="47" name="Group 47"/>
          <p:cNvGrpSpPr/>
          <p:nvPr/>
        </p:nvGrpSpPr>
        <p:grpSpPr>
          <a:xfrm>
            <a:off x="5137150" y="3190712"/>
            <a:ext cx="3086100" cy="2463887"/>
            <a:chOff x="0" y="0"/>
            <a:chExt cx="4114800" cy="3285183"/>
          </a:xfrm>
        </p:grpSpPr>
        <p:grpSp>
          <p:nvGrpSpPr>
            <p:cNvPr id="48" name="Group 48"/>
            <p:cNvGrpSpPr/>
            <p:nvPr/>
          </p:nvGrpSpPr>
          <p:grpSpPr>
            <a:xfrm>
              <a:off x="0" y="0"/>
              <a:ext cx="4114800" cy="2766373"/>
              <a:chOff x="0" y="0"/>
              <a:chExt cx="812800" cy="546444"/>
            </a:xfrm>
          </p:grpSpPr>
          <p:sp>
            <p:nvSpPr>
              <p:cNvPr id="49" name="Freeform 49"/>
              <p:cNvSpPr/>
              <p:nvPr/>
            </p:nvSpPr>
            <p:spPr>
              <a:xfrm>
                <a:off x="0" y="0"/>
                <a:ext cx="812800" cy="546444"/>
              </a:xfrm>
              <a:custGeom>
                <a:avLst/>
                <a:gdLst/>
                <a:ahLst/>
                <a:cxnLst/>
                <a:rect l="l" t="t" r="r" b="b"/>
                <a:pathLst>
                  <a:path w="812800" h="546444">
                    <a:moveTo>
                      <a:pt x="127941" y="0"/>
                    </a:moveTo>
                    <a:lnTo>
                      <a:pt x="684859" y="0"/>
                    </a:lnTo>
                    <a:cubicBezTo>
                      <a:pt x="718791" y="0"/>
                      <a:pt x="751333" y="13479"/>
                      <a:pt x="775327" y="37473"/>
                    </a:cubicBezTo>
                    <a:cubicBezTo>
                      <a:pt x="799321" y="61467"/>
                      <a:pt x="812800" y="94009"/>
                      <a:pt x="812800" y="127941"/>
                    </a:cubicBezTo>
                    <a:lnTo>
                      <a:pt x="812800" y="418503"/>
                    </a:lnTo>
                    <a:cubicBezTo>
                      <a:pt x="812800" y="452435"/>
                      <a:pt x="799321" y="484978"/>
                      <a:pt x="775327" y="508971"/>
                    </a:cubicBezTo>
                    <a:cubicBezTo>
                      <a:pt x="751333" y="532965"/>
                      <a:pt x="718791" y="546444"/>
                      <a:pt x="684859" y="546444"/>
                    </a:cubicBezTo>
                    <a:lnTo>
                      <a:pt x="127941" y="546444"/>
                    </a:lnTo>
                    <a:cubicBezTo>
                      <a:pt x="94009" y="546444"/>
                      <a:pt x="61467" y="532965"/>
                      <a:pt x="37473" y="508971"/>
                    </a:cubicBezTo>
                    <a:cubicBezTo>
                      <a:pt x="13479" y="484978"/>
                      <a:pt x="0" y="452435"/>
                      <a:pt x="0" y="418503"/>
                    </a:cubicBezTo>
                    <a:lnTo>
                      <a:pt x="0" y="127941"/>
                    </a:lnTo>
                    <a:cubicBezTo>
                      <a:pt x="0" y="94009"/>
                      <a:pt x="13479" y="61467"/>
                      <a:pt x="37473" y="37473"/>
                    </a:cubicBezTo>
                    <a:cubicBezTo>
                      <a:pt x="61467" y="13479"/>
                      <a:pt x="94009" y="0"/>
                      <a:pt x="127941" y="0"/>
                    </a:cubicBezTo>
                    <a:close/>
                  </a:path>
                </a:pathLst>
              </a:custGeom>
              <a:solidFill>
                <a:srgbClr val="3D5E87"/>
              </a:solidFill>
            </p:spPr>
          </p:sp>
          <p:sp>
            <p:nvSpPr>
              <p:cNvPr id="50" name="TextBox 50"/>
              <p:cNvSpPr txBox="1"/>
              <p:nvPr/>
            </p:nvSpPr>
            <p:spPr>
              <a:xfrm>
                <a:off x="0" y="-28575"/>
                <a:ext cx="812800" cy="575019"/>
              </a:xfrm>
              <a:prstGeom prst="rect">
                <a:avLst/>
              </a:prstGeom>
            </p:spPr>
            <p:txBody>
              <a:bodyPr lIns="50800" tIns="50800" rIns="50800" bIns="50800" rtlCol="0" anchor="ctr"/>
              <a:lstStyle/>
              <a:p>
                <a:pPr algn="ctr">
                  <a:lnSpc>
                    <a:spcPts val="1959"/>
                  </a:lnSpc>
                </a:pPr>
                <a:endParaRPr/>
              </a:p>
            </p:txBody>
          </p:sp>
        </p:grpSp>
        <p:sp>
          <p:nvSpPr>
            <p:cNvPr id="51" name="TextBox 51"/>
            <p:cNvSpPr txBox="1"/>
            <p:nvPr/>
          </p:nvSpPr>
          <p:spPr>
            <a:xfrm>
              <a:off x="0" y="145531"/>
              <a:ext cx="4114800" cy="3139652"/>
            </a:xfrm>
            <a:prstGeom prst="rect">
              <a:avLst/>
            </a:prstGeom>
          </p:spPr>
          <p:txBody>
            <a:bodyPr lIns="0" tIns="0" rIns="0" bIns="0" rtlCol="0" anchor="t">
              <a:spAutoFit/>
            </a:bodyPr>
            <a:lstStyle/>
            <a:p>
              <a:pPr algn="ctr">
                <a:lnSpc>
                  <a:spcPts val="2379"/>
                </a:lnSpc>
                <a:spcBef>
                  <a:spcPct val="0"/>
                </a:spcBef>
              </a:pPr>
              <a:r>
                <a:rPr lang="en-US" sz="1699">
                  <a:solidFill>
                    <a:srgbClr val="FFFFFF"/>
                  </a:solidFill>
                  <a:latin typeface="Evolve Sans"/>
                </a:rPr>
                <a:t>Mangelnde Flexibilität:</a:t>
              </a:r>
            </a:p>
            <a:p>
              <a:pPr algn="ctr">
                <a:lnSpc>
                  <a:spcPts val="2379"/>
                </a:lnSpc>
                <a:spcBef>
                  <a:spcPct val="0"/>
                </a:spcBef>
              </a:pPr>
              <a:r>
                <a:rPr lang="en-US" sz="1699">
                  <a:solidFill>
                    <a:srgbClr val="FFFFFF"/>
                  </a:solidFill>
                  <a:latin typeface="Evolve Sans"/>
                </a:rPr>
                <a:t>Eine zu rigide Zeitplanung ohne Berücksichtigung unvorhergesehener Ereignisse kann zu Stress und Frustration führen.</a:t>
              </a:r>
            </a:p>
            <a:p>
              <a:pPr algn="ctr">
                <a:lnSpc>
                  <a:spcPts val="2379"/>
                </a:lnSpc>
                <a:spcBef>
                  <a:spcPct val="0"/>
                </a:spcBef>
              </a:pPr>
              <a:endParaRPr lang="en-US" sz="1699">
                <a:solidFill>
                  <a:srgbClr val="FFFFFF"/>
                </a:solidFill>
                <a:latin typeface="Evolve Sans"/>
              </a:endParaRPr>
            </a:p>
            <a:p>
              <a:pPr algn="ctr">
                <a:lnSpc>
                  <a:spcPts val="2379"/>
                </a:lnSpc>
                <a:spcBef>
                  <a:spcPct val="0"/>
                </a:spcBef>
              </a:pPr>
              <a:endParaRPr lang="en-US" sz="1699">
                <a:solidFill>
                  <a:srgbClr val="FFFFFF"/>
                </a:solidFill>
                <a:latin typeface="Evolve Sans"/>
              </a:endParaRPr>
            </a:p>
          </p:txBody>
        </p:sp>
      </p:grpSp>
      <p:sp>
        <p:nvSpPr>
          <p:cNvPr id="52" name="TextBox 52"/>
          <p:cNvSpPr txBox="1"/>
          <p:nvPr/>
        </p:nvSpPr>
        <p:spPr>
          <a:xfrm>
            <a:off x="356330" y="3995737"/>
            <a:ext cx="3475360" cy="2830830"/>
          </a:xfrm>
          <a:prstGeom prst="rect">
            <a:avLst/>
          </a:prstGeom>
        </p:spPr>
        <p:txBody>
          <a:bodyPr lIns="0" tIns="0" rIns="0" bIns="0" rtlCol="0" anchor="t">
            <a:spAutoFit/>
          </a:bodyPr>
          <a:lstStyle/>
          <a:p>
            <a:pPr algn="just">
              <a:lnSpc>
                <a:spcPts val="2519"/>
              </a:lnSpc>
            </a:pPr>
            <a:r>
              <a:rPr lang="en-US" sz="1799">
                <a:solidFill>
                  <a:srgbClr val="404040"/>
                </a:solidFill>
                <a:latin typeface="Evolve Sans"/>
              </a:rPr>
              <a:t>Frage an den Patienten</a:t>
            </a:r>
          </a:p>
          <a:p>
            <a:pPr algn="just">
              <a:lnSpc>
                <a:spcPts val="2519"/>
              </a:lnSpc>
            </a:pPr>
            <a:r>
              <a:rPr lang="en-US" sz="1799">
                <a:solidFill>
                  <a:srgbClr val="404040"/>
                </a:solidFill>
                <a:latin typeface="Evolve Sans"/>
              </a:rPr>
              <a:t>“Schauen Sie sich alle Zettel an und kleben Sie mit Klebezettel weitere Beobachtungen aus Ihrem Alltag dazu!</a:t>
            </a:r>
          </a:p>
          <a:p>
            <a:pPr algn="just">
              <a:lnSpc>
                <a:spcPts val="2519"/>
              </a:lnSpc>
            </a:pPr>
            <a:endParaRPr lang="en-US" sz="1799">
              <a:solidFill>
                <a:srgbClr val="404040"/>
              </a:solidFill>
              <a:latin typeface="Evolve Sans"/>
            </a:endParaRPr>
          </a:p>
          <a:p>
            <a:pPr algn="just">
              <a:lnSpc>
                <a:spcPts val="2519"/>
              </a:lnSpc>
            </a:pPr>
            <a:r>
              <a:rPr lang="en-US" sz="1799">
                <a:solidFill>
                  <a:srgbClr val="404040"/>
                </a:solidFill>
                <a:latin typeface="Evolve Sans"/>
              </a:rPr>
              <a:t>Sport, Zeit für sich, Erwartungen an sich, von anderen, an andere, Tagesplan - Flexibilität ...”</a:t>
            </a:r>
          </a:p>
        </p:txBody>
      </p:sp>
      <p:sp>
        <p:nvSpPr>
          <p:cNvPr id="53" name="TextBox 53"/>
          <p:cNvSpPr txBox="1"/>
          <p:nvPr/>
        </p:nvSpPr>
        <p:spPr>
          <a:xfrm>
            <a:off x="356330" y="3521443"/>
            <a:ext cx="2496865" cy="316230"/>
          </a:xfrm>
          <a:prstGeom prst="rect">
            <a:avLst/>
          </a:prstGeom>
        </p:spPr>
        <p:txBody>
          <a:bodyPr lIns="0" tIns="0" rIns="0" bIns="0" rtlCol="0" anchor="t">
            <a:spAutoFit/>
          </a:bodyPr>
          <a:lstStyle/>
          <a:p>
            <a:pPr algn="just">
              <a:lnSpc>
                <a:spcPts val="2519"/>
              </a:lnSpc>
              <a:spcBef>
                <a:spcPct val="0"/>
              </a:spcBef>
            </a:pPr>
            <a:r>
              <a:rPr lang="en-US" sz="1799">
                <a:solidFill>
                  <a:srgbClr val="404040"/>
                </a:solidFill>
                <a:latin typeface="Evolve Sans"/>
              </a:rPr>
              <a:t>Schritt 1</a:t>
            </a:r>
          </a:p>
        </p:txBody>
      </p:sp>
      <p:sp>
        <p:nvSpPr>
          <p:cNvPr id="54" name="AutoShape 7">
            <a:extLst>
              <a:ext uri="{FF2B5EF4-FFF2-40B4-BE49-F238E27FC236}">
                <a16:creationId xmlns:a16="http://schemas.microsoft.com/office/drawing/2014/main" id="{3053219F-68CC-420C-6525-030CD8020956}"/>
              </a:ext>
            </a:extLst>
          </p:cNvPr>
          <p:cNvSpPr/>
          <p:nvPr/>
        </p:nvSpPr>
        <p:spPr>
          <a:xfrm>
            <a:off x="2600918" y="9580254"/>
            <a:ext cx="233275" cy="0"/>
          </a:xfrm>
          <a:prstGeom prst="line">
            <a:avLst/>
          </a:prstGeom>
          <a:ln w="19050" cap="flat">
            <a:solidFill>
              <a:srgbClr val="221F23"/>
            </a:solidFill>
            <a:prstDash val="solid"/>
            <a:headEnd type="none" w="sm" len="sm"/>
            <a:tailEnd type="none" w="sm" len="sm"/>
          </a:ln>
        </p:spPr>
      </p:sp>
      <p:sp>
        <p:nvSpPr>
          <p:cNvPr id="60" name="TextBox 12">
            <a:extLst>
              <a:ext uri="{FF2B5EF4-FFF2-40B4-BE49-F238E27FC236}">
                <a16:creationId xmlns:a16="http://schemas.microsoft.com/office/drawing/2014/main" id="{435D61AD-E4C1-FEC7-2D1C-5F3B72B731A4}"/>
              </a:ext>
            </a:extLst>
          </p:cNvPr>
          <p:cNvSpPr txBox="1"/>
          <p:nvPr/>
        </p:nvSpPr>
        <p:spPr>
          <a:xfrm>
            <a:off x="1037031" y="9229156"/>
            <a:ext cx="2138275" cy="209672"/>
          </a:xfrm>
          <a:prstGeom prst="rect">
            <a:avLst/>
          </a:prstGeom>
        </p:spPr>
        <p:txBody>
          <a:bodyPr wrap="square" lIns="0" tIns="0" rIns="0" bIns="0" rtlCol="0" anchor="t">
            <a:spAutoFit/>
          </a:bodyPr>
          <a:lstStyle/>
          <a:p>
            <a:pPr>
              <a:lnSpc>
                <a:spcPts val="1679"/>
              </a:lnSpc>
            </a:pPr>
            <a:r>
              <a:rPr lang="en-US" sz="1200">
                <a:solidFill>
                  <a:srgbClr val="221F23"/>
                </a:solidFill>
                <a:latin typeface="TAN Aegean"/>
              </a:rPr>
              <a:t>25         26         27</a:t>
            </a:r>
          </a:p>
        </p:txBody>
      </p:sp>
      <p:grpSp>
        <p:nvGrpSpPr>
          <p:cNvPr id="63" name="Group 2">
            <a:extLst>
              <a:ext uri="{FF2B5EF4-FFF2-40B4-BE49-F238E27FC236}">
                <a16:creationId xmlns:a16="http://schemas.microsoft.com/office/drawing/2014/main" id="{4491EC28-911D-F82D-CDC1-8A48E7757AE3}"/>
              </a:ext>
            </a:extLst>
          </p:cNvPr>
          <p:cNvGrpSpPr/>
          <p:nvPr/>
        </p:nvGrpSpPr>
        <p:grpSpPr>
          <a:xfrm rot="1509315">
            <a:off x="-1033429" y="-2925957"/>
            <a:ext cx="13280249" cy="17045715"/>
            <a:chOff x="0" y="0"/>
            <a:chExt cx="17706999" cy="22727620"/>
          </a:xfrm>
        </p:grpSpPr>
        <p:pic>
          <p:nvPicPr>
            <p:cNvPr id="64" name="Picture 3">
              <a:extLst>
                <a:ext uri="{FF2B5EF4-FFF2-40B4-BE49-F238E27FC236}">
                  <a16:creationId xmlns:a16="http://schemas.microsoft.com/office/drawing/2014/main" id="{E5BA72A5-20D1-A4B5-DC84-0D758777D8D4}"/>
                </a:ext>
              </a:extLst>
            </p:cNvPr>
            <p:cNvPicPr>
              <a:picLocks noChangeAspect="1"/>
            </p:cNvPicPr>
            <p:nvPr/>
          </p:nvPicPr>
          <p:blipFill>
            <a:blip r:embed="rId10">
              <a:alphaModFix amt="5000"/>
            </a:blip>
            <a:srcRect l="11045" r="11045"/>
            <a:stretch>
              <a:fillRect/>
            </a:stretch>
          </p:blipFill>
          <p:spPr>
            <a:xfrm>
              <a:off x="0" y="0"/>
              <a:ext cx="17706999" cy="22727620"/>
            </a:xfrm>
            <a:prstGeom prst="rect">
              <a:avLst/>
            </a:prstGeom>
          </p:spPr>
        </p:pic>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1028700" y="1028700"/>
            <a:ext cx="632334" cy="733703"/>
          </a:xfrm>
          <a:custGeom>
            <a:avLst/>
            <a:gdLst/>
            <a:ahLst/>
            <a:cxnLst/>
            <a:rect l="l" t="t" r="r" b="b"/>
            <a:pathLst>
              <a:path w="632334" h="733703">
                <a:moveTo>
                  <a:pt x="0" y="0"/>
                </a:moveTo>
                <a:lnTo>
                  <a:pt x="632334" y="0"/>
                </a:lnTo>
                <a:lnTo>
                  <a:pt x="632334" y="733703"/>
                </a:lnTo>
                <a:lnTo>
                  <a:pt x="0" y="733703"/>
                </a:lnTo>
                <a:lnTo>
                  <a:pt x="0" y="0"/>
                </a:lnTo>
                <a:close/>
              </a:path>
            </a:pathLst>
          </a:custGeom>
          <a:blipFill>
            <a:blip r:embed="rId2">
              <a:extLst>
                <a:ext uri="{96DAC541-7B7A-43D3-8B79-37D633B846F1}">
                  <asvg:svgBlip xmlns:asvg="http://schemas.microsoft.com/office/drawing/2016/SVG/main" r:embed="rId3"/>
                </a:ext>
              </a:extLst>
            </a:blip>
            <a:stretch>
              <a:fillRect r="-42302" b="-42814"/>
            </a:stretch>
          </a:blipFill>
        </p:spPr>
      </p:sp>
      <p:sp>
        <p:nvSpPr>
          <p:cNvPr id="6" name="Freeform 6"/>
          <p:cNvSpPr/>
          <p:nvPr/>
        </p:nvSpPr>
        <p:spPr>
          <a:xfrm rot="-5400000">
            <a:off x="16532827" y="5348966"/>
            <a:ext cx="1300195" cy="152751"/>
          </a:xfrm>
          <a:custGeom>
            <a:avLst/>
            <a:gdLst/>
            <a:ahLst/>
            <a:cxnLst/>
            <a:rect l="l" t="t" r="r" b="b"/>
            <a:pathLst>
              <a:path w="1300195" h="152751">
                <a:moveTo>
                  <a:pt x="0" y="0"/>
                </a:moveTo>
                <a:lnTo>
                  <a:pt x="1300195" y="0"/>
                </a:lnTo>
                <a:lnTo>
                  <a:pt x="1300195" y="152751"/>
                </a:lnTo>
                <a:lnTo>
                  <a:pt x="0" y="152751"/>
                </a:lnTo>
                <a:lnTo>
                  <a:pt x="0" y="0"/>
                </a:lnTo>
                <a:close/>
              </a:path>
            </a:pathLst>
          </a:custGeom>
          <a:blipFill>
            <a:blip r:embed="rId4">
              <a:extLst>
                <a:ext uri="{96DAC541-7B7A-43D3-8B79-37D633B846F1}">
                  <asvg:svgBlip xmlns:asvg="http://schemas.microsoft.com/office/drawing/2016/SVG/main" r:embed="rId5"/>
                </a:ext>
              </a:extLst>
            </a:blip>
            <a:stretch>
              <a:fillRect l="-40933" r="-43353"/>
            </a:stretch>
          </a:blipFill>
        </p:spPr>
      </p:sp>
      <p:grpSp>
        <p:nvGrpSpPr>
          <p:cNvPr id="7" name="Group 7"/>
          <p:cNvGrpSpPr>
            <a:grpSpLocks noChangeAspect="1"/>
          </p:cNvGrpSpPr>
          <p:nvPr/>
        </p:nvGrpSpPr>
        <p:grpSpPr>
          <a:xfrm>
            <a:off x="17113216" y="4211561"/>
            <a:ext cx="139416" cy="139416"/>
            <a:chOff x="0" y="0"/>
            <a:chExt cx="6355080" cy="6355080"/>
          </a:xfrm>
        </p:grpSpPr>
        <p:sp>
          <p:nvSpPr>
            <p:cNvPr id="8" name="Freeform 8"/>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21F23"/>
            </a:solidFill>
          </p:spPr>
        </p:sp>
      </p:grpSp>
      <p:sp>
        <p:nvSpPr>
          <p:cNvPr id="9" name="Freeform 9"/>
          <p:cNvSpPr/>
          <p:nvPr/>
        </p:nvSpPr>
        <p:spPr>
          <a:xfrm rot="5400000">
            <a:off x="16920508" y="8919508"/>
            <a:ext cx="246305" cy="431279"/>
          </a:xfrm>
          <a:custGeom>
            <a:avLst/>
            <a:gdLst/>
            <a:ahLst/>
            <a:cxnLst/>
            <a:rect l="l" t="t" r="r" b="b"/>
            <a:pathLst>
              <a:path w="246305" h="431279">
                <a:moveTo>
                  <a:pt x="0" y="0"/>
                </a:moveTo>
                <a:lnTo>
                  <a:pt x="246305" y="0"/>
                </a:lnTo>
                <a:lnTo>
                  <a:pt x="246305" y="431279"/>
                </a:lnTo>
                <a:lnTo>
                  <a:pt x="0" y="431279"/>
                </a:lnTo>
                <a:lnTo>
                  <a:pt x="0" y="0"/>
                </a:lnTo>
                <a:close/>
              </a:path>
            </a:pathLst>
          </a:custGeom>
          <a:blipFill>
            <a:blip r:embed="rId6">
              <a:extLst>
                <a:ext uri="{96DAC541-7B7A-43D3-8B79-37D633B846F1}">
                  <asvg:svgBlip xmlns:asvg="http://schemas.microsoft.com/office/drawing/2016/SVG/main" r:embed="rId7"/>
                </a:ext>
              </a:extLst>
            </a:blip>
            <a:stretch>
              <a:fillRect l="-75099"/>
            </a:stretch>
          </a:blipFill>
        </p:spPr>
      </p:sp>
      <p:grpSp>
        <p:nvGrpSpPr>
          <p:cNvPr id="10" name="Group 10"/>
          <p:cNvGrpSpPr/>
          <p:nvPr/>
        </p:nvGrpSpPr>
        <p:grpSpPr>
          <a:xfrm>
            <a:off x="1814809" y="3421289"/>
            <a:ext cx="1598228" cy="147779"/>
            <a:chOff x="0" y="0"/>
            <a:chExt cx="1648200" cy="152400"/>
          </a:xfrm>
        </p:grpSpPr>
        <p:sp>
          <p:nvSpPr>
            <p:cNvPr id="11" name="Freeform 11"/>
            <p:cNvSpPr/>
            <p:nvPr/>
          </p:nvSpPr>
          <p:spPr>
            <a:xfrm>
              <a:off x="0" y="0"/>
              <a:ext cx="1648200" cy="152400"/>
            </a:xfrm>
            <a:custGeom>
              <a:avLst/>
              <a:gdLst/>
              <a:ahLst/>
              <a:cxnLst/>
              <a:rect l="l" t="t" r="r" b="b"/>
              <a:pathLst>
                <a:path w="1648200" h="152400">
                  <a:moveTo>
                    <a:pt x="0" y="0"/>
                  </a:moveTo>
                  <a:lnTo>
                    <a:pt x="1648200" y="0"/>
                  </a:lnTo>
                  <a:lnTo>
                    <a:pt x="1648200" y="152400"/>
                  </a:lnTo>
                  <a:lnTo>
                    <a:pt x="0" y="152400"/>
                  </a:lnTo>
                  <a:close/>
                </a:path>
              </a:pathLst>
            </a:custGeom>
            <a:solidFill>
              <a:srgbClr val="E4F2F2"/>
            </a:solidFill>
          </p:spPr>
        </p:sp>
      </p:grpSp>
      <p:grpSp>
        <p:nvGrpSpPr>
          <p:cNvPr id="12" name="Group 12"/>
          <p:cNvGrpSpPr/>
          <p:nvPr/>
        </p:nvGrpSpPr>
        <p:grpSpPr>
          <a:xfrm>
            <a:off x="386758" y="9886860"/>
            <a:ext cx="17901242" cy="335998"/>
            <a:chOff x="0" y="0"/>
            <a:chExt cx="23868323" cy="447998"/>
          </a:xfrm>
        </p:grpSpPr>
        <p:sp>
          <p:nvSpPr>
            <p:cNvPr id="13" name="TextBox 13"/>
            <p:cNvSpPr txBox="1"/>
            <p:nvPr/>
          </p:nvSpPr>
          <p:spPr>
            <a:xfrm>
              <a:off x="127545" y="-66675"/>
              <a:ext cx="23740779" cy="499564"/>
            </a:xfrm>
            <a:prstGeom prst="rect">
              <a:avLst/>
            </a:prstGeom>
          </p:spPr>
          <p:txBody>
            <a:bodyPr lIns="0" tIns="0" rIns="0" bIns="0" rtlCol="0" anchor="t">
              <a:spAutoFit/>
            </a:bodyPr>
            <a:lstStyle/>
            <a:p>
              <a:pPr>
                <a:lnSpc>
                  <a:spcPts val="2841"/>
                </a:lnSpc>
              </a:pPr>
              <a:r>
                <a:rPr lang="en-US" sz="2185" spc="305">
                  <a:solidFill>
                    <a:srgbClr val="638991"/>
                  </a:solidFill>
                  <a:latin typeface="Carlito Bold"/>
                </a:rPr>
                <a:t>     </a:t>
              </a:r>
              <a:r>
                <a:rPr lang="en-US" sz="2185" spc="305">
                  <a:solidFill>
                    <a:srgbClr val="D9D9D9"/>
                  </a:solidFill>
                  <a:latin typeface="Carlito Bold"/>
                </a:rPr>
                <a:t>Dr. Dittmer Institut   I   www.heilpraktiker-psychotherapie-werden.de</a:t>
              </a:r>
            </a:p>
          </p:txBody>
        </p:sp>
        <p:sp>
          <p:nvSpPr>
            <p:cNvPr id="14" name="Freeform 14"/>
            <p:cNvSpPr/>
            <p:nvPr/>
          </p:nvSpPr>
          <p:spPr>
            <a:xfrm>
              <a:off x="0" y="0"/>
              <a:ext cx="447998" cy="447998"/>
            </a:xfrm>
            <a:custGeom>
              <a:avLst/>
              <a:gdLst/>
              <a:ahLst/>
              <a:cxnLst/>
              <a:rect l="l" t="t" r="r" b="b"/>
              <a:pathLst>
                <a:path w="447998" h="447998">
                  <a:moveTo>
                    <a:pt x="0" y="0"/>
                  </a:moveTo>
                  <a:lnTo>
                    <a:pt x="447998" y="0"/>
                  </a:lnTo>
                  <a:lnTo>
                    <a:pt x="447998" y="447998"/>
                  </a:lnTo>
                  <a:lnTo>
                    <a:pt x="0" y="447998"/>
                  </a:lnTo>
                  <a:lnTo>
                    <a:pt x="0" y="0"/>
                  </a:lnTo>
                  <a:close/>
                </a:path>
              </a:pathLst>
            </a:custGeom>
            <a:blipFill>
              <a:blip r:embed="rId8"/>
              <a:stretch>
                <a:fillRect/>
              </a:stretch>
            </a:blipFill>
          </p:spPr>
        </p:sp>
      </p:grpSp>
      <p:grpSp>
        <p:nvGrpSpPr>
          <p:cNvPr id="15" name="Group 15"/>
          <p:cNvGrpSpPr/>
          <p:nvPr/>
        </p:nvGrpSpPr>
        <p:grpSpPr>
          <a:xfrm>
            <a:off x="4473121" y="1395552"/>
            <a:ext cx="12354900" cy="6987793"/>
            <a:chOff x="0" y="0"/>
            <a:chExt cx="5674209" cy="3209269"/>
          </a:xfrm>
        </p:grpSpPr>
        <p:sp>
          <p:nvSpPr>
            <p:cNvPr id="16" name="Freeform 16"/>
            <p:cNvSpPr/>
            <p:nvPr/>
          </p:nvSpPr>
          <p:spPr>
            <a:xfrm>
              <a:off x="0" y="0"/>
              <a:ext cx="5674209" cy="3209269"/>
            </a:xfrm>
            <a:custGeom>
              <a:avLst/>
              <a:gdLst/>
              <a:ahLst/>
              <a:cxnLst/>
              <a:rect l="l" t="t" r="r" b="b"/>
              <a:pathLst>
                <a:path w="5674209" h="3209269">
                  <a:moveTo>
                    <a:pt x="0" y="0"/>
                  </a:moveTo>
                  <a:lnTo>
                    <a:pt x="5674209" y="0"/>
                  </a:lnTo>
                  <a:lnTo>
                    <a:pt x="5674209" y="3209269"/>
                  </a:lnTo>
                  <a:lnTo>
                    <a:pt x="0" y="3209269"/>
                  </a:lnTo>
                  <a:close/>
                </a:path>
              </a:pathLst>
            </a:custGeom>
            <a:solidFill>
              <a:srgbClr val="E4F2F2"/>
            </a:solidFill>
          </p:spPr>
        </p:sp>
      </p:grpSp>
      <p:sp>
        <p:nvSpPr>
          <p:cNvPr id="17" name="Freeform 17"/>
          <p:cNvSpPr/>
          <p:nvPr/>
        </p:nvSpPr>
        <p:spPr>
          <a:xfrm>
            <a:off x="4481488" y="1281347"/>
            <a:ext cx="12354900" cy="6987793"/>
          </a:xfrm>
          <a:custGeom>
            <a:avLst/>
            <a:gdLst/>
            <a:ahLst/>
            <a:cxnLst/>
            <a:rect l="l" t="t" r="r" b="b"/>
            <a:pathLst>
              <a:path w="12354900" h="6987793">
                <a:moveTo>
                  <a:pt x="0" y="0"/>
                </a:moveTo>
                <a:lnTo>
                  <a:pt x="12354899" y="0"/>
                </a:lnTo>
                <a:lnTo>
                  <a:pt x="12354899" y="6987794"/>
                </a:lnTo>
                <a:lnTo>
                  <a:pt x="0" y="6987794"/>
                </a:lnTo>
                <a:lnTo>
                  <a:pt x="0" y="0"/>
                </a:lnTo>
                <a:close/>
              </a:path>
            </a:pathLst>
          </a:custGeom>
          <a:blipFill>
            <a:blip r:embed="rId9">
              <a:alphaModFix amt="32999"/>
            </a:blip>
            <a:stretch>
              <a:fillRect t="-7051" b="-10304"/>
            </a:stretch>
          </a:blipFill>
        </p:spPr>
      </p:sp>
      <p:sp>
        <p:nvSpPr>
          <p:cNvPr id="18" name="TextBox 18"/>
          <p:cNvSpPr txBox="1"/>
          <p:nvPr/>
        </p:nvSpPr>
        <p:spPr>
          <a:xfrm>
            <a:off x="1814809" y="2683796"/>
            <a:ext cx="4033761" cy="613410"/>
          </a:xfrm>
          <a:prstGeom prst="rect">
            <a:avLst/>
          </a:prstGeom>
        </p:spPr>
        <p:txBody>
          <a:bodyPr lIns="0" tIns="0" rIns="0" bIns="0" rtlCol="0" anchor="t">
            <a:spAutoFit/>
          </a:bodyPr>
          <a:lstStyle/>
          <a:p>
            <a:pPr>
              <a:lnSpc>
                <a:spcPts val="5040"/>
              </a:lnSpc>
            </a:pPr>
            <a:r>
              <a:rPr lang="en-US" sz="3600">
                <a:solidFill>
                  <a:srgbClr val="221F23"/>
                </a:solidFill>
                <a:latin typeface="Benedict"/>
              </a:rPr>
              <a:t>Zeitmanagement</a:t>
            </a:r>
          </a:p>
        </p:txBody>
      </p:sp>
      <p:grpSp>
        <p:nvGrpSpPr>
          <p:cNvPr id="19" name="Group 19"/>
          <p:cNvGrpSpPr/>
          <p:nvPr/>
        </p:nvGrpSpPr>
        <p:grpSpPr>
          <a:xfrm>
            <a:off x="11237806" y="5789540"/>
            <a:ext cx="3086100" cy="1739987"/>
            <a:chOff x="0" y="0"/>
            <a:chExt cx="4114800" cy="2319983"/>
          </a:xfrm>
        </p:grpSpPr>
        <p:grpSp>
          <p:nvGrpSpPr>
            <p:cNvPr id="20" name="Group 20"/>
            <p:cNvGrpSpPr/>
            <p:nvPr/>
          </p:nvGrpSpPr>
          <p:grpSpPr>
            <a:xfrm>
              <a:off x="0" y="0"/>
              <a:ext cx="4114800" cy="2319983"/>
              <a:chOff x="0" y="0"/>
              <a:chExt cx="812800" cy="458268"/>
            </a:xfrm>
          </p:grpSpPr>
          <p:sp>
            <p:nvSpPr>
              <p:cNvPr id="21" name="Freeform 21"/>
              <p:cNvSpPr/>
              <p:nvPr/>
            </p:nvSpPr>
            <p:spPr>
              <a:xfrm>
                <a:off x="0" y="0"/>
                <a:ext cx="812800" cy="458268"/>
              </a:xfrm>
              <a:custGeom>
                <a:avLst/>
                <a:gdLst/>
                <a:ahLst/>
                <a:cxnLst/>
                <a:rect l="l" t="t" r="r" b="b"/>
                <a:pathLst>
                  <a:path w="812800" h="458268">
                    <a:moveTo>
                      <a:pt x="127941" y="0"/>
                    </a:moveTo>
                    <a:lnTo>
                      <a:pt x="684859" y="0"/>
                    </a:lnTo>
                    <a:cubicBezTo>
                      <a:pt x="718791" y="0"/>
                      <a:pt x="751333" y="13479"/>
                      <a:pt x="775327" y="37473"/>
                    </a:cubicBezTo>
                    <a:cubicBezTo>
                      <a:pt x="799321" y="61467"/>
                      <a:pt x="812800" y="94009"/>
                      <a:pt x="812800" y="127941"/>
                    </a:cubicBezTo>
                    <a:lnTo>
                      <a:pt x="812800" y="330327"/>
                    </a:lnTo>
                    <a:cubicBezTo>
                      <a:pt x="812800" y="364259"/>
                      <a:pt x="799321" y="396802"/>
                      <a:pt x="775327" y="420795"/>
                    </a:cubicBezTo>
                    <a:cubicBezTo>
                      <a:pt x="751333" y="444789"/>
                      <a:pt x="718791" y="458268"/>
                      <a:pt x="684859" y="458268"/>
                    </a:cubicBezTo>
                    <a:lnTo>
                      <a:pt x="127941" y="458268"/>
                    </a:lnTo>
                    <a:cubicBezTo>
                      <a:pt x="94009" y="458268"/>
                      <a:pt x="61467" y="444789"/>
                      <a:pt x="37473" y="420795"/>
                    </a:cubicBezTo>
                    <a:cubicBezTo>
                      <a:pt x="13479" y="396802"/>
                      <a:pt x="0" y="364259"/>
                      <a:pt x="0" y="330327"/>
                    </a:cubicBezTo>
                    <a:lnTo>
                      <a:pt x="0" y="127941"/>
                    </a:lnTo>
                    <a:cubicBezTo>
                      <a:pt x="0" y="94009"/>
                      <a:pt x="13479" y="61467"/>
                      <a:pt x="37473" y="37473"/>
                    </a:cubicBezTo>
                    <a:cubicBezTo>
                      <a:pt x="61467" y="13479"/>
                      <a:pt x="94009" y="0"/>
                      <a:pt x="127941" y="0"/>
                    </a:cubicBezTo>
                    <a:close/>
                  </a:path>
                </a:pathLst>
              </a:custGeom>
              <a:solidFill>
                <a:srgbClr val="3D5E87"/>
              </a:solidFill>
            </p:spPr>
          </p:sp>
          <p:sp>
            <p:nvSpPr>
              <p:cNvPr id="22" name="TextBox 22"/>
              <p:cNvSpPr txBox="1"/>
              <p:nvPr/>
            </p:nvSpPr>
            <p:spPr>
              <a:xfrm>
                <a:off x="0" y="-28575"/>
                <a:ext cx="812800" cy="486843"/>
              </a:xfrm>
              <a:prstGeom prst="rect">
                <a:avLst/>
              </a:prstGeom>
            </p:spPr>
            <p:txBody>
              <a:bodyPr lIns="50800" tIns="50800" rIns="50800" bIns="50800" rtlCol="0" anchor="ctr"/>
              <a:lstStyle/>
              <a:p>
                <a:pPr algn="ctr">
                  <a:lnSpc>
                    <a:spcPts val="1959"/>
                  </a:lnSpc>
                </a:pPr>
                <a:endParaRPr/>
              </a:p>
            </p:txBody>
          </p:sp>
        </p:grpSp>
        <p:sp>
          <p:nvSpPr>
            <p:cNvPr id="23" name="TextBox 23"/>
            <p:cNvSpPr txBox="1"/>
            <p:nvPr/>
          </p:nvSpPr>
          <p:spPr>
            <a:xfrm>
              <a:off x="0" y="145531"/>
              <a:ext cx="4114800" cy="1958552"/>
            </a:xfrm>
            <a:prstGeom prst="rect">
              <a:avLst/>
            </a:prstGeom>
          </p:spPr>
          <p:txBody>
            <a:bodyPr lIns="0" tIns="0" rIns="0" bIns="0" rtlCol="0" anchor="t">
              <a:spAutoFit/>
            </a:bodyPr>
            <a:lstStyle/>
            <a:p>
              <a:pPr algn="ctr">
                <a:lnSpc>
                  <a:spcPts val="2379"/>
                </a:lnSpc>
                <a:spcBef>
                  <a:spcPct val="0"/>
                </a:spcBef>
              </a:pPr>
              <a:r>
                <a:rPr lang="en-US" sz="1699">
                  <a:solidFill>
                    <a:srgbClr val="FFFFFF"/>
                  </a:solidFill>
                  <a:latin typeface="Evolve Sans"/>
                </a:rPr>
                <a:t>Überforderung:</a:t>
              </a:r>
            </a:p>
            <a:p>
              <a:pPr algn="ctr">
                <a:lnSpc>
                  <a:spcPts val="2379"/>
                </a:lnSpc>
                <a:spcBef>
                  <a:spcPct val="0"/>
                </a:spcBef>
              </a:pPr>
              <a:r>
                <a:rPr lang="en-US" sz="1699">
                  <a:solidFill>
                    <a:srgbClr val="FFFFFF"/>
                  </a:solidFill>
                  <a:latin typeface="Evolve Sans"/>
                </a:rPr>
                <a:t>Ein unstrukturierter Tagesablauf und die Anhäufung von Aufgaben können zu einem Gefühl der Überforderung führen</a:t>
              </a:r>
            </a:p>
          </p:txBody>
        </p:sp>
      </p:grpSp>
      <p:grpSp>
        <p:nvGrpSpPr>
          <p:cNvPr id="24" name="Group 24"/>
          <p:cNvGrpSpPr/>
          <p:nvPr/>
        </p:nvGrpSpPr>
        <p:grpSpPr>
          <a:xfrm>
            <a:off x="6433961" y="5789540"/>
            <a:ext cx="3086100" cy="1873337"/>
            <a:chOff x="0" y="0"/>
            <a:chExt cx="4114800" cy="2497783"/>
          </a:xfrm>
        </p:grpSpPr>
        <p:grpSp>
          <p:nvGrpSpPr>
            <p:cNvPr id="25" name="Group 25"/>
            <p:cNvGrpSpPr/>
            <p:nvPr/>
          </p:nvGrpSpPr>
          <p:grpSpPr>
            <a:xfrm>
              <a:off x="0" y="0"/>
              <a:ext cx="4114800" cy="2319983"/>
              <a:chOff x="0" y="0"/>
              <a:chExt cx="812800" cy="458268"/>
            </a:xfrm>
          </p:grpSpPr>
          <p:sp>
            <p:nvSpPr>
              <p:cNvPr id="26" name="Freeform 26"/>
              <p:cNvSpPr/>
              <p:nvPr/>
            </p:nvSpPr>
            <p:spPr>
              <a:xfrm>
                <a:off x="0" y="0"/>
                <a:ext cx="812800" cy="458268"/>
              </a:xfrm>
              <a:custGeom>
                <a:avLst/>
                <a:gdLst/>
                <a:ahLst/>
                <a:cxnLst/>
                <a:rect l="l" t="t" r="r" b="b"/>
                <a:pathLst>
                  <a:path w="812800" h="458268">
                    <a:moveTo>
                      <a:pt x="127941" y="0"/>
                    </a:moveTo>
                    <a:lnTo>
                      <a:pt x="684859" y="0"/>
                    </a:lnTo>
                    <a:cubicBezTo>
                      <a:pt x="718791" y="0"/>
                      <a:pt x="751333" y="13479"/>
                      <a:pt x="775327" y="37473"/>
                    </a:cubicBezTo>
                    <a:cubicBezTo>
                      <a:pt x="799321" y="61467"/>
                      <a:pt x="812800" y="94009"/>
                      <a:pt x="812800" y="127941"/>
                    </a:cubicBezTo>
                    <a:lnTo>
                      <a:pt x="812800" y="330327"/>
                    </a:lnTo>
                    <a:cubicBezTo>
                      <a:pt x="812800" y="364259"/>
                      <a:pt x="799321" y="396802"/>
                      <a:pt x="775327" y="420795"/>
                    </a:cubicBezTo>
                    <a:cubicBezTo>
                      <a:pt x="751333" y="444789"/>
                      <a:pt x="718791" y="458268"/>
                      <a:pt x="684859" y="458268"/>
                    </a:cubicBezTo>
                    <a:lnTo>
                      <a:pt x="127941" y="458268"/>
                    </a:lnTo>
                    <a:cubicBezTo>
                      <a:pt x="94009" y="458268"/>
                      <a:pt x="61467" y="444789"/>
                      <a:pt x="37473" y="420795"/>
                    </a:cubicBezTo>
                    <a:cubicBezTo>
                      <a:pt x="13479" y="396802"/>
                      <a:pt x="0" y="364259"/>
                      <a:pt x="0" y="330327"/>
                    </a:cubicBezTo>
                    <a:lnTo>
                      <a:pt x="0" y="127941"/>
                    </a:lnTo>
                    <a:cubicBezTo>
                      <a:pt x="0" y="94009"/>
                      <a:pt x="13479" y="61467"/>
                      <a:pt x="37473" y="37473"/>
                    </a:cubicBezTo>
                    <a:cubicBezTo>
                      <a:pt x="61467" y="13479"/>
                      <a:pt x="94009" y="0"/>
                      <a:pt x="127941" y="0"/>
                    </a:cubicBezTo>
                    <a:close/>
                  </a:path>
                </a:pathLst>
              </a:custGeom>
              <a:solidFill>
                <a:srgbClr val="3D5E87"/>
              </a:solidFill>
            </p:spPr>
          </p:sp>
          <p:sp>
            <p:nvSpPr>
              <p:cNvPr id="27" name="TextBox 27"/>
              <p:cNvSpPr txBox="1"/>
              <p:nvPr/>
            </p:nvSpPr>
            <p:spPr>
              <a:xfrm>
                <a:off x="0" y="-28575"/>
                <a:ext cx="812800" cy="486843"/>
              </a:xfrm>
              <a:prstGeom prst="rect">
                <a:avLst/>
              </a:prstGeom>
            </p:spPr>
            <p:txBody>
              <a:bodyPr lIns="50800" tIns="50800" rIns="50800" bIns="50800" rtlCol="0" anchor="ctr"/>
              <a:lstStyle/>
              <a:p>
                <a:pPr algn="ctr">
                  <a:lnSpc>
                    <a:spcPts val="1959"/>
                  </a:lnSpc>
                </a:pPr>
                <a:endParaRPr/>
              </a:p>
            </p:txBody>
          </p:sp>
        </p:grpSp>
        <p:sp>
          <p:nvSpPr>
            <p:cNvPr id="28" name="TextBox 28"/>
            <p:cNvSpPr txBox="1"/>
            <p:nvPr/>
          </p:nvSpPr>
          <p:spPr>
            <a:xfrm>
              <a:off x="0" y="145531"/>
              <a:ext cx="4114800" cy="2352252"/>
            </a:xfrm>
            <a:prstGeom prst="rect">
              <a:avLst/>
            </a:prstGeom>
          </p:spPr>
          <p:txBody>
            <a:bodyPr lIns="0" tIns="0" rIns="0" bIns="0" rtlCol="0" anchor="t">
              <a:spAutoFit/>
            </a:bodyPr>
            <a:lstStyle/>
            <a:p>
              <a:pPr algn="ctr">
                <a:lnSpc>
                  <a:spcPts val="2379"/>
                </a:lnSpc>
                <a:spcBef>
                  <a:spcPct val="0"/>
                </a:spcBef>
              </a:pPr>
              <a:r>
                <a:rPr lang="en-US" sz="1699">
                  <a:solidFill>
                    <a:srgbClr val="FFFFFF"/>
                  </a:solidFill>
                  <a:latin typeface="Evolve Sans"/>
                </a:rPr>
                <a:t>Stress und Druck:</a:t>
              </a:r>
            </a:p>
            <a:p>
              <a:pPr algn="ctr">
                <a:lnSpc>
                  <a:spcPts val="2379"/>
                </a:lnSpc>
                <a:spcBef>
                  <a:spcPct val="0"/>
                </a:spcBef>
              </a:pPr>
              <a:r>
                <a:rPr lang="en-US" sz="1699">
                  <a:solidFill>
                    <a:srgbClr val="FFFFFF"/>
                  </a:solidFill>
                  <a:latin typeface="Evolve Sans"/>
                </a:rPr>
                <a:t>Der Mangel an effektivem Zeitmanagement kann zu chronischem Stress und dem Gefühl von Zeitdruck führen.</a:t>
              </a:r>
            </a:p>
            <a:p>
              <a:pPr algn="ctr">
                <a:lnSpc>
                  <a:spcPts val="2379"/>
                </a:lnSpc>
                <a:spcBef>
                  <a:spcPct val="0"/>
                </a:spcBef>
              </a:pPr>
              <a:endParaRPr lang="en-US" sz="1699">
                <a:solidFill>
                  <a:srgbClr val="FFFFFF"/>
                </a:solidFill>
                <a:latin typeface="Evolve Sans"/>
              </a:endParaRPr>
            </a:p>
          </p:txBody>
        </p:sp>
      </p:grpSp>
      <p:grpSp>
        <p:nvGrpSpPr>
          <p:cNvPr id="29" name="Group 29"/>
          <p:cNvGrpSpPr/>
          <p:nvPr/>
        </p:nvGrpSpPr>
        <p:grpSpPr>
          <a:xfrm>
            <a:off x="12780856" y="3190712"/>
            <a:ext cx="3086100" cy="2168612"/>
            <a:chOff x="0" y="0"/>
            <a:chExt cx="4114800" cy="2891483"/>
          </a:xfrm>
        </p:grpSpPr>
        <p:grpSp>
          <p:nvGrpSpPr>
            <p:cNvPr id="30" name="Group 30"/>
            <p:cNvGrpSpPr/>
            <p:nvPr/>
          </p:nvGrpSpPr>
          <p:grpSpPr>
            <a:xfrm>
              <a:off x="0" y="0"/>
              <a:ext cx="4114800" cy="2766373"/>
              <a:chOff x="0" y="0"/>
              <a:chExt cx="812800" cy="546444"/>
            </a:xfrm>
          </p:grpSpPr>
          <p:sp>
            <p:nvSpPr>
              <p:cNvPr id="31" name="Freeform 31"/>
              <p:cNvSpPr/>
              <p:nvPr/>
            </p:nvSpPr>
            <p:spPr>
              <a:xfrm>
                <a:off x="0" y="0"/>
                <a:ext cx="812800" cy="546444"/>
              </a:xfrm>
              <a:custGeom>
                <a:avLst/>
                <a:gdLst/>
                <a:ahLst/>
                <a:cxnLst/>
                <a:rect l="l" t="t" r="r" b="b"/>
                <a:pathLst>
                  <a:path w="812800" h="546444">
                    <a:moveTo>
                      <a:pt x="127941" y="0"/>
                    </a:moveTo>
                    <a:lnTo>
                      <a:pt x="684859" y="0"/>
                    </a:lnTo>
                    <a:cubicBezTo>
                      <a:pt x="718791" y="0"/>
                      <a:pt x="751333" y="13479"/>
                      <a:pt x="775327" y="37473"/>
                    </a:cubicBezTo>
                    <a:cubicBezTo>
                      <a:pt x="799321" y="61467"/>
                      <a:pt x="812800" y="94009"/>
                      <a:pt x="812800" y="127941"/>
                    </a:cubicBezTo>
                    <a:lnTo>
                      <a:pt x="812800" y="418503"/>
                    </a:lnTo>
                    <a:cubicBezTo>
                      <a:pt x="812800" y="452435"/>
                      <a:pt x="799321" y="484978"/>
                      <a:pt x="775327" y="508971"/>
                    </a:cubicBezTo>
                    <a:cubicBezTo>
                      <a:pt x="751333" y="532965"/>
                      <a:pt x="718791" y="546444"/>
                      <a:pt x="684859" y="546444"/>
                    </a:cubicBezTo>
                    <a:lnTo>
                      <a:pt x="127941" y="546444"/>
                    </a:lnTo>
                    <a:cubicBezTo>
                      <a:pt x="94009" y="546444"/>
                      <a:pt x="61467" y="532965"/>
                      <a:pt x="37473" y="508971"/>
                    </a:cubicBezTo>
                    <a:cubicBezTo>
                      <a:pt x="13479" y="484978"/>
                      <a:pt x="0" y="452435"/>
                      <a:pt x="0" y="418503"/>
                    </a:cubicBezTo>
                    <a:lnTo>
                      <a:pt x="0" y="127941"/>
                    </a:lnTo>
                    <a:cubicBezTo>
                      <a:pt x="0" y="94009"/>
                      <a:pt x="13479" y="61467"/>
                      <a:pt x="37473" y="37473"/>
                    </a:cubicBezTo>
                    <a:cubicBezTo>
                      <a:pt x="61467" y="13479"/>
                      <a:pt x="94009" y="0"/>
                      <a:pt x="127941" y="0"/>
                    </a:cubicBezTo>
                    <a:close/>
                  </a:path>
                </a:pathLst>
              </a:custGeom>
              <a:solidFill>
                <a:srgbClr val="3D5E87"/>
              </a:solidFill>
            </p:spPr>
          </p:sp>
          <p:sp>
            <p:nvSpPr>
              <p:cNvPr id="32" name="TextBox 32"/>
              <p:cNvSpPr txBox="1"/>
              <p:nvPr/>
            </p:nvSpPr>
            <p:spPr>
              <a:xfrm>
                <a:off x="0" y="-28575"/>
                <a:ext cx="812800" cy="575019"/>
              </a:xfrm>
              <a:prstGeom prst="rect">
                <a:avLst/>
              </a:prstGeom>
            </p:spPr>
            <p:txBody>
              <a:bodyPr lIns="50800" tIns="50800" rIns="50800" bIns="50800" rtlCol="0" anchor="ctr"/>
              <a:lstStyle/>
              <a:p>
                <a:pPr algn="ctr">
                  <a:lnSpc>
                    <a:spcPts val="1959"/>
                  </a:lnSpc>
                </a:pPr>
                <a:endParaRPr/>
              </a:p>
            </p:txBody>
          </p:sp>
        </p:grpSp>
        <p:sp>
          <p:nvSpPr>
            <p:cNvPr id="33" name="TextBox 33"/>
            <p:cNvSpPr txBox="1"/>
            <p:nvPr/>
          </p:nvSpPr>
          <p:spPr>
            <a:xfrm>
              <a:off x="0" y="145531"/>
              <a:ext cx="4114800" cy="2745952"/>
            </a:xfrm>
            <a:prstGeom prst="rect">
              <a:avLst/>
            </a:prstGeom>
          </p:spPr>
          <p:txBody>
            <a:bodyPr lIns="0" tIns="0" rIns="0" bIns="0" rtlCol="0" anchor="t">
              <a:spAutoFit/>
            </a:bodyPr>
            <a:lstStyle/>
            <a:p>
              <a:pPr algn="ctr">
                <a:lnSpc>
                  <a:spcPts val="2379"/>
                </a:lnSpc>
                <a:spcBef>
                  <a:spcPct val="0"/>
                </a:spcBef>
              </a:pPr>
              <a:r>
                <a:rPr lang="en-US" sz="1699">
                  <a:solidFill>
                    <a:srgbClr val="FFFFFF"/>
                  </a:solidFill>
                  <a:latin typeface="Evolve Sans"/>
                </a:rPr>
                <a:t>Unrealistische Erwartungen:</a:t>
              </a:r>
            </a:p>
            <a:p>
              <a:pPr algn="ctr">
                <a:lnSpc>
                  <a:spcPts val="2379"/>
                </a:lnSpc>
                <a:spcBef>
                  <a:spcPct val="0"/>
                </a:spcBef>
              </a:pPr>
              <a:r>
                <a:rPr lang="en-US" sz="1699">
                  <a:solidFill>
                    <a:srgbClr val="FFFFFF"/>
                  </a:solidFill>
                  <a:latin typeface="Evolve Sans"/>
                </a:rPr>
                <a:t>Wenn unrealistische Ziele oder Erwartungen bezüglich der zu erledigenden Aufgaben gesetzt werden, kann dies zu Anspannung und Enttäuschung führen.</a:t>
              </a:r>
            </a:p>
            <a:p>
              <a:pPr algn="ctr">
                <a:lnSpc>
                  <a:spcPts val="2379"/>
                </a:lnSpc>
                <a:spcBef>
                  <a:spcPct val="0"/>
                </a:spcBef>
              </a:pPr>
              <a:endParaRPr lang="en-US" sz="1699">
                <a:solidFill>
                  <a:srgbClr val="FFFFFF"/>
                </a:solidFill>
                <a:latin typeface="Evolve Sans"/>
              </a:endParaRPr>
            </a:p>
          </p:txBody>
        </p:sp>
      </p:grpSp>
      <p:grpSp>
        <p:nvGrpSpPr>
          <p:cNvPr id="34" name="Group 34"/>
          <p:cNvGrpSpPr/>
          <p:nvPr/>
        </p:nvGrpSpPr>
        <p:grpSpPr>
          <a:xfrm>
            <a:off x="8956675" y="3187807"/>
            <a:ext cx="3086100" cy="2463887"/>
            <a:chOff x="0" y="0"/>
            <a:chExt cx="4114800" cy="3285183"/>
          </a:xfrm>
        </p:grpSpPr>
        <p:grpSp>
          <p:nvGrpSpPr>
            <p:cNvPr id="35" name="Group 35"/>
            <p:cNvGrpSpPr/>
            <p:nvPr/>
          </p:nvGrpSpPr>
          <p:grpSpPr>
            <a:xfrm>
              <a:off x="0" y="0"/>
              <a:ext cx="4114800" cy="2766373"/>
              <a:chOff x="0" y="0"/>
              <a:chExt cx="812800" cy="546444"/>
            </a:xfrm>
          </p:grpSpPr>
          <p:sp>
            <p:nvSpPr>
              <p:cNvPr id="36" name="Freeform 36"/>
              <p:cNvSpPr/>
              <p:nvPr/>
            </p:nvSpPr>
            <p:spPr>
              <a:xfrm>
                <a:off x="0" y="0"/>
                <a:ext cx="812800" cy="546444"/>
              </a:xfrm>
              <a:custGeom>
                <a:avLst/>
                <a:gdLst/>
                <a:ahLst/>
                <a:cxnLst/>
                <a:rect l="l" t="t" r="r" b="b"/>
                <a:pathLst>
                  <a:path w="812800" h="546444">
                    <a:moveTo>
                      <a:pt x="127941" y="0"/>
                    </a:moveTo>
                    <a:lnTo>
                      <a:pt x="684859" y="0"/>
                    </a:lnTo>
                    <a:cubicBezTo>
                      <a:pt x="718791" y="0"/>
                      <a:pt x="751333" y="13479"/>
                      <a:pt x="775327" y="37473"/>
                    </a:cubicBezTo>
                    <a:cubicBezTo>
                      <a:pt x="799321" y="61467"/>
                      <a:pt x="812800" y="94009"/>
                      <a:pt x="812800" y="127941"/>
                    </a:cubicBezTo>
                    <a:lnTo>
                      <a:pt x="812800" y="418503"/>
                    </a:lnTo>
                    <a:cubicBezTo>
                      <a:pt x="812800" y="452435"/>
                      <a:pt x="799321" y="484978"/>
                      <a:pt x="775327" y="508971"/>
                    </a:cubicBezTo>
                    <a:cubicBezTo>
                      <a:pt x="751333" y="532965"/>
                      <a:pt x="718791" y="546444"/>
                      <a:pt x="684859" y="546444"/>
                    </a:cubicBezTo>
                    <a:lnTo>
                      <a:pt x="127941" y="546444"/>
                    </a:lnTo>
                    <a:cubicBezTo>
                      <a:pt x="94009" y="546444"/>
                      <a:pt x="61467" y="532965"/>
                      <a:pt x="37473" y="508971"/>
                    </a:cubicBezTo>
                    <a:cubicBezTo>
                      <a:pt x="13479" y="484978"/>
                      <a:pt x="0" y="452435"/>
                      <a:pt x="0" y="418503"/>
                    </a:cubicBezTo>
                    <a:lnTo>
                      <a:pt x="0" y="127941"/>
                    </a:lnTo>
                    <a:cubicBezTo>
                      <a:pt x="0" y="94009"/>
                      <a:pt x="13479" y="61467"/>
                      <a:pt x="37473" y="37473"/>
                    </a:cubicBezTo>
                    <a:cubicBezTo>
                      <a:pt x="61467" y="13479"/>
                      <a:pt x="94009" y="0"/>
                      <a:pt x="127941" y="0"/>
                    </a:cubicBezTo>
                    <a:close/>
                  </a:path>
                </a:pathLst>
              </a:custGeom>
              <a:solidFill>
                <a:srgbClr val="3D5E87"/>
              </a:solidFill>
            </p:spPr>
          </p:sp>
          <p:sp>
            <p:nvSpPr>
              <p:cNvPr id="37" name="TextBox 37"/>
              <p:cNvSpPr txBox="1"/>
              <p:nvPr/>
            </p:nvSpPr>
            <p:spPr>
              <a:xfrm>
                <a:off x="0" y="-28575"/>
                <a:ext cx="812800" cy="575019"/>
              </a:xfrm>
              <a:prstGeom prst="rect">
                <a:avLst/>
              </a:prstGeom>
            </p:spPr>
            <p:txBody>
              <a:bodyPr lIns="50800" tIns="50800" rIns="50800" bIns="50800" rtlCol="0" anchor="ctr"/>
              <a:lstStyle/>
              <a:p>
                <a:pPr algn="ctr">
                  <a:lnSpc>
                    <a:spcPts val="1959"/>
                  </a:lnSpc>
                </a:pPr>
                <a:endParaRPr/>
              </a:p>
            </p:txBody>
          </p:sp>
        </p:grpSp>
        <p:sp>
          <p:nvSpPr>
            <p:cNvPr id="38" name="TextBox 38"/>
            <p:cNvSpPr txBox="1"/>
            <p:nvPr/>
          </p:nvSpPr>
          <p:spPr>
            <a:xfrm>
              <a:off x="0" y="145531"/>
              <a:ext cx="4114800" cy="3139652"/>
            </a:xfrm>
            <a:prstGeom prst="rect">
              <a:avLst/>
            </a:prstGeom>
          </p:spPr>
          <p:txBody>
            <a:bodyPr lIns="0" tIns="0" rIns="0" bIns="0" rtlCol="0" anchor="t">
              <a:spAutoFit/>
            </a:bodyPr>
            <a:lstStyle/>
            <a:p>
              <a:pPr algn="ctr">
                <a:lnSpc>
                  <a:spcPts val="2379"/>
                </a:lnSpc>
                <a:spcBef>
                  <a:spcPct val="0"/>
                </a:spcBef>
              </a:pPr>
              <a:r>
                <a:rPr lang="en-US" sz="1699">
                  <a:solidFill>
                    <a:srgbClr val="FFFFFF"/>
                  </a:solidFill>
                  <a:latin typeface="Evolve Sans"/>
                </a:rPr>
                <a:t>Fehlende Selbstpflege:</a:t>
              </a:r>
            </a:p>
            <a:p>
              <a:pPr algn="ctr">
                <a:lnSpc>
                  <a:spcPts val="2379"/>
                </a:lnSpc>
                <a:spcBef>
                  <a:spcPct val="0"/>
                </a:spcBef>
              </a:pPr>
              <a:r>
                <a:rPr lang="en-US" sz="1699">
                  <a:solidFill>
                    <a:srgbClr val="FFFFFF"/>
                  </a:solidFill>
                  <a:latin typeface="Evolve Sans"/>
                </a:rPr>
                <a:t>Das Vernachlässigen von Selbstpflegeaktivitäten aufgrund von Zeitmangel kann zu physischer und emotionaler Erschöpfung beitragen.</a:t>
              </a:r>
            </a:p>
            <a:p>
              <a:pPr algn="ctr">
                <a:lnSpc>
                  <a:spcPts val="2379"/>
                </a:lnSpc>
                <a:spcBef>
                  <a:spcPct val="0"/>
                </a:spcBef>
              </a:pPr>
              <a:endParaRPr lang="en-US" sz="1699">
                <a:solidFill>
                  <a:srgbClr val="FFFFFF"/>
                </a:solidFill>
                <a:latin typeface="Evolve Sans"/>
              </a:endParaRPr>
            </a:p>
            <a:p>
              <a:pPr algn="ctr">
                <a:lnSpc>
                  <a:spcPts val="2379"/>
                </a:lnSpc>
                <a:spcBef>
                  <a:spcPct val="0"/>
                </a:spcBef>
              </a:pPr>
              <a:endParaRPr lang="en-US" sz="1699">
                <a:solidFill>
                  <a:srgbClr val="FFFFFF"/>
                </a:solidFill>
                <a:latin typeface="Evolve Sans"/>
              </a:endParaRPr>
            </a:p>
          </p:txBody>
        </p:sp>
      </p:grpSp>
      <p:grpSp>
        <p:nvGrpSpPr>
          <p:cNvPr id="39" name="Group 39"/>
          <p:cNvGrpSpPr/>
          <p:nvPr/>
        </p:nvGrpSpPr>
        <p:grpSpPr>
          <a:xfrm>
            <a:off x="5137150" y="3190712"/>
            <a:ext cx="3086100" cy="2463887"/>
            <a:chOff x="0" y="0"/>
            <a:chExt cx="4114800" cy="3285183"/>
          </a:xfrm>
        </p:grpSpPr>
        <p:grpSp>
          <p:nvGrpSpPr>
            <p:cNvPr id="40" name="Group 40"/>
            <p:cNvGrpSpPr/>
            <p:nvPr/>
          </p:nvGrpSpPr>
          <p:grpSpPr>
            <a:xfrm>
              <a:off x="0" y="0"/>
              <a:ext cx="4114800" cy="2766373"/>
              <a:chOff x="0" y="0"/>
              <a:chExt cx="812800" cy="546444"/>
            </a:xfrm>
          </p:grpSpPr>
          <p:sp>
            <p:nvSpPr>
              <p:cNvPr id="41" name="Freeform 41"/>
              <p:cNvSpPr/>
              <p:nvPr/>
            </p:nvSpPr>
            <p:spPr>
              <a:xfrm>
                <a:off x="0" y="0"/>
                <a:ext cx="812800" cy="546444"/>
              </a:xfrm>
              <a:custGeom>
                <a:avLst/>
                <a:gdLst/>
                <a:ahLst/>
                <a:cxnLst/>
                <a:rect l="l" t="t" r="r" b="b"/>
                <a:pathLst>
                  <a:path w="812800" h="546444">
                    <a:moveTo>
                      <a:pt x="127941" y="0"/>
                    </a:moveTo>
                    <a:lnTo>
                      <a:pt x="684859" y="0"/>
                    </a:lnTo>
                    <a:cubicBezTo>
                      <a:pt x="718791" y="0"/>
                      <a:pt x="751333" y="13479"/>
                      <a:pt x="775327" y="37473"/>
                    </a:cubicBezTo>
                    <a:cubicBezTo>
                      <a:pt x="799321" y="61467"/>
                      <a:pt x="812800" y="94009"/>
                      <a:pt x="812800" y="127941"/>
                    </a:cubicBezTo>
                    <a:lnTo>
                      <a:pt x="812800" y="418503"/>
                    </a:lnTo>
                    <a:cubicBezTo>
                      <a:pt x="812800" y="452435"/>
                      <a:pt x="799321" y="484978"/>
                      <a:pt x="775327" y="508971"/>
                    </a:cubicBezTo>
                    <a:cubicBezTo>
                      <a:pt x="751333" y="532965"/>
                      <a:pt x="718791" y="546444"/>
                      <a:pt x="684859" y="546444"/>
                    </a:cubicBezTo>
                    <a:lnTo>
                      <a:pt x="127941" y="546444"/>
                    </a:lnTo>
                    <a:cubicBezTo>
                      <a:pt x="94009" y="546444"/>
                      <a:pt x="61467" y="532965"/>
                      <a:pt x="37473" y="508971"/>
                    </a:cubicBezTo>
                    <a:cubicBezTo>
                      <a:pt x="13479" y="484978"/>
                      <a:pt x="0" y="452435"/>
                      <a:pt x="0" y="418503"/>
                    </a:cubicBezTo>
                    <a:lnTo>
                      <a:pt x="0" y="127941"/>
                    </a:lnTo>
                    <a:cubicBezTo>
                      <a:pt x="0" y="94009"/>
                      <a:pt x="13479" y="61467"/>
                      <a:pt x="37473" y="37473"/>
                    </a:cubicBezTo>
                    <a:cubicBezTo>
                      <a:pt x="61467" y="13479"/>
                      <a:pt x="94009" y="0"/>
                      <a:pt x="127941" y="0"/>
                    </a:cubicBezTo>
                    <a:close/>
                  </a:path>
                </a:pathLst>
              </a:custGeom>
              <a:solidFill>
                <a:srgbClr val="3D5E87"/>
              </a:solidFill>
            </p:spPr>
          </p:sp>
          <p:sp>
            <p:nvSpPr>
              <p:cNvPr id="42" name="TextBox 42"/>
              <p:cNvSpPr txBox="1"/>
              <p:nvPr/>
            </p:nvSpPr>
            <p:spPr>
              <a:xfrm>
                <a:off x="0" y="-28575"/>
                <a:ext cx="812800" cy="575019"/>
              </a:xfrm>
              <a:prstGeom prst="rect">
                <a:avLst/>
              </a:prstGeom>
            </p:spPr>
            <p:txBody>
              <a:bodyPr lIns="50800" tIns="50800" rIns="50800" bIns="50800" rtlCol="0" anchor="ctr"/>
              <a:lstStyle/>
              <a:p>
                <a:pPr algn="ctr">
                  <a:lnSpc>
                    <a:spcPts val="1959"/>
                  </a:lnSpc>
                </a:pPr>
                <a:endParaRPr/>
              </a:p>
            </p:txBody>
          </p:sp>
        </p:grpSp>
        <p:sp>
          <p:nvSpPr>
            <p:cNvPr id="43" name="TextBox 43"/>
            <p:cNvSpPr txBox="1"/>
            <p:nvPr/>
          </p:nvSpPr>
          <p:spPr>
            <a:xfrm>
              <a:off x="0" y="145531"/>
              <a:ext cx="4114800" cy="3139652"/>
            </a:xfrm>
            <a:prstGeom prst="rect">
              <a:avLst/>
            </a:prstGeom>
          </p:spPr>
          <p:txBody>
            <a:bodyPr lIns="0" tIns="0" rIns="0" bIns="0" rtlCol="0" anchor="t">
              <a:spAutoFit/>
            </a:bodyPr>
            <a:lstStyle/>
            <a:p>
              <a:pPr algn="ctr">
                <a:lnSpc>
                  <a:spcPts val="2379"/>
                </a:lnSpc>
                <a:spcBef>
                  <a:spcPct val="0"/>
                </a:spcBef>
              </a:pPr>
              <a:r>
                <a:rPr lang="en-US" sz="1699">
                  <a:solidFill>
                    <a:srgbClr val="FFFFFF"/>
                  </a:solidFill>
                  <a:latin typeface="Evolve Sans"/>
                </a:rPr>
                <a:t>Mangelnde Flexibilität:</a:t>
              </a:r>
            </a:p>
            <a:p>
              <a:pPr algn="ctr">
                <a:lnSpc>
                  <a:spcPts val="2379"/>
                </a:lnSpc>
                <a:spcBef>
                  <a:spcPct val="0"/>
                </a:spcBef>
              </a:pPr>
              <a:r>
                <a:rPr lang="en-US" sz="1699">
                  <a:solidFill>
                    <a:srgbClr val="FFFFFF"/>
                  </a:solidFill>
                  <a:latin typeface="Evolve Sans"/>
                </a:rPr>
                <a:t>Eine zu rigide Zeitplanung ohne Berücksichtigung unvorhergesehener Ereignisse kann zu Stress und Frustration führen.</a:t>
              </a:r>
            </a:p>
            <a:p>
              <a:pPr algn="ctr">
                <a:lnSpc>
                  <a:spcPts val="2379"/>
                </a:lnSpc>
                <a:spcBef>
                  <a:spcPct val="0"/>
                </a:spcBef>
              </a:pPr>
              <a:endParaRPr lang="en-US" sz="1699">
                <a:solidFill>
                  <a:srgbClr val="FFFFFF"/>
                </a:solidFill>
                <a:latin typeface="Evolve Sans"/>
              </a:endParaRPr>
            </a:p>
            <a:p>
              <a:pPr algn="ctr">
                <a:lnSpc>
                  <a:spcPts val="2379"/>
                </a:lnSpc>
                <a:spcBef>
                  <a:spcPct val="0"/>
                </a:spcBef>
              </a:pPr>
              <a:endParaRPr lang="en-US" sz="1699">
                <a:solidFill>
                  <a:srgbClr val="FFFFFF"/>
                </a:solidFill>
                <a:latin typeface="Evolve Sans"/>
              </a:endParaRPr>
            </a:p>
          </p:txBody>
        </p:sp>
      </p:grpSp>
      <p:grpSp>
        <p:nvGrpSpPr>
          <p:cNvPr id="44" name="Group 44"/>
          <p:cNvGrpSpPr/>
          <p:nvPr/>
        </p:nvGrpSpPr>
        <p:grpSpPr>
          <a:xfrm>
            <a:off x="4691556" y="5359324"/>
            <a:ext cx="1536537" cy="822206"/>
            <a:chOff x="0" y="0"/>
            <a:chExt cx="404685" cy="216548"/>
          </a:xfrm>
        </p:grpSpPr>
        <p:sp>
          <p:nvSpPr>
            <p:cNvPr id="45" name="Freeform 45"/>
            <p:cNvSpPr/>
            <p:nvPr/>
          </p:nvSpPr>
          <p:spPr>
            <a:xfrm>
              <a:off x="0" y="0"/>
              <a:ext cx="404685" cy="216548"/>
            </a:xfrm>
            <a:custGeom>
              <a:avLst/>
              <a:gdLst/>
              <a:ahLst/>
              <a:cxnLst/>
              <a:rect l="l" t="t" r="r" b="b"/>
              <a:pathLst>
                <a:path w="404685" h="216548">
                  <a:moveTo>
                    <a:pt x="108274" y="0"/>
                  </a:moveTo>
                  <a:lnTo>
                    <a:pt x="296411" y="0"/>
                  </a:lnTo>
                  <a:cubicBezTo>
                    <a:pt x="356209" y="0"/>
                    <a:pt x="404685" y="48476"/>
                    <a:pt x="404685" y="108274"/>
                  </a:cubicBezTo>
                  <a:lnTo>
                    <a:pt x="404685" y="108274"/>
                  </a:lnTo>
                  <a:cubicBezTo>
                    <a:pt x="404685" y="136990"/>
                    <a:pt x="393277" y="164530"/>
                    <a:pt x="372972" y="184835"/>
                  </a:cubicBezTo>
                  <a:cubicBezTo>
                    <a:pt x="352667" y="205141"/>
                    <a:pt x="325127" y="216548"/>
                    <a:pt x="296411" y="216548"/>
                  </a:cubicBezTo>
                  <a:lnTo>
                    <a:pt x="108274" y="216548"/>
                  </a:lnTo>
                  <a:cubicBezTo>
                    <a:pt x="48476" y="216548"/>
                    <a:pt x="0" y="168072"/>
                    <a:pt x="0" y="108274"/>
                  </a:cubicBezTo>
                  <a:lnTo>
                    <a:pt x="0" y="108274"/>
                  </a:lnTo>
                  <a:cubicBezTo>
                    <a:pt x="0" y="48476"/>
                    <a:pt x="48476" y="0"/>
                    <a:pt x="108274" y="0"/>
                  </a:cubicBezTo>
                  <a:close/>
                </a:path>
              </a:pathLst>
            </a:custGeom>
            <a:solidFill>
              <a:srgbClr val="E4F2F2"/>
            </a:solidFill>
          </p:spPr>
        </p:sp>
        <p:sp>
          <p:nvSpPr>
            <p:cNvPr id="46" name="TextBox 46"/>
            <p:cNvSpPr txBox="1"/>
            <p:nvPr/>
          </p:nvSpPr>
          <p:spPr>
            <a:xfrm>
              <a:off x="0" y="-47625"/>
              <a:ext cx="404685" cy="264173"/>
            </a:xfrm>
            <a:prstGeom prst="rect">
              <a:avLst/>
            </a:prstGeom>
          </p:spPr>
          <p:txBody>
            <a:bodyPr lIns="50800" tIns="50800" rIns="50800" bIns="50800" rtlCol="0" anchor="ctr"/>
            <a:lstStyle/>
            <a:p>
              <a:pPr algn="ctr">
                <a:lnSpc>
                  <a:spcPts val="2519"/>
                </a:lnSpc>
              </a:pPr>
              <a:r>
                <a:rPr lang="en-US" sz="1799">
                  <a:solidFill>
                    <a:srgbClr val="3D5E87"/>
                  </a:solidFill>
                  <a:latin typeface="Evolve Sans"/>
                </a:rPr>
                <a:t>Anhaltende Erschöpfung</a:t>
              </a:r>
            </a:p>
          </p:txBody>
        </p:sp>
      </p:grpSp>
      <p:sp>
        <p:nvSpPr>
          <p:cNvPr id="47" name="TextBox 47"/>
          <p:cNvSpPr txBox="1"/>
          <p:nvPr/>
        </p:nvSpPr>
        <p:spPr>
          <a:xfrm>
            <a:off x="4674823" y="2051963"/>
            <a:ext cx="11951496" cy="630555"/>
          </a:xfrm>
          <a:prstGeom prst="rect">
            <a:avLst/>
          </a:prstGeom>
        </p:spPr>
        <p:txBody>
          <a:bodyPr lIns="0" tIns="0" rIns="0" bIns="0" rtlCol="0" anchor="t">
            <a:spAutoFit/>
          </a:bodyPr>
          <a:lstStyle/>
          <a:p>
            <a:pPr algn="just">
              <a:lnSpc>
                <a:spcPts val="2519"/>
              </a:lnSpc>
            </a:pPr>
            <a:r>
              <a:rPr lang="en-US" sz="1799">
                <a:solidFill>
                  <a:srgbClr val="3D5E87"/>
                </a:solidFill>
                <a:latin typeface="Evolve Sans"/>
              </a:rPr>
              <a:t>Ursachen für Anpassungsstörungen aufgrund von Problemen mit dem Zeitmanagement</a:t>
            </a:r>
          </a:p>
          <a:p>
            <a:pPr algn="just">
              <a:lnSpc>
                <a:spcPts val="2519"/>
              </a:lnSpc>
            </a:pPr>
            <a:endParaRPr lang="en-US" sz="1799">
              <a:solidFill>
                <a:srgbClr val="3D5E87"/>
              </a:solidFill>
              <a:latin typeface="Evolve Sans"/>
            </a:endParaRPr>
          </a:p>
        </p:txBody>
      </p:sp>
      <p:sp>
        <p:nvSpPr>
          <p:cNvPr id="51" name="TextBox 51"/>
          <p:cNvSpPr txBox="1"/>
          <p:nvPr/>
        </p:nvSpPr>
        <p:spPr>
          <a:xfrm>
            <a:off x="4691556" y="1486178"/>
            <a:ext cx="11934763" cy="613410"/>
          </a:xfrm>
          <a:prstGeom prst="rect">
            <a:avLst/>
          </a:prstGeom>
        </p:spPr>
        <p:txBody>
          <a:bodyPr lIns="0" tIns="0" rIns="0" bIns="0" rtlCol="0" anchor="t">
            <a:spAutoFit/>
          </a:bodyPr>
          <a:lstStyle/>
          <a:p>
            <a:pPr>
              <a:lnSpc>
                <a:spcPts val="5040"/>
              </a:lnSpc>
            </a:pPr>
            <a:r>
              <a:rPr lang="en-US" sz="3600">
                <a:solidFill>
                  <a:srgbClr val="3D5E87"/>
                </a:solidFill>
                <a:latin typeface="Benedict"/>
              </a:rPr>
              <a:t>Zeitmanagement am Beispiel junger Mütter</a:t>
            </a:r>
          </a:p>
        </p:txBody>
      </p:sp>
      <p:sp>
        <p:nvSpPr>
          <p:cNvPr id="52" name="TextBox 52"/>
          <p:cNvSpPr txBox="1"/>
          <p:nvPr/>
        </p:nvSpPr>
        <p:spPr>
          <a:xfrm>
            <a:off x="12738058" y="788035"/>
            <a:ext cx="1120424" cy="240665"/>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Atemübungen</a:t>
            </a:r>
          </a:p>
        </p:txBody>
      </p:sp>
      <p:sp>
        <p:nvSpPr>
          <p:cNvPr id="53" name="TextBox 53"/>
          <p:cNvSpPr txBox="1"/>
          <p:nvPr/>
        </p:nvSpPr>
        <p:spPr>
          <a:xfrm>
            <a:off x="14642223" y="788035"/>
            <a:ext cx="1224733" cy="240665"/>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Zeitmangement</a:t>
            </a:r>
          </a:p>
        </p:txBody>
      </p:sp>
      <p:sp>
        <p:nvSpPr>
          <p:cNvPr id="54" name="TextBox 54"/>
          <p:cNvSpPr txBox="1"/>
          <p:nvPr/>
        </p:nvSpPr>
        <p:spPr>
          <a:xfrm>
            <a:off x="16403409" y="788035"/>
            <a:ext cx="1287318" cy="240665"/>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Selbstfürsorge</a:t>
            </a:r>
          </a:p>
        </p:txBody>
      </p:sp>
      <p:sp>
        <p:nvSpPr>
          <p:cNvPr id="55" name="TextBox 55"/>
          <p:cNvSpPr txBox="1"/>
          <p:nvPr/>
        </p:nvSpPr>
        <p:spPr>
          <a:xfrm>
            <a:off x="356330" y="3995737"/>
            <a:ext cx="3475360" cy="2516505"/>
          </a:xfrm>
          <a:prstGeom prst="rect">
            <a:avLst/>
          </a:prstGeom>
        </p:spPr>
        <p:txBody>
          <a:bodyPr lIns="0" tIns="0" rIns="0" bIns="0" rtlCol="0" anchor="t">
            <a:spAutoFit/>
          </a:bodyPr>
          <a:lstStyle/>
          <a:p>
            <a:pPr algn="just">
              <a:lnSpc>
                <a:spcPts val="2519"/>
              </a:lnSpc>
            </a:pPr>
            <a:r>
              <a:rPr lang="en-US" sz="1799">
                <a:solidFill>
                  <a:srgbClr val="404040"/>
                </a:solidFill>
                <a:latin typeface="Evolve Sans"/>
              </a:rPr>
              <a:t>Frage an den Patienten</a:t>
            </a:r>
          </a:p>
          <a:p>
            <a:pPr algn="just">
              <a:lnSpc>
                <a:spcPts val="2519"/>
              </a:lnSpc>
            </a:pPr>
            <a:r>
              <a:rPr lang="en-US" sz="1799">
                <a:solidFill>
                  <a:srgbClr val="404040"/>
                </a:solidFill>
                <a:latin typeface="Evolve Sans"/>
              </a:rPr>
              <a:t>“Kleben Sie Symptome, die auch bei Ihnen wahrzunehmen sind ebenfalls (mit einer anderen Farbe) dazu!”</a:t>
            </a:r>
          </a:p>
          <a:p>
            <a:pPr algn="just">
              <a:lnSpc>
                <a:spcPts val="2519"/>
              </a:lnSpc>
            </a:pPr>
            <a:endParaRPr lang="en-US" sz="1799">
              <a:solidFill>
                <a:srgbClr val="404040"/>
              </a:solidFill>
              <a:latin typeface="Evolve Sans"/>
            </a:endParaRPr>
          </a:p>
          <a:p>
            <a:pPr algn="just">
              <a:lnSpc>
                <a:spcPts val="2519"/>
              </a:lnSpc>
            </a:pPr>
            <a:r>
              <a:rPr lang="en-US" sz="1799">
                <a:solidFill>
                  <a:srgbClr val="404040"/>
                </a:solidFill>
                <a:latin typeface="Evolve Sans"/>
              </a:rPr>
              <a:t>Wichtig: Halte als Therapeut(in) eine größere Auswahl an möglichen Symptomen auf Klebezetteln bereit</a:t>
            </a:r>
          </a:p>
        </p:txBody>
      </p:sp>
      <p:grpSp>
        <p:nvGrpSpPr>
          <p:cNvPr id="56" name="Group 56"/>
          <p:cNvGrpSpPr/>
          <p:nvPr/>
        </p:nvGrpSpPr>
        <p:grpSpPr>
          <a:xfrm>
            <a:off x="4691556" y="6726208"/>
            <a:ext cx="1536537" cy="822206"/>
            <a:chOff x="0" y="0"/>
            <a:chExt cx="404685" cy="216548"/>
          </a:xfrm>
        </p:grpSpPr>
        <p:sp>
          <p:nvSpPr>
            <p:cNvPr id="57" name="Freeform 57"/>
            <p:cNvSpPr/>
            <p:nvPr/>
          </p:nvSpPr>
          <p:spPr>
            <a:xfrm>
              <a:off x="0" y="0"/>
              <a:ext cx="404685" cy="216548"/>
            </a:xfrm>
            <a:custGeom>
              <a:avLst/>
              <a:gdLst/>
              <a:ahLst/>
              <a:cxnLst/>
              <a:rect l="l" t="t" r="r" b="b"/>
              <a:pathLst>
                <a:path w="404685" h="216548">
                  <a:moveTo>
                    <a:pt x="108274" y="0"/>
                  </a:moveTo>
                  <a:lnTo>
                    <a:pt x="296411" y="0"/>
                  </a:lnTo>
                  <a:cubicBezTo>
                    <a:pt x="356209" y="0"/>
                    <a:pt x="404685" y="48476"/>
                    <a:pt x="404685" y="108274"/>
                  </a:cubicBezTo>
                  <a:lnTo>
                    <a:pt x="404685" y="108274"/>
                  </a:lnTo>
                  <a:cubicBezTo>
                    <a:pt x="404685" y="136990"/>
                    <a:pt x="393277" y="164530"/>
                    <a:pt x="372972" y="184835"/>
                  </a:cubicBezTo>
                  <a:cubicBezTo>
                    <a:pt x="352667" y="205141"/>
                    <a:pt x="325127" y="216548"/>
                    <a:pt x="296411" y="216548"/>
                  </a:cubicBezTo>
                  <a:lnTo>
                    <a:pt x="108274" y="216548"/>
                  </a:lnTo>
                  <a:cubicBezTo>
                    <a:pt x="48476" y="216548"/>
                    <a:pt x="0" y="168072"/>
                    <a:pt x="0" y="108274"/>
                  </a:cubicBezTo>
                  <a:lnTo>
                    <a:pt x="0" y="108274"/>
                  </a:lnTo>
                  <a:cubicBezTo>
                    <a:pt x="0" y="48476"/>
                    <a:pt x="48476" y="0"/>
                    <a:pt x="108274" y="0"/>
                  </a:cubicBezTo>
                  <a:close/>
                </a:path>
              </a:pathLst>
            </a:custGeom>
            <a:solidFill>
              <a:srgbClr val="E4F2F2"/>
            </a:solidFill>
          </p:spPr>
        </p:sp>
        <p:sp>
          <p:nvSpPr>
            <p:cNvPr id="58" name="TextBox 58"/>
            <p:cNvSpPr txBox="1"/>
            <p:nvPr/>
          </p:nvSpPr>
          <p:spPr>
            <a:xfrm>
              <a:off x="0" y="-47625"/>
              <a:ext cx="404685" cy="264173"/>
            </a:xfrm>
            <a:prstGeom prst="rect">
              <a:avLst/>
            </a:prstGeom>
          </p:spPr>
          <p:txBody>
            <a:bodyPr lIns="50800" tIns="50800" rIns="50800" bIns="50800" rtlCol="0" anchor="ctr"/>
            <a:lstStyle/>
            <a:p>
              <a:pPr algn="ctr">
                <a:lnSpc>
                  <a:spcPts val="2519"/>
                </a:lnSpc>
              </a:pPr>
              <a:r>
                <a:rPr lang="en-US" sz="1799">
                  <a:solidFill>
                    <a:srgbClr val="3D5E87"/>
                  </a:solidFill>
                  <a:latin typeface="Evolve Sans"/>
                </a:rPr>
                <a:t>Angst und Unruhe</a:t>
              </a:r>
            </a:p>
          </p:txBody>
        </p:sp>
      </p:grpSp>
      <p:grpSp>
        <p:nvGrpSpPr>
          <p:cNvPr id="59" name="Group 59"/>
          <p:cNvGrpSpPr/>
          <p:nvPr/>
        </p:nvGrpSpPr>
        <p:grpSpPr>
          <a:xfrm>
            <a:off x="9882302" y="7137311"/>
            <a:ext cx="1536537" cy="822206"/>
            <a:chOff x="0" y="0"/>
            <a:chExt cx="404685" cy="216548"/>
          </a:xfrm>
        </p:grpSpPr>
        <p:sp>
          <p:nvSpPr>
            <p:cNvPr id="60" name="Freeform 60"/>
            <p:cNvSpPr/>
            <p:nvPr/>
          </p:nvSpPr>
          <p:spPr>
            <a:xfrm>
              <a:off x="0" y="0"/>
              <a:ext cx="404685" cy="216548"/>
            </a:xfrm>
            <a:custGeom>
              <a:avLst/>
              <a:gdLst/>
              <a:ahLst/>
              <a:cxnLst/>
              <a:rect l="l" t="t" r="r" b="b"/>
              <a:pathLst>
                <a:path w="404685" h="216548">
                  <a:moveTo>
                    <a:pt x="108274" y="0"/>
                  </a:moveTo>
                  <a:lnTo>
                    <a:pt x="296411" y="0"/>
                  </a:lnTo>
                  <a:cubicBezTo>
                    <a:pt x="356209" y="0"/>
                    <a:pt x="404685" y="48476"/>
                    <a:pt x="404685" y="108274"/>
                  </a:cubicBezTo>
                  <a:lnTo>
                    <a:pt x="404685" y="108274"/>
                  </a:lnTo>
                  <a:cubicBezTo>
                    <a:pt x="404685" y="136990"/>
                    <a:pt x="393277" y="164530"/>
                    <a:pt x="372972" y="184835"/>
                  </a:cubicBezTo>
                  <a:cubicBezTo>
                    <a:pt x="352667" y="205141"/>
                    <a:pt x="325127" y="216548"/>
                    <a:pt x="296411" y="216548"/>
                  </a:cubicBezTo>
                  <a:lnTo>
                    <a:pt x="108274" y="216548"/>
                  </a:lnTo>
                  <a:cubicBezTo>
                    <a:pt x="48476" y="216548"/>
                    <a:pt x="0" y="168072"/>
                    <a:pt x="0" y="108274"/>
                  </a:cubicBezTo>
                  <a:lnTo>
                    <a:pt x="0" y="108274"/>
                  </a:lnTo>
                  <a:cubicBezTo>
                    <a:pt x="0" y="48476"/>
                    <a:pt x="48476" y="0"/>
                    <a:pt x="108274" y="0"/>
                  </a:cubicBezTo>
                  <a:close/>
                </a:path>
              </a:pathLst>
            </a:custGeom>
            <a:solidFill>
              <a:srgbClr val="E4F2F2"/>
            </a:solidFill>
          </p:spPr>
        </p:sp>
        <p:sp>
          <p:nvSpPr>
            <p:cNvPr id="61" name="TextBox 61"/>
            <p:cNvSpPr txBox="1"/>
            <p:nvPr/>
          </p:nvSpPr>
          <p:spPr>
            <a:xfrm>
              <a:off x="0" y="-47625"/>
              <a:ext cx="404685" cy="264173"/>
            </a:xfrm>
            <a:prstGeom prst="rect">
              <a:avLst/>
            </a:prstGeom>
          </p:spPr>
          <p:txBody>
            <a:bodyPr lIns="50800" tIns="50800" rIns="50800" bIns="50800" rtlCol="0" anchor="ctr"/>
            <a:lstStyle/>
            <a:p>
              <a:pPr algn="ctr">
                <a:lnSpc>
                  <a:spcPts val="2519"/>
                </a:lnSpc>
              </a:pPr>
              <a:r>
                <a:rPr lang="en-US" sz="1799">
                  <a:solidFill>
                    <a:srgbClr val="3D5E87"/>
                  </a:solidFill>
                  <a:latin typeface="Evolve Sans"/>
                </a:rPr>
                <a:t>Soziale Isolation</a:t>
              </a:r>
            </a:p>
          </p:txBody>
        </p:sp>
      </p:grpSp>
      <p:grpSp>
        <p:nvGrpSpPr>
          <p:cNvPr id="62" name="Group 62"/>
          <p:cNvGrpSpPr/>
          <p:nvPr/>
        </p:nvGrpSpPr>
        <p:grpSpPr>
          <a:xfrm>
            <a:off x="9731456" y="5664337"/>
            <a:ext cx="1536537" cy="822206"/>
            <a:chOff x="0" y="0"/>
            <a:chExt cx="404685" cy="216548"/>
          </a:xfrm>
        </p:grpSpPr>
        <p:sp>
          <p:nvSpPr>
            <p:cNvPr id="63" name="Freeform 63"/>
            <p:cNvSpPr/>
            <p:nvPr/>
          </p:nvSpPr>
          <p:spPr>
            <a:xfrm>
              <a:off x="0" y="0"/>
              <a:ext cx="404685" cy="216548"/>
            </a:xfrm>
            <a:custGeom>
              <a:avLst/>
              <a:gdLst/>
              <a:ahLst/>
              <a:cxnLst/>
              <a:rect l="l" t="t" r="r" b="b"/>
              <a:pathLst>
                <a:path w="404685" h="216548">
                  <a:moveTo>
                    <a:pt x="108274" y="0"/>
                  </a:moveTo>
                  <a:lnTo>
                    <a:pt x="296411" y="0"/>
                  </a:lnTo>
                  <a:cubicBezTo>
                    <a:pt x="356209" y="0"/>
                    <a:pt x="404685" y="48476"/>
                    <a:pt x="404685" y="108274"/>
                  </a:cubicBezTo>
                  <a:lnTo>
                    <a:pt x="404685" y="108274"/>
                  </a:lnTo>
                  <a:cubicBezTo>
                    <a:pt x="404685" y="136990"/>
                    <a:pt x="393277" y="164530"/>
                    <a:pt x="372972" y="184835"/>
                  </a:cubicBezTo>
                  <a:cubicBezTo>
                    <a:pt x="352667" y="205141"/>
                    <a:pt x="325127" y="216548"/>
                    <a:pt x="296411" y="216548"/>
                  </a:cubicBezTo>
                  <a:lnTo>
                    <a:pt x="108274" y="216548"/>
                  </a:lnTo>
                  <a:cubicBezTo>
                    <a:pt x="48476" y="216548"/>
                    <a:pt x="0" y="168072"/>
                    <a:pt x="0" y="108274"/>
                  </a:cubicBezTo>
                  <a:lnTo>
                    <a:pt x="0" y="108274"/>
                  </a:lnTo>
                  <a:cubicBezTo>
                    <a:pt x="0" y="48476"/>
                    <a:pt x="48476" y="0"/>
                    <a:pt x="108274" y="0"/>
                  </a:cubicBezTo>
                  <a:close/>
                </a:path>
              </a:pathLst>
            </a:custGeom>
            <a:solidFill>
              <a:srgbClr val="E4F2F2"/>
            </a:solidFill>
          </p:spPr>
        </p:sp>
        <p:sp>
          <p:nvSpPr>
            <p:cNvPr id="64" name="TextBox 64"/>
            <p:cNvSpPr txBox="1"/>
            <p:nvPr/>
          </p:nvSpPr>
          <p:spPr>
            <a:xfrm>
              <a:off x="0" y="-47625"/>
              <a:ext cx="404685" cy="264173"/>
            </a:xfrm>
            <a:prstGeom prst="rect">
              <a:avLst/>
            </a:prstGeom>
          </p:spPr>
          <p:txBody>
            <a:bodyPr lIns="50800" tIns="50800" rIns="50800" bIns="50800" rtlCol="0" anchor="ctr"/>
            <a:lstStyle/>
            <a:p>
              <a:pPr algn="ctr">
                <a:lnSpc>
                  <a:spcPts val="2519"/>
                </a:lnSpc>
              </a:pPr>
              <a:r>
                <a:rPr lang="en-US" sz="1799">
                  <a:solidFill>
                    <a:srgbClr val="3D5E87"/>
                  </a:solidFill>
                  <a:latin typeface="Evolve Sans"/>
                </a:rPr>
                <a:t>Gesundheits-probleme</a:t>
              </a:r>
            </a:p>
          </p:txBody>
        </p:sp>
      </p:grpSp>
      <p:grpSp>
        <p:nvGrpSpPr>
          <p:cNvPr id="65" name="Group 65"/>
          <p:cNvGrpSpPr/>
          <p:nvPr/>
        </p:nvGrpSpPr>
        <p:grpSpPr>
          <a:xfrm>
            <a:off x="14946959" y="5582121"/>
            <a:ext cx="1536537" cy="904421"/>
            <a:chOff x="0" y="0"/>
            <a:chExt cx="404685" cy="238201"/>
          </a:xfrm>
        </p:grpSpPr>
        <p:sp>
          <p:nvSpPr>
            <p:cNvPr id="66" name="Freeform 66"/>
            <p:cNvSpPr/>
            <p:nvPr/>
          </p:nvSpPr>
          <p:spPr>
            <a:xfrm>
              <a:off x="0" y="0"/>
              <a:ext cx="404685" cy="238201"/>
            </a:xfrm>
            <a:custGeom>
              <a:avLst/>
              <a:gdLst/>
              <a:ahLst/>
              <a:cxnLst/>
              <a:rect l="l" t="t" r="r" b="b"/>
              <a:pathLst>
                <a:path w="404685" h="238201">
                  <a:moveTo>
                    <a:pt x="119101" y="0"/>
                  </a:moveTo>
                  <a:lnTo>
                    <a:pt x="285584" y="0"/>
                  </a:lnTo>
                  <a:cubicBezTo>
                    <a:pt x="351361" y="0"/>
                    <a:pt x="404685" y="53323"/>
                    <a:pt x="404685" y="119101"/>
                  </a:cubicBezTo>
                  <a:lnTo>
                    <a:pt x="404685" y="119101"/>
                  </a:lnTo>
                  <a:cubicBezTo>
                    <a:pt x="404685" y="150688"/>
                    <a:pt x="392137" y="180982"/>
                    <a:pt x="369801" y="203318"/>
                  </a:cubicBezTo>
                  <a:cubicBezTo>
                    <a:pt x="347465" y="225653"/>
                    <a:pt x="317171" y="238201"/>
                    <a:pt x="285584" y="238201"/>
                  </a:cubicBezTo>
                  <a:lnTo>
                    <a:pt x="119101" y="238201"/>
                  </a:lnTo>
                  <a:cubicBezTo>
                    <a:pt x="53323" y="238201"/>
                    <a:pt x="0" y="184878"/>
                    <a:pt x="0" y="119101"/>
                  </a:cubicBezTo>
                  <a:lnTo>
                    <a:pt x="0" y="119101"/>
                  </a:lnTo>
                  <a:cubicBezTo>
                    <a:pt x="0" y="53323"/>
                    <a:pt x="53323" y="0"/>
                    <a:pt x="119101" y="0"/>
                  </a:cubicBezTo>
                  <a:close/>
                </a:path>
              </a:pathLst>
            </a:custGeom>
            <a:solidFill>
              <a:srgbClr val="E4F2F2"/>
            </a:solidFill>
          </p:spPr>
        </p:sp>
        <p:sp>
          <p:nvSpPr>
            <p:cNvPr id="67" name="TextBox 67"/>
            <p:cNvSpPr txBox="1"/>
            <p:nvPr/>
          </p:nvSpPr>
          <p:spPr>
            <a:xfrm>
              <a:off x="0" y="-47625"/>
              <a:ext cx="404685" cy="285826"/>
            </a:xfrm>
            <a:prstGeom prst="rect">
              <a:avLst/>
            </a:prstGeom>
          </p:spPr>
          <p:txBody>
            <a:bodyPr lIns="50800" tIns="50800" rIns="50800" bIns="50800" rtlCol="0" anchor="ctr"/>
            <a:lstStyle/>
            <a:p>
              <a:pPr algn="ctr">
                <a:lnSpc>
                  <a:spcPts val="2519"/>
                </a:lnSpc>
              </a:pPr>
              <a:r>
                <a:rPr lang="en-US" sz="1799">
                  <a:solidFill>
                    <a:srgbClr val="3D5E87"/>
                  </a:solidFill>
                  <a:latin typeface="Evolve Sans"/>
                </a:rPr>
                <a:t>Gedächtnis-</a:t>
              </a:r>
            </a:p>
            <a:p>
              <a:pPr algn="ctr">
                <a:lnSpc>
                  <a:spcPts val="2519"/>
                </a:lnSpc>
              </a:pPr>
              <a:r>
                <a:rPr lang="en-US" sz="1799">
                  <a:solidFill>
                    <a:srgbClr val="3D5E87"/>
                  </a:solidFill>
                  <a:latin typeface="Evolve Sans"/>
                </a:rPr>
                <a:t>probleme </a:t>
              </a:r>
            </a:p>
          </p:txBody>
        </p:sp>
      </p:grpSp>
      <p:grpSp>
        <p:nvGrpSpPr>
          <p:cNvPr id="68" name="Group 68"/>
          <p:cNvGrpSpPr/>
          <p:nvPr/>
        </p:nvGrpSpPr>
        <p:grpSpPr>
          <a:xfrm>
            <a:off x="14642223" y="7211989"/>
            <a:ext cx="1536537" cy="822206"/>
            <a:chOff x="0" y="0"/>
            <a:chExt cx="404685" cy="216548"/>
          </a:xfrm>
        </p:grpSpPr>
        <p:sp>
          <p:nvSpPr>
            <p:cNvPr id="69" name="Freeform 69"/>
            <p:cNvSpPr/>
            <p:nvPr/>
          </p:nvSpPr>
          <p:spPr>
            <a:xfrm>
              <a:off x="0" y="0"/>
              <a:ext cx="404685" cy="216548"/>
            </a:xfrm>
            <a:custGeom>
              <a:avLst/>
              <a:gdLst/>
              <a:ahLst/>
              <a:cxnLst/>
              <a:rect l="l" t="t" r="r" b="b"/>
              <a:pathLst>
                <a:path w="404685" h="216548">
                  <a:moveTo>
                    <a:pt x="108274" y="0"/>
                  </a:moveTo>
                  <a:lnTo>
                    <a:pt x="296411" y="0"/>
                  </a:lnTo>
                  <a:cubicBezTo>
                    <a:pt x="356209" y="0"/>
                    <a:pt x="404685" y="48476"/>
                    <a:pt x="404685" y="108274"/>
                  </a:cubicBezTo>
                  <a:lnTo>
                    <a:pt x="404685" y="108274"/>
                  </a:lnTo>
                  <a:cubicBezTo>
                    <a:pt x="404685" y="136990"/>
                    <a:pt x="393277" y="164530"/>
                    <a:pt x="372972" y="184835"/>
                  </a:cubicBezTo>
                  <a:cubicBezTo>
                    <a:pt x="352667" y="205141"/>
                    <a:pt x="325127" y="216548"/>
                    <a:pt x="296411" y="216548"/>
                  </a:cubicBezTo>
                  <a:lnTo>
                    <a:pt x="108274" y="216548"/>
                  </a:lnTo>
                  <a:cubicBezTo>
                    <a:pt x="48476" y="216548"/>
                    <a:pt x="0" y="168072"/>
                    <a:pt x="0" y="108274"/>
                  </a:cubicBezTo>
                  <a:lnTo>
                    <a:pt x="0" y="108274"/>
                  </a:lnTo>
                  <a:cubicBezTo>
                    <a:pt x="0" y="48476"/>
                    <a:pt x="48476" y="0"/>
                    <a:pt x="108274" y="0"/>
                  </a:cubicBezTo>
                  <a:close/>
                </a:path>
              </a:pathLst>
            </a:custGeom>
            <a:solidFill>
              <a:srgbClr val="E4F2F2"/>
            </a:solidFill>
          </p:spPr>
        </p:sp>
        <p:sp>
          <p:nvSpPr>
            <p:cNvPr id="70" name="TextBox 70"/>
            <p:cNvSpPr txBox="1"/>
            <p:nvPr/>
          </p:nvSpPr>
          <p:spPr>
            <a:xfrm>
              <a:off x="0" y="-47625"/>
              <a:ext cx="404685" cy="264173"/>
            </a:xfrm>
            <a:prstGeom prst="rect">
              <a:avLst/>
            </a:prstGeom>
          </p:spPr>
          <p:txBody>
            <a:bodyPr lIns="50800" tIns="50800" rIns="50800" bIns="50800" rtlCol="0" anchor="ctr"/>
            <a:lstStyle/>
            <a:p>
              <a:pPr algn="ctr">
                <a:lnSpc>
                  <a:spcPts val="2519"/>
                </a:lnSpc>
              </a:pPr>
              <a:r>
                <a:rPr lang="en-US" sz="1799">
                  <a:solidFill>
                    <a:srgbClr val="3D5E87"/>
                  </a:solidFill>
                  <a:latin typeface="Evolve Sans"/>
                </a:rPr>
                <a:t>Leistungsabfall</a:t>
              </a:r>
            </a:p>
          </p:txBody>
        </p:sp>
      </p:grpSp>
      <p:grpSp>
        <p:nvGrpSpPr>
          <p:cNvPr id="71" name="Group 71"/>
          <p:cNvGrpSpPr/>
          <p:nvPr/>
        </p:nvGrpSpPr>
        <p:grpSpPr>
          <a:xfrm>
            <a:off x="11761733" y="4889448"/>
            <a:ext cx="1536537" cy="1021690"/>
            <a:chOff x="0" y="0"/>
            <a:chExt cx="404685" cy="269087"/>
          </a:xfrm>
        </p:grpSpPr>
        <p:sp>
          <p:nvSpPr>
            <p:cNvPr id="72" name="Freeform 72"/>
            <p:cNvSpPr/>
            <p:nvPr/>
          </p:nvSpPr>
          <p:spPr>
            <a:xfrm>
              <a:off x="0" y="0"/>
              <a:ext cx="404685" cy="269087"/>
            </a:xfrm>
            <a:custGeom>
              <a:avLst/>
              <a:gdLst/>
              <a:ahLst/>
              <a:cxnLst/>
              <a:rect l="l" t="t" r="r" b="b"/>
              <a:pathLst>
                <a:path w="404685" h="269087">
                  <a:moveTo>
                    <a:pt x="134543" y="0"/>
                  </a:moveTo>
                  <a:lnTo>
                    <a:pt x="270141" y="0"/>
                  </a:lnTo>
                  <a:cubicBezTo>
                    <a:pt x="344447" y="0"/>
                    <a:pt x="404685" y="60237"/>
                    <a:pt x="404685" y="134543"/>
                  </a:cubicBezTo>
                  <a:lnTo>
                    <a:pt x="404685" y="134543"/>
                  </a:lnTo>
                  <a:cubicBezTo>
                    <a:pt x="404685" y="208850"/>
                    <a:pt x="344447" y="269087"/>
                    <a:pt x="270141" y="269087"/>
                  </a:cubicBezTo>
                  <a:lnTo>
                    <a:pt x="134543" y="269087"/>
                  </a:lnTo>
                  <a:cubicBezTo>
                    <a:pt x="60237" y="269087"/>
                    <a:pt x="0" y="208850"/>
                    <a:pt x="0" y="134543"/>
                  </a:cubicBezTo>
                  <a:lnTo>
                    <a:pt x="0" y="134543"/>
                  </a:lnTo>
                  <a:cubicBezTo>
                    <a:pt x="0" y="60237"/>
                    <a:pt x="60237" y="0"/>
                    <a:pt x="134543" y="0"/>
                  </a:cubicBezTo>
                  <a:close/>
                </a:path>
              </a:pathLst>
            </a:custGeom>
            <a:solidFill>
              <a:srgbClr val="E4F2F2"/>
            </a:solidFill>
          </p:spPr>
        </p:sp>
        <p:sp>
          <p:nvSpPr>
            <p:cNvPr id="73" name="TextBox 73"/>
            <p:cNvSpPr txBox="1"/>
            <p:nvPr/>
          </p:nvSpPr>
          <p:spPr>
            <a:xfrm>
              <a:off x="0" y="-47625"/>
              <a:ext cx="404685" cy="316712"/>
            </a:xfrm>
            <a:prstGeom prst="rect">
              <a:avLst/>
            </a:prstGeom>
          </p:spPr>
          <p:txBody>
            <a:bodyPr lIns="50800" tIns="50800" rIns="50800" bIns="50800" rtlCol="0" anchor="ctr"/>
            <a:lstStyle/>
            <a:p>
              <a:pPr algn="ctr">
                <a:lnSpc>
                  <a:spcPts val="2519"/>
                </a:lnSpc>
              </a:pPr>
              <a:r>
                <a:rPr lang="en-US" sz="1799">
                  <a:solidFill>
                    <a:srgbClr val="3D5E87"/>
                  </a:solidFill>
                  <a:latin typeface="Evolve Sans"/>
                </a:rPr>
                <a:t>Konzentrationsprobleme</a:t>
              </a:r>
            </a:p>
          </p:txBody>
        </p:sp>
      </p:grpSp>
      <p:grpSp>
        <p:nvGrpSpPr>
          <p:cNvPr id="74" name="Group 74"/>
          <p:cNvGrpSpPr/>
          <p:nvPr/>
        </p:nvGrpSpPr>
        <p:grpSpPr>
          <a:xfrm>
            <a:off x="14946959" y="2365601"/>
            <a:ext cx="1536537" cy="822206"/>
            <a:chOff x="0" y="0"/>
            <a:chExt cx="404685" cy="216548"/>
          </a:xfrm>
        </p:grpSpPr>
        <p:sp>
          <p:nvSpPr>
            <p:cNvPr id="75" name="Freeform 75"/>
            <p:cNvSpPr/>
            <p:nvPr/>
          </p:nvSpPr>
          <p:spPr>
            <a:xfrm>
              <a:off x="0" y="0"/>
              <a:ext cx="404685" cy="216548"/>
            </a:xfrm>
            <a:custGeom>
              <a:avLst/>
              <a:gdLst/>
              <a:ahLst/>
              <a:cxnLst/>
              <a:rect l="l" t="t" r="r" b="b"/>
              <a:pathLst>
                <a:path w="404685" h="216548">
                  <a:moveTo>
                    <a:pt x="108274" y="0"/>
                  </a:moveTo>
                  <a:lnTo>
                    <a:pt x="296411" y="0"/>
                  </a:lnTo>
                  <a:cubicBezTo>
                    <a:pt x="356209" y="0"/>
                    <a:pt x="404685" y="48476"/>
                    <a:pt x="404685" y="108274"/>
                  </a:cubicBezTo>
                  <a:lnTo>
                    <a:pt x="404685" y="108274"/>
                  </a:lnTo>
                  <a:cubicBezTo>
                    <a:pt x="404685" y="136990"/>
                    <a:pt x="393277" y="164530"/>
                    <a:pt x="372972" y="184835"/>
                  </a:cubicBezTo>
                  <a:cubicBezTo>
                    <a:pt x="352667" y="205141"/>
                    <a:pt x="325127" y="216548"/>
                    <a:pt x="296411" y="216548"/>
                  </a:cubicBezTo>
                  <a:lnTo>
                    <a:pt x="108274" y="216548"/>
                  </a:lnTo>
                  <a:cubicBezTo>
                    <a:pt x="48476" y="216548"/>
                    <a:pt x="0" y="168072"/>
                    <a:pt x="0" y="108274"/>
                  </a:cubicBezTo>
                  <a:lnTo>
                    <a:pt x="0" y="108274"/>
                  </a:lnTo>
                  <a:cubicBezTo>
                    <a:pt x="0" y="48476"/>
                    <a:pt x="48476" y="0"/>
                    <a:pt x="108274" y="0"/>
                  </a:cubicBezTo>
                  <a:close/>
                </a:path>
              </a:pathLst>
            </a:custGeom>
            <a:solidFill>
              <a:srgbClr val="E4F2F2"/>
            </a:solidFill>
          </p:spPr>
        </p:sp>
        <p:sp>
          <p:nvSpPr>
            <p:cNvPr id="76" name="TextBox 76"/>
            <p:cNvSpPr txBox="1"/>
            <p:nvPr/>
          </p:nvSpPr>
          <p:spPr>
            <a:xfrm>
              <a:off x="0" y="-47625"/>
              <a:ext cx="404685" cy="264173"/>
            </a:xfrm>
            <a:prstGeom prst="rect">
              <a:avLst/>
            </a:prstGeom>
          </p:spPr>
          <p:txBody>
            <a:bodyPr lIns="50800" tIns="50800" rIns="50800" bIns="50800" rtlCol="0" anchor="ctr"/>
            <a:lstStyle/>
            <a:p>
              <a:pPr algn="ctr">
                <a:lnSpc>
                  <a:spcPts val="2519"/>
                </a:lnSpc>
              </a:pPr>
              <a:r>
                <a:rPr lang="en-US" sz="1799">
                  <a:solidFill>
                    <a:srgbClr val="3D5E87"/>
                  </a:solidFill>
                  <a:latin typeface="Evolve Sans"/>
                </a:rPr>
                <a:t>Gefühl der Hilflosigkeit</a:t>
              </a:r>
            </a:p>
          </p:txBody>
        </p:sp>
      </p:grpSp>
      <p:grpSp>
        <p:nvGrpSpPr>
          <p:cNvPr id="77" name="Group 77"/>
          <p:cNvGrpSpPr/>
          <p:nvPr/>
        </p:nvGrpSpPr>
        <p:grpSpPr>
          <a:xfrm>
            <a:off x="11587016" y="2547971"/>
            <a:ext cx="1536537" cy="822206"/>
            <a:chOff x="0" y="0"/>
            <a:chExt cx="404685" cy="216548"/>
          </a:xfrm>
        </p:grpSpPr>
        <p:sp>
          <p:nvSpPr>
            <p:cNvPr id="78" name="Freeform 78"/>
            <p:cNvSpPr/>
            <p:nvPr/>
          </p:nvSpPr>
          <p:spPr>
            <a:xfrm>
              <a:off x="0" y="0"/>
              <a:ext cx="404685" cy="216548"/>
            </a:xfrm>
            <a:custGeom>
              <a:avLst/>
              <a:gdLst/>
              <a:ahLst/>
              <a:cxnLst/>
              <a:rect l="l" t="t" r="r" b="b"/>
              <a:pathLst>
                <a:path w="404685" h="216548">
                  <a:moveTo>
                    <a:pt x="108274" y="0"/>
                  </a:moveTo>
                  <a:lnTo>
                    <a:pt x="296411" y="0"/>
                  </a:lnTo>
                  <a:cubicBezTo>
                    <a:pt x="356209" y="0"/>
                    <a:pt x="404685" y="48476"/>
                    <a:pt x="404685" y="108274"/>
                  </a:cubicBezTo>
                  <a:lnTo>
                    <a:pt x="404685" y="108274"/>
                  </a:lnTo>
                  <a:cubicBezTo>
                    <a:pt x="404685" y="136990"/>
                    <a:pt x="393277" y="164530"/>
                    <a:pt x="372972" y="184835"/>
                  </a:cubicBezTo>
                  <a:cubicBezTo>
                    <a:pt x="352667" y="205141"/>
                    <a:pt x="325127" y="216548"/>
                    <a:pt x="296411" y="216548"/>
                  </a:cubicBezTo>
                  <a:lnTo>
                    <a:pt x="108274" y="216548"/>
                  </a:lnTo>
                  <a:cubicBezTo>
                    <a:pt x="48476" y="216548"/>
                    <a:pt x="0" y="168072"/>
                    <a:pt x="0" y="108274"/>
                  </a:cubicBezTo>
                  <a:lnTo>
                    <a:pt x="0" y="108274"/>
                  </a:lnTo>
                  <a:cubicBezTo>
                    <a:pt x="0" y="48476"/>
                    <a:pt x="48476" y="0"/>
                    <a:pt x="108274" y="0"/>
                  </a:cubicBezTo>
                  <a:close/>
                </a:path>
              </a:pathLst>
            </a:custGeom>
            <a:solidFill>
              <a:srgbClr val="E4F2F2"/>
            </a:solidFill>
          </p:spPr>
        </p:sp>
        <p:sp>
          <p:nvSpPr>
            <p:cNvPr id="79" name="TextBox 79"/>
            <p:cNvSpPr txBox="1"/>
            <p:nvPr/>
          </p:nvSpPr>
          <p:spPr>
            <a:xfrm>
              <a:off x="0" y="-47625"/>
              <a:ext cx="404685" cy="264173"/>
            </a:xfrm>
            <a:prstGeom prst="rect">
              <a:avLst/>
            </a:prstGeom>
          </p:spPr>
          <p:txBody>
            <a:bodyPr lIns="50800" tIns="50800" rIns="50800" bIns="50800" rtlCol="0" anchor="ctr"/>
            <a:lstStyle/>
            <a:p>
              <a:pPr algn="ctr">
                <a:lnSpc>
                  <a:spcPts val="2519"/>
                </a:lnSpc>
              </a:pPr>
              <a:r>
                <a:rPr lang="en-US" sz="1799">
                  <a:solidFill>
                    <a:srgbClr val="3D5E87"/>
                  </a:solidFill>
                  <a:latin typeface="Evolve Sans"/>
                </a:rPr>
                <a:t>Gefühl von Überwältigung</a:t>
              </a:r>
            </a:p>
          </p:txBody>
        </p:sp>
      </p:grpSp>
      <p:grpSp>
        <p:nvGrpSpPr>
          <p:cNvPr id="80" name="Group 80"/>
          <p:cNvGrpSpPr/>
          <p:nvPr/>
        </p:nvGrpSpPr>
        <p:grpSpPr>
          <a:xfrm>
            <a:off x="7800842" y="2560534"/>
            <a:ext cx="1536537" cy="822206"/>
            <a:chOff x="0" y="0"/>
            <a:chExt cx="404685" cy="216548"/>
          </a:xfrm>
        </p:grpSpPr>
        <p:sp>
          <p:nvSpPr>
            <p:cNvPr id="81" name="Freeform 81"/>
            <p:cNvSpPr/>
            <p:nvPr/>
          </p:nvSpPr>
          <p:spPr>
            <a:xfrm>
              <a:off x="0" y="0"/>
              <a:ext cx="404685" cy="216548"/>
            </a:xfrm>
            <a:custGeom>
              <a:avLst/>
              <a:gdLst/>
              <a:ahLst/>
              <a:cxnLst/>
              <a:rect l="l" t="t" r="r" b="b"/>
              <a:pathLst>
                <a:path w="404685" h="216548">
                  <a:moveTo>
                    <a:pt x="108274" y="0"/>
                  </a:moveTo>
                  <a:lnTo>
                    <a:pt x="296411" y="0"/>
                  </a:lnTo>
                  <a:cubicBezTo>
                    <a:pt x="356209" y="0"/>
                    <a:pt x="404685" y="48476"/>
                    <a:pt x="404685" y="108274"/>
                  </a:cubicBezTo>
                  <a:lnTo>
                    <a:pt x="404685" y="108274"/>
                  </a:lnTo>
                  <a:cubicBezTo>
                    <a:pt x="404685" y="136990"/>
                    <a:pt x="393277" y="164530"/>
                    <a:pt x="372972" y="184835"/>
                  </a:cubicBezTo>
                  <a:cubicBezTo>
                    <a:pt x="352667" y="205141"/>
                    <a:pt x="325127" y="216548"/>
                    <a:pt x="296411" y="216548"/>
                  </a:cubicBezTo>
                  <a:lnTo>
                    <a:pt x="108274" y="216548"/>
                  </a:lnTo>
                  <a:cubicBezTo>
                    <a:pt x="48476" y="216548"/>
                    <a:pt x="0" y="168072"/>
                    <a:pt x="0" y="108274"/>
                  </a:cubicBezTo>
                  <a:lnTo>
                    <a:pt x="0" y="108274"/>
                  </a:lnTo>
                  <a:cubicBezTo>
                    <a:pt x="0" y="48476"/>
                    <a:pt x="48476" y="0"/>
                    <a:pt x="108274" y="0"/>
                  </a:cubicBezTo>
                  <a:close/>
                </a:path>
              </a:pathLst>
            </a:custGeom>
            <a:solidFill>
              <a:srgbClr val="E4F2F2"/>
            </a:solidFill>
          </p:spPr>
        </p:sp>
        <p:sp>
          <p:nvSpPr>
            <p:cNvPr id="82" name="TextBox 82"/>
            <p:cNvSpPr txBox="1"/>
            <p:nvPr/>
          </p:nvSpPr>
          <p:spPr>
            <a:xfrm>
              <a:off x="0" y="-47625"/>
              <a:ext cx="404685" cy="264173"/>
            </a:xfrm>
            <a:prstGeom prst="rect">
              <a:avLst/>
            </a:prstGeom>
          </p:spPr>
          <p:txBody>
            <a:bodyPr lIns="50800" tIns="50800" rIns="50800" bIns="50800" rtlCol="0" anchor="ctr"/>
            <a:lstStyle/>
            <a:p>
              <a:pPr algn="ctr">
                <a:lnSpc>
                  <a:spcPts val="2519"/>
                </a:lnSpc>
              </a:pPr>
              <a:r>
                <a:rPr lang="en-US" sz="1799">
                  <a:solidFill>
                    <a:srgbClr val="3D5E87"/>
                  </a:solidFill>
                  <a:latin typeface="Evolve Sans"/>
                </a:rPr>
                <a:t>Selbstwert-probleme</a:t>
              </a:r>
            </a:p>
          </p:txBody>
        </p:sp>
      </p:grpSp>
      <p:grpSp>
        <p:nvGrpSpPr>
          <p:cNvPr id="83" name="Group 83"/>
          <p:cNvGrpSpPr/>
          <p:nvPr/>
        </p:nvGrpSpPr>
        <p:grpSpPr>
          <a:xfrm>
            <a:off x="7800842" y="4578087"/>
            <a:ext cx="1536537" cy="822206"/>
            <a:chOff x="0" y="0"/>
            <a:chExt cx="404685" cy="216548"/>
          </a:xfrm>
        </p:grpSpPr>
        <p:sp>
          <p:nvSpPr>
            <p:cNvPr id="84" name="Freeform 84"/>
            <p:cNvSpPr/>
            <p:nvPr/>
          </p:nvSpPr>
          <p:spPr>
            <a:xfrm>
              <a:off x="0" y="0"/>
              <a:ext cx="404685" cy="216548"/>
            </a:xfrm>
            <a:custGeom>
              <a:avLst/>
              <a:gdLst/>
              <a:ahLst/>
              <a:cxnLst/>
              <a:rect l="l" t="t" r="r" b="b"/>
              <a:pathLst>
                <a:path w="404685" h="216548">
                  <a:moveTo>
                    <a:pt x="108274" y="0"/>
                  </a:moveTo>
                  <a:lnTo>
                    <a:pt x="296411" y="0"/>
                  </a:lnTo>
                  <a:cubicBezTo>
                    <a:pt x="356209" y="0"/>
                    <a:pt x="404685" y="48476"/>
                    <a:pt x="404685" y="108274"/>
                  </a:cubicBezTo>
                  <a:lnTo>
                    <a:pt x="404685" y="108274"/>
                  </a:lnTo>
                  <a:cubicBezTo>
                    <a:pt x="404685" y="136990"/>
                    <a:pt x="393277" y="164530"/>
                    <a:pt x="372972" y="184835"/>
                  </a:cubicBezTo>
                  <a:cubicBezTo>
                    <a:pt x="352667" y="205141"/>
                    <a:pt x="325127" y="216548"/>
                    <a:pt x="296411" y="216548"/>
                  </a:cubicBezTo>
                  <a:lnTo>
                    <a:pt x="108274" y="216548"/>
                  </a:lnTo>
                  <a:cubicBezTo>
                    <a:pt x="48476" y="216548"/>
                    <a:pt x="0" y="168072"/>
                    <a:pt x="0" y="108274"/>
                  </a:cubicBezTo>
                  <a:lnTo>
                    <a:pt x="0" y="108274"/>
                  </a:lnTo>
                  <a:cubicBezTo>
                    <a:pt x="0" y="48476"/>
                    <a:pt x="48476" y="0"/>
                    <a:pt x="108274" y="0"/>
                  </a:cubicBezTo>
                  <a:close/>
                </a:path>
              </a:pathLst>
            </a:custGeom>
            <a:solidFill>
              <a:srgbClr val="E4F2F2"/>
            </a:solidFill>
          </p:spPr>
        </p:sp>
        <p:sp>
          <p:nvSpPr>
            <p:cNvPr id="85" name="TextBox 85"/>
            <p:cNvSpPr txBox="1"/>
            <p:nvPr/>
          </p:nvSpPr>
          <p:spPr>
            <a:xfrm>
              <a:off x="0" y="-47625"/>
              <a:ext cx="404685" cy="264173"/>
            </a:xfrm>
            <a:prstGeom prst="rect">
              <a:avLst/>
            </a:prstGeom>
          </p:spPr>
          <p:txBody>
            <a:bodyPr lIns="50800" tIns="50800" rIns="50800" bIns="50800" rtlCol="0" anchor="ctr"/>
            <a:lstStyle/>
            <a:p>
              <a:pPr algn="ctr">
                <a:lnSpc>
                  <a:spcPts val="2519"/>
                </a:lnSpc>
              </a:pPr>
              <a:r>
                <a:rPr lang="en-US" sz="1799">
                  <a:solidFill>
                    <a:srgbClr val="3D5E87"/>
                  </a:solidFill>
                  <a:latin typeface="Evolve Sans"/>
                </a:rPr>
                <a:t>Stimmungs-schwankungen</a:t>
              </a:r>
            </a:p>
          </p:txBody>
        </p:sp>
      </p:grpSp>
      <p:grpSp>
        <p:nvGrpSpPr>
          <p:cNvPr id="86" name="Group 86"/>
          <p:cNvGrpSpPr/>
          <p:nvPr/>
        </p:nvGrpSpPr>
        <p:grpSpPr>
          <a:xfrm>
            <a:off x="5080302" y="2672972"/>
            <a:ext cx="1536537" cy="822206"/>
            <a:chOff x="0" y="0"/>
            <a:chExt cx="404685" cy="216548"/>
          </a:xfrm>
        </p:grpSpPr>
        <p:sp>
          <p:nvSpPr>
            <p:cNvPr id="87" name="Freeform 87"/>
            <p:cNvSpPr/>
            <p:nvPr/>
          </p:nvSpPr>
          <p:spPr>
            <a:xfrm>
              <a:off x="0" y="0"/>
              <a:ext cx="404685" cy="216548"/>
            </a:xfrm>
            <a:custGeom>
              <a:avLst/>
              <a:gdLst/>
              <a:ahLst/>
              <a:cxnLst/>
              <a:rect l="l" t="t" r="r" b="b"/>
              <a:pathLst>
                <a:path w="404685" h="216548">
                  <a:moveTo>
                    <a:pt x="108274" y="0"/>
                  </a:moveTo>
                  <a:lnTo>
                    <a:pt x="296411" y="0"/>
                  </a:lnTo>
                  <a:cubicBezTo>
                    <a:pt x="356209" y="0"/>
                    <a:pt x="404685" y="48476"/>
                    <a:pt x="404685" y="108274"/>
                  </a:cubicBezTo>
                  <a:lnTo>
                    <a:pt x="404685" y="108274"/>
                  </a:lnTo>
                  <a:cubicBezTo>
                    <a:pt x="404685" y="136990"/>
                    <a:pt x="393277" y="164530"/>
                    <a:pt x="372972" y="184835"/>
                  </a:cubicBezTo>
                  <a:cubicBezTo>
                    <a:pt x="352667" y="205141"/>
                    <a:pt x="325127" y="216548"/>
                    <a:pt x="296411" y="216548"/>
                  </a:cubicBezTo>
                  <a:lnTo>
                    <a:pt x="108274" y="216548"/>
                  </a:lnTo>
                  <a:cubicBezTo>
                    <a:pt x="48476" y="216548"/>
                    <a:pt x="0" y="168072"/>
                    <a:pt x="0" y="108274"/>
                  </a:cubicBezTo>
                  <a:lnTo>
                    <a:pt x="0" y="108274"/>
                  </a:lnTo>
                  <a:cubicBezTo>
                    <a:pt x="0" y="48476"/>
                    <a:pt x="48476" y="0"/>
                    <a:pt x="108274" y="0"/>
                  </a:cubicBezTo>
                  <a:close/>
                </a:path>
              </a:pathLst>
            </a:custGeom>
            <a:solidFill>
              <a:srgbClr val="E4F2F2"/>
            </a:solidFill>
          </p:spPr>
        </p:sp>
        <p:sp>
          <p:nvSpPr>
            <p:cNvPr id="88" name="TextBox 88"/>
            <p:cNvSpPr txBox="1"/>
            <p:nvPr/>
          </p:nvSpPr>
          <p:spPr>
            <a:xfrm>
              <a:off x="0" y="-47625"/>
              <a:ext cx="404685" cy="264173"/>
            </a:xfrm>
            <a:prstGeom prst="rect">
              <a:avLst/>
            </a:prstGeom>
          </p:spPr>
          <p:txBody>
            <a:bodyPr lIns="50800" tIns="50800" rIns="50800" bIns="50800" rtlCol="0" anchor="ctr"/>
            <a:lstStyle/>
            <a:p>
              <a:pPr algn="ctr">
                <a:lnSpc>
                  <a:spcPts val="2519"/>
                </a:lnSpc>
              </a:pPr>
              <a:r>
                <a:rPr lang="en-US" sz="1799">
                  <a:solidFill>
                    <a:srgbClr val="3D5E87"/>
                  </a:solidFill>
                  <a:latin typeface="Evolve Sans"/>
                </a:rPr>
                <a:t>Reizbarkeit </a:t>
              </a:r>
            </a:p>
          </p:txBody>
        </p:sp>
      </p:grpSp>
      <p:sp>
        <p:nvSpPr>
          <p:cNvPr id="89" name="TextBox 89"/>
          <p:cNvSpPr txBox="1"/>
          <p:nvPr/>
        </p:nvSpPr>
        <p:spPr>
          <a:xfrm>
            <a:off x="356330" y="3521443"/>
            <a:ext cx="2496865" cy="316230"/>
          </a:xfrm>
          <a:prstGeom prst="rect">
            <a:avLst/>
          </a:prstGeom>
        </p:spPr>
        <p:txBody>
          <a:bodyPr lIns="0" tIns="0" rIns="0" bIns="0" rtlCol="0" anchor="t">
            <a:spAutoFit/>
          </a:bodyPr>
          <a:lstStyle/>
          <a:p>
            <a:pPr algn="just">
              <a:lnSpc>
                <a:spcPts val="2519"/>
              </a:lnSpc>
              <a:spcBef>
                <a:spcPct val="0"/>
              </a:spcBef>
            </a:pPr>
            <a:r>
              <a:rPr lang="en-US" sz="1799">
                <a:solidFill>
                  <a:srgbClr val="404040"/>
                </a:solidFill>
                <a:latin typeface="Evolve Sans"/>
              </a:rPr>
              <a:t>Schritt 2</a:t>
            </a:r>
          </a:p>
        </p:txBody>
      </p:sp>
      <p:sp>
        <p:nvSpPr>
          <p:cNvPr id="94" name="AutoShape 7">
            <a:extLst>
              <a:ext uri="{FF2B5EF4-FFF2-40B4-BE49-F238E27FC236}">
                <a16:creationId xmlns:a16="http://schemas.microsoft.com/office/drawing/2014/main" id="{52840B4A-0F11-3A72-77B3-6EE3A371A400}"/>
              </a:ext>
            </a:extLst>
          </p:cNvPr>
          <p:cNvSpPr/>
          <p:nvPr/>
        </p:nvSpPr>
        <p:spPr>
          <a:xfrm>
            <a:off x="1062125" y="9563100"/>
            <a:ext cx="233275" cy="0"/>
          </a:xfrm>
          <a:prstGeom prst="line">
            <a:avLst/>
          </a:prstGeom>
          <a:ln w="19050" cap="flat">
            <a:solidFill>
              <a:srgbClr val="221F23"/>
            </a:solidFill>
            <a:prstDash val="solid"/>
            <a:headEnd type="none" w="sm" len="sm"/>
            <a:tailEnd type="none" w="sm" len="sm"/>
          </a:ln>
        </p:spPr>
      </p:sp>
      <p:sp>
        <p:nvSpPr>
          <p:cNvPr id="96" name="TextBox 12">
            <a:extLst>
              <a:ext uri="{FF2B5EF4-FFF2-40B4-BE49-F238E27FC236}">
                <a16:creationId xmlns:a16="http://schemas.microsoft.com/office/drawing/2014/main" id="{80890A3D-657F-D775-9079-3F18C3FD7B5D}"/>
              </a:ext>
            </a:extLst>
          </p:cNvPr>
          <p:cNvSpPr txBox="1"/>
          <p:nvPr/>
        </p:nvSpPr>
        <p:spPr>
          <a:xfrm>
            <a:off x="1037031" y="9229156"/>
            <a:ext cx="2138275" cy="209672"/>
          </a:xfrm>
          <a:prstGeom prst="rect">
            <a:avLst/>
          </a:prstGeom>
        </p:spPr>
        <p:txBody>
          <a:bodyPr wrap="square" lIns="0" tIns="0" rIns="0" bIns="0" rtlCol="0" anchor="t">
            <a:spAutoFit/>
          </a:bodyPr>
          <a:lstStyle/>
          <a:p>
            <a:pPr>
              <a:lnSpc>
                <a:spcPts val="1679"/>
              </a:lnSpc>
            </a:pPr>
            <a:r>
              <a:rPr lang="en-US" sz="1200">
                <a:solidFill>
                  <a:srgbClr val="221F23"/>
                </a:solidFill>
                <a:latin typeface="TAN Aegean"/>
              </a:rPr>
              <a:t>28        29         30</a:t>
            </a:r>
          </a:p>
        </p:txBody>
      </p:sp>
      <p:grpSp>
        <p:nvGrpSpPr>
          <p:cNvPr id="97" name="Group 2">
            <a:extLst>
              <a:ext uri="{FF2B5EF4-FFF2-40B4-BE49-F238E27FC236}">
                <a16:creationId xmlns:a16="http://schemas.microsoft.com/office/drawing/2014/main" id="{9832FD48-A457-CD4E-01F4-A59E29329BB9}"/>
              </a:ext>
            </a:extLst>
          </p:cNvPr>
          <p:cNvGrpSpPr/>
          <p:nvPr/>
        </p:nvGrpSpPr>
        <p:grpSpPr>
          <a:xfrm rot="1509315">
            <a:off x="-1033429" y="-2925957"/>
            <a:ext cx="13280249" cy="17045715"/>
            <a:chOff x="0" y="0"/>
            <a:chExt cx="17706999" cy="22727620"/>
          </a:xfrm>
        </p:grpSpPr>
        <p:pic>
          <p:nvPicPr>
            <p:cNvPr id="98" name="Picture 3">
              <a:extLst>
                <a:ext uri="{FF2B5EF4-FFF2-40B4-BE49-F238E27FC236}">
                  <a16:creationId xmlns:a16="http://schemas.microsoft.com/office/drawing/2014/main" id="{C3DD160E-3EC3-4F60-1914-7DE4829113FB}"/>
                </a:ext>
              </a:extLst>
            </p:cNvPr>
            <p:cNvPicPr>
              <a:picLocks noChangeAspect="1"/>
            </p:cNvPicPr>
            <p:nvPr/>
          </p:nvPicPr>
          <p:blipFill>
            <a:blip r:embed="rId10">
              <a:alphaModFix amt="5000"/>
            </a:blip>
            <a:srcRect l="11045" r="11045"/>
            <a:stretch>
              <a:fillRect/>
            </a:stretch>
          </p:blipFill>
          <p:spPr>
            <a:xfrm>
              <a:off x="0" y="0"/>
              <a:ext cx="17706999" cy="22727620"/>
            </a:xfrm>
            <a:prstGeom prst="rect">
              <a:avLst/>
            </a:prstGeom>
          </p:spPr>
        </p:pic>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1028700" y="1028700"/>
            <a:ext cx="632334" cy="733703"/>
          </a:xfrm>
          <a:custGeom>
            <a:avLst/>
            <a:gdLst/>
            <a:ahLst/>
            <a:cxnLst/>
            <a:rect l="l" t="t" r="r" b="b"/>
            <a:pathLst>
              <a:path w="632334" h="733703">
                <a:moveTo>
                  <a:pt x="0" y="0"/>
                </a:moveTo>
                <a:lnTo>
                  <a:pt x="632334" y="0"/>
                </a:lnTo>
                <a:lnTo>
                  <a:pt x="632334" y="733703"/>
                </a:lnTo>
                <a:lnTo>
                  <a:pt x="0" y="733703"/>
                </a:lnTo>
                <a:lnTo>
                  <a:pt x="0" y="0"/>
                </a:lnTo>
                <a:close/>
              </a:path>
            </a:pathLst>
          </a:custGeom>
          <a:blipFill>
            <a:blip r:embed="rId2">
              <a:extLst>
                <a:ext uri="{96DAC541-7B7A-43D3-8B79-37D633B846F1}">
                  <asvg:svgBlip xmlns:asvg="http://schemas.microsoft.com/office/drawing/2016/SVG/main" r:embed="rId3"/>
                </a:ext>
              </a:extLst>
            </a:blip>
            <a:stretch>
              <a:fillRect r="-42302" b="-42814"/>
            </a:stretch>
          </a:blipFill>
        </p:spPr>
      </p:sp>
      <p:sp>
        <p:nvSpPr>
          <p:cNvPr id="6" name="Freeform 6"/>
          <p:cNvSpPr/>
          <p:nvPr/>
        </p:nvSpPr>
        <p:spPr>
          <a:xfrm rot="-5400000">
            <a:off x="16532827" y="5348966"/>
            <a:ext cx="1300195" cy="152751"/>
          </a:xfrm>
          <a:custGeom>
            <a:avLst/>
            <a:gdLst/>
            <a:ahLst/>
            <a:cxnLst/>
            <a:rect l="l" t="t" r="r" b="b"/>
            <a:pathLst>
              <a:path w="1300195" h="152751">
                <a:moveTo>
                  <a:pt x="0" y="0"/>
                </a:moveTo>
                <a:lnTo>
                  <a:pt x="1300195" y="0"/>
                </a:lnTo>
                <a:lnTo>
                  <a:pt x="1300195" y="152751"/>
                </a:lnTo>
                <a:lnTo>
                  <a:pt x="0" y="152751"/>
                </a:lnTo>
                <a:lnTo>
                  <a:pt x="0" y="0"/>
                </a:lnTo>
                <a:close/>
              </a:path>
            </a:pathLst>
          </a:custGeom>
          <a:blipFill>
            <a:blip r:embed="rId4">
              <a:extLst>
                <a:ext uri="{96DAC541-7B7A-43D3-8B79-37D633B846F1}">
                  <asvg:svgBlip xmlns:asvg="http://schemas.microsoft.com/office/drawing/2016/SVG/main" r:embed="rId5"/>
                </a:ext>
              </a:extLst>
            </a:blip>
            <a:stretch>
              <a:fillRect l="-40933" r="-43353"/>
            </a:stretch>
          </a:blipFill>
        </p:spPr>
      </p:sp>
      <p:grpSp>
        <p:nvGrpSpPr>
          <p:cNvPr id="7" name="Group 7"/>
          <p:cNvGrpSpPr>
            <a:grpSpLocks noChangeAspect="1"/>
          </p:cNvGrpSpPr>
          <p:nvPr/>
        </p:nvGrpSpPr>
        <p:grpSpPr>
          <a:xfrm>
            <a:off x="17113216" y="4211561"/>
            <a:ext cx="139416" cy="139416"/>
            <a:chOff x="0" y="0"/>
            <a:chExt cx="6355080" cy="6355080"/>
          </a:xfrm>
        </p:grpSpPr>
        <p:sp>
          <p:nvSpPr>
            <p:cNvPr id="8" name="Freeform 8"/>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21F23"/>
            </a:solidFill>
          </p:spPr>
        </p:sp>
      </p:grpSp>
      <p:sp>
        <p:nvSpPr>
          <p:cNvPr id="9" name="Freeform 9"/>
          <p:cNvSpPr/>
          <p:nvPr/>
        </p:nvSpPr>
        <p:spPr>
          <a:xfrm rot="5400000">
            <a:off x="16920508" y="8919508"/>
            <a:ext cx="246305" cy="431279"/>
          </a:xfrm>
          <a:custGeom>
            <a:avLst/>
            <a:gdLst/>
            <a:ahLst/>
            <a:cxnLst/>
            <a:rect l="l" t="t" r="r" b="b"/>
            <a:pathLst>
              <a:path w="246305" h="431279">
                <a:moveTo>
                  <a:pt x="0" y="0"/>
                </a:moveTo>
                <a:lnTo>
                  <a:pt x="246305" y="0"/>
                </a:lnTo>
                <a:lnTo>
                  <a:pt x="246305" y="431279"/>
                </a:lnTo>
                <a:lnTo>
                  <a:pt x="0" y="431279"/>
                </a:lnTo>
                <a:lnTo>
                  <a:pt x="0" y="0"/>
                </a:lnTo>
                <a:close/>
              </a:path>
            </a:pathLst>
          </a:custGeom>
          <a:blipFill>
            <a:blip r:embed="rId6">
              <a:extLst>
                <a:ext uri="{96DAC541-7B7A-43D3-8B79-37D633B846F1}">
                  <asvg:svgBlip xmlns:asvg="http://schemas.microsoft.com/office/drawing/2016/SVG/main" r:embed="rId7"/>
                </a:ext>
              </a:extLst>
            </a:blip>
            <a:stretch>
              <a:fillRect l="-75099"/>
            </a:stretch>
          </a:blipFill>
        </p:spPr>
      </p:sp>
      <p:grpSp>
        <p:nvGrpSpPr>
          <p:cNvPr id="13" name="Group 13"/>
          <p:cNvGrpSpPr/>
          <p:nvPr/>
        </p:nvGrpSpPr>
        <p:grpSpPr>
          <a:xfrm>
            <a:off x="1814809" y="3421289"/>
            <a:ext cx="1598228" cy="147779"/>
            <a:chOff x="0" y="0"/>
            <a:chExt cx="1648200" cy="152400"/>
          </a:xfrm>
        </p:grpSpPr>
        <p:sp>
          <p:nvSpPr>
            <p:cNvPr id="14" name="Freeform 14"/>
            <p:cNvSpPr/>
            <p:nvPr/>
          </p:nvSpPr>
          <p:spPr>
            <a:xfrm>
              <a:off x="0" y="0"/>
              <a:ext cx="1648200" cy="152400"/>
            </a:xfrm>
            <a:custGeom>
              <a:avLst/>
              <a:gdLst/>
              <a:ahLst/>
              <a:cxnLst/>
              <a:rect l="l" t="t" r="r" b="b"/>
              <a:pathLst>
                <a:path w="1648200" h="152400">
                  <a:moveTo>
                    <a:pt x="0" y="0"/>
                  </a:moveTo>
                  <a:lnTo>
                    <a:pt x="1648200" y="0"/>
                  </a:lnTo>
                  <a:lnTo>
                    <a:pt x="1648200" y="152400"/>
                  </a:lnTo>
                  <a:lnTo>
                    <a:pt x="0" y="152400"/>
                  </a:lnTo>
                  <a:close/>
                </a:path>
              </a:pathLst>
            </a:custGeom>
            <a:solidFill>
              <a:srgbClr val="E4F2F2"/>
            </a:solidFill>
          </p:spPr>
        </p:sp>
      </p:grpSp>
      <p:grpSp>
        <p:nvGrpSpPr>
          <p:cNvPr id="15" name="Group 15"/>
          <p:cNvGrpSpPr/>
          <p:nvPr/>
        </p:nvGrpSpPr>
        <p:grpSpPr>
          <a:xfrm>
            <a:off x="386758" y="9886860"/>
            <a:ext cx="17901242" cy="335998"/>
            <a:chOff x="0" y="0"/>
            <a:chExt cx="23868323" cy="447998"/>
          </a:xfrm>
        </p:grpSpPr>
        <p:sp>
          <p:nvSpPr>
            <p:cNvPr id="16" name="TextBox 16"/>
            <p:cNvSpPr txBox="1"/>
            <p:nvPr/>
          </p:nvSpPr>
          <p:spPr>
            <a:xfrm>
              <a:off x="127545" y="-66675"/>
              <a:ext cx="23740779" cy="499564"/>
            </a:xfrm>
            <a:prstGeom prst="rect">
              <a:avLst/>
            </a:prstGeom>
          </p:spPr>
          <p:txBody>
            <a:bodyPr lIns="0" tIns="0" rIns="0" bIns="0" rtlCol="0" anchor="t">
              <a:spAutoFit/>
            </a:bodyPr>
            <a:lstStyle/>
            <a:p>
              <a:pPr>
                <a:lnSpc>
                  <a:spcPts val="2841"/>
                </a:lnSpc>
              </a:pPr>
              <a:r>
                <a:rPr lang="en-US" sz="2185" spc="305">
                  <a:solidFill>
                    <a:srgbClr val="638991"/>
                  </a:solidFill>
                  <a:latin typeface="Carlito Bold"/>
                </a:rPr>
                <a:t>     </a:t>
              </a:r>
              <a:r>
                <a:rPr lang="en-US" sz="2185" spc="305">
                  <a:solidFill>
                    <a:srgbClr val="D9D9D9"/>
                  </a:solidFill>
                  <a:latin typeface="Carlito Bold"/>
                </a:rPr>
                <a:t>Dr. Dittmer Institut   I   www.heilpraktiker-psychotherapie-werden.de</a:t>
              </a:r>
            </a:p>
          </p:txBody>
        </p:sp>
        <p:sp>
          <p:nvSpPr>
            <p:cNvPr id="17" name="Freeform 17"/>
            <p:cNvSpPr/>
            <p:nvPr/>
          </p:nvSpPr>
          <p:spPr>
            <a:xfrm>
              <a:off x="0" y="0"/>
              <a:ext cx="447998" cy="447998"/>
            </a:xfrm>
            <a:custGeom>
              <a:avLst/>
              <a:gdLst/>
              <a:ahLst/>
              <a:cxnLst/>
              <a:rect l="l" t="t" r="r" b="b"/>
              <a:pathLst>
                <a:path w="447998" h="447998">
                  <a:moveTo>
                    <a:pt x="0" y="0"/>
                  </a:moveTo>
                  <a:lnTo>
                    <a:pt x="447998" y="0"/>
                  </a:lnTo>
                  <a:lnTo>
                    <a:pt x="447998" y="447998"/>
                  </a:lnTo>
                  <a:lnTo>
                    <a:pt x="0" y="447998"/>
                  </a:lnTo>
                  <a:lnTo>
                    <a:pt x="0" y="0"/>
                  </a:lnTo>
                  <a:close/>
                </a:path>
              </a:pathLst>
            </a:custGeom>
            <a:blipFill>
              <a:blip r:embed="rId8"/>
              <a:stretch>
                <a:fillRect/>
              </a:stretch>
            </a:blipFill>
          </p:spPr>
        </p:sp>
      </p:grpSp>
      <p:grpSp>
        <p:nvGrpSpPr>
          <p:cNvPr id="18" name="Group 18"/>
          <p:cNvGrpSpPr/>
          <p:nvPr/>
        </p:nvGrpSpPr>
        <p:grpSpPr>
          <a:xfrm>
            <a:off x="4473121" y="1395552"/>
            <a:ext cx="12354900" cy="5144592"/>
            <a:chOff x="0" y="0"/>
            <a:chExt cx="5674209" cy="2362746"/>
          </a:xfrm>
        </p:grpSpPr>
        <p:sp>
          <p:nvSpPr>
            <p:cNvPr id="19" name="Freeform 19"/>
            <p:cNvSpPr/>
            <p:nvPr/>
          </p:nvSpPr>
          <p:spPr>
            <a:xfrm>
              <a:off x="0" y="0"/>
              <a:ext cx="5674209" cy="2362746"/>
            </a:xfrm>
            <a:custGeom>
              <a:avLst/>
              <a:gdLst/>
              <a:ahLst/>
              <a:cxnLst/>
              <a:rect l="l" t="t" r="r" b="b"/>
              <a:pathLst>
                <a:path w="5674209" h="2362746">
                  <a:moveTo>
                    <a:pt x="0" y="0"/>
                  </a:moveTo>
                  <a:lnTo>
                    <a:pt x="5674209" y="0"/>
                  </a:lnTo>
                  <a:lnTo>
                    <a:pt x="5674209" y="2362746"/>
                  </a:lnTo>
                  <a:lnTo>
                    <a:pt x="0" y="2362746"/>
                  </a:lnTo>
                  <a:close/>
                </a:path>
              </a:pathLst>
            </a:custGeom>
            <a:solidFill>
              <a:srgbClr val="E4F2F2"/>
            </a:solidFill>
          </p:spPr>
        </p:sp>
      </p:grpSp>
      <p:sp>
        <p:nvSpPr>
          <p:cNvPr id="20" name="TextBox 20"/>
          <p:cNvSpPr txBox="1"/>
          <p:nvPr/>
        </p:nvSpPr>
        <p:spPr>
          <a:xfrm>
            <a:off x="4691556" y="2509163"/>
            <a:ext cx="11951496" cy="4030981"/>
          </a:xfrm>
          <a:prstGeom prst="rect">
            <a:avLst/>
          </a:prstGeom>
        </p:spPr>
        <p:txBody>
          <a:bodyPr lIns="0" tIns="0" rIns="0" bIns="0" rtlCol="0" anchor="t">
            <a:spAutoFit/>
          </a:bodyPr>
          <a:lstStyle/>
          <a:p>
            <a:pPr algn="just">
              <a:lnSpc>
                <a:spcPts val="3239"/>
              </a:lnSpc>
            </a:pPr>
            <a:r>
              <a:rPr lang="en-US" sz="1799">
                <a:solidFill>
                  <a:srgbClr val="000000"/>
                </a:solidFill>
                <a:latin typeface="Evolve Sans"/>
              </a:rPr>
              <a:t>Die Eisenhower-Matrix zur </a:t>
            </a:r>
            <a:r>
              <a:rPr lang="en-US" sz="1799">
                <a:solidFill>
                  <a:srgbClr val="000000"/>
                </a:solidFill>
                <a:latin typeface="Evolve Sans Bold"/>
              </a:rPr>
              <a:t>Priorisierung </a:t>
            </a:r>
            <a:r>
              <a:rPr lang="en-US" sz="1799">
                <a:solidFill>
                  <a:srgbClr val="000000"/>
                </a:solidFill>
                <a:latin typeface="Evolve Sans"/>
              </a:rPr>
              <a:t>ist ein leistungsstarkes Werkzeug, das dabei hilft, Aufgaben und Aktivitäten auf kluge und effiziente Weise zu organisieren. </a:t>
            </a:r>
          </a:p>
          <a:p>
            <a:pPr algn="just">
              <a:lnSpc>
                <a:spcPts val="3239"/>
              </a:lnSpc>
            </a:pPr>
            <a:endParaRPr lang="en-US" sz="1799">
              <a:solidFill>
                <a:srgbClr val="000000"/>
              </a:solidFill>
              <a:latin typeface="Evolve Sans"/>
            </a:endParaRPr>
          </a:p>
          <a:p>
            <a:pPr algn="just">
              <a:lnSpc>
                <a:spcPts val="3239"/>
              </a:lnSpc>
            </a:pPr>
            <a:r>
              <a:rPr lang="en-US" sz="1799">
                <a:solidFill>
                  <a:srgbClr val="000000"/>
                </a:solidFill>
                <a:latin typeface="Evolve Sans"/>
              </a:rPr>
              <a:t>Benannt nach dem ehemaligen US-Präsidenten Dwight D. Eisenhower, der für seine außergewöhnliche Fähigkeit zur Zeit- und Aufgabenverwaltung bekannt war, ermöglicht diese Methode, Klarheit über das, was wir tun müssen, zu gewinnen, und gibt uns die Werkzeuge, um unsere Zeit und Energie auf die Dinge zu konzentrieren, die am meisten zählen. </a:t>
            </a:r>
          </a:p>
          <a:p>
            <a:pPr algn="just">
              <a:lnSpc>
                <a:spcPts val="3239"/>
              </a:lnSpc>
            </a:pPr>
            <a:endParaRPr lang="en-US" sz="1799">
              <a:solidFill>
                <a:srgbClr val="000000"/>
              </a:solidFill>
              <a:latin typeface="Evolve Sans"/>
            </a:endParaRPr>
          </a:p>
          <a:p>
            <a:pPr algn="just">
              <a:lnSpc>
                <a:spcPts val="3239"/>
              </a:lnSpc>
            </a:pPr>
            <a:r>
              <a:rPr lang="en-US" sz="1799">
                <a:solidFill>
                  <a:srgbClr val="000000"/>
                </a:solidFill>
                <a:latin typeface="Evolve Sans"/>
              </a:rPr>
              <a:t>Die Eisenhower-Matrix basiert auf zwei grundlegenden Kriterien: </a:t>
            </a:r>
            <a:r>
              <a:rPr lang="en-US" sz="1799">
                <a:solidFill>
                  <a:srgbClr val="000000"/>
                </a:solidFill>
                <a:latin typeface="Evolve Sans Bold"/>
              </a:rPr>
              <a:t>Dringlichkeit und Wichtigkeit</a:t>
            </a:r>
            <a:r>
              <a:rPr lang="en-US" sz="1799">
                <a:solidFill>
                  <a:srgbClr val="000000"/>
                </a:solidFill>
                <a:latin typeface="Evolve Sans"/>
              </a:rPr>
              <a:t>. Indem wir unsere Aufgaben nach diesen Kriterien bewerten, können wir sie in vier Quadranten einteilen:</a:t>
            </a:r>
          </a:p>
          <a:p>
            <a:pPr algn="just">
              <a:lnSpc>
                <a:spcPts val="2519"/>
              </a:lnSpc>
            </a:pPr>
            <a:endParaRPr lang="en-US" sz="1799">
              <a:solidFill>
                <a:srgbClr val="000000"/>
              </a:solidFill>
              <a:latin typeface="Evolve Sans"/>
            </a:endParaRPr>
          </a:p>
        </p:txBody>
      </p:sp>
      <p:sp>
        <p:nvSpPr>
          <p:cNvPr id="21" name="TextBox 21"/>
          <p:cNvSpPr txBox="1"/>
          <p:nvPr/>
        </p:nvSpPr>
        <p:spPr>
          <a:xfrm>
            <a:off x="1814809" y="2683796"/>
            <a:ext cx="4033761" cy="613410"/>
          </a:xfrm>
          <a:prstGeom prst="rect">
            <a:avLst/>
          </a:prstGeom>
        </p:spPr>
        <p:txBody>
          <a:bodyPr lIns="0" tIns="0" rIns="0" bIns="0" rtlCol="0" anchor="t">
            <a:spAutoFit/>
          </a:bodyPr>
          <a:lstStyle/>
          <a:p>
            <a:pPr>
              <a:lnSpc>
                <a:spcPts val="5040"/>
              </a:lnSpc>
            </a:pPr>
            <a:r>
              <a:rPr lang="en-US" sz="3600">
                <a:solidFill>
                  <a:srgbClr val="221F23"/>
                </a:solidFill>
                <a:latin typeface="Benedict"/>
              </a:rPr>
              <a:t>Zeitmanagement</a:t>
            </a:r>
          </a:p>
        </p:txBody>
      </p:sp>
      <p:sp>
        <p:nvSpPr>
          <p:cNvPr id="22" name="TextBox 22"/>
          <p:cNvSpPr txBox="1"/>
          <p:nvPr/>
        </p:nvSpPr>
        <p:spPr>
          <a:xfrm>
            <a:off x="4691556" y="1486178"/>
            <a:ext cx="11934763" cy="613410"/>
          </a:xfrm>
          <a:prstGeom prst="rect">
            <a:avLst/>
          </a:prstGeom>
        </p:spPr>
        <p:txBody>
          <a:bodyPr lIns="0" tIns="0" rIns="0" bIns="0" rtlCol="0" anchor="t">
            <a:spAutoFit/>
          </a:bodyPr>
          <a:lstStyle/>
          <a:p>
            <a:pPr>
              <a:lnSpc>
                <a:spcPts val="5040"/>
              </a:lnSpc>
            </a:pPr>
            <a:r>
              <a:rPr lang="en-US" sz="3600">
                <a:solidFill>
                  <a:srgbClr val="221F23"/>
                </a:solidFill>
                <a:latin typeface="Benedict"/>
              </a:rPr>
              <a:t>Eisenhower-Matrix</a:t>
            </a:r>
          </a:p>
        </p:txBody>
      </p:sp>
      <p:sp>
        <p:nvSpPr>
          <p:cNvPr id="23" name="TextBox 23"/>
          <p:cNvSpPr txBox="1"/>
          <p:nvPr/>
        </p:nvSpPr>
        <p:spPr>
          <a:xfrm>
            <a:off x="12738058" y="788035"/>
            <a:ext cx="1120424" cy="240665"/>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Atemübungen</a:t>
            </a:r>
          </a:p>
        </p:txBody>
      </p:sp>
      <p:sp>
        <p:nvSpPr>
          <p:cNvPr id="24" name="TextBox 24"/>
          <p:cNvSpPr txBox="1"/>
          <p:nvPr/>
        </p:nvSpPr>
        <p:spPr>
          <a:xfrm>
            <a:off x="14642223" y="788035"/>
            <a:ext cx="1224733" cy="240665"/>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Zeitmangement</a:t>
            </a:r>
          </a:p>
        </p:txBody>
      </p:sp>
      <p:sp>
        <p:nvSpPr>
          <p:cNvPr id="25" name="TextBox 25"/>
          <p:cNvSpPr txBox="1"/>
          <p:nvPr/>
        </p:nvSpPr>
        <p:spPr>
          <a:xfrm>
            <a:off x="16403409" y="788035"/>
            <a:ext cx="1287318" cy="240665"/>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Selbstfürsorge</a:t>
            </a:r>
          </a:p>
        </p:txBody>
      </p:sp>
      <p:sp>
        <p:nvSpPr>
          <p:cNvPr id="31" name="AutoShape 7">
            <a:extLst>
              <a:ext uri="{FF2B5EF4-FFF2-40B4-BE49-F238E27FC236}">
                <a16:creationId xmlns:a16="http://schemas.microsoft.com/office/drawing/2014/main" id="{F4830201-30BC-044F-C3E4-A002AC0B5903}"/>
              </a:ext>
            </a:extLst>
          </p:cNvPr>
          <p:cNvSpPr/>
          <p:nvPr/>
        </p:nvSpPr>
        <p:spPr>
          <a:xfrm>
            <a:off x="1828800" y="9563100"/>
            <a:ext cx="233275" cy="0"/>
          </a:xfrm>
          <a:prstGeom prst="line">
            <a:avLst/>
          </a:prstGeom>
          <a:ln w="19050" cap="flat">
            <a:solidFill>
              <a:srgbClr val="221F23"/>
            </a:solidFill>
            <a:prstDash val="solid"/>
            <a:headEnd type="none" w="sm" len="sm"/>
            <a:tailEnd type="none" w="sm" len="sm"/>
          </a:ln>
        </p:spPr>
      </p:sp>
      <p:sp>
        <p:nvSpPr>
          <p:cNvPr id="32" name="TextBox 12">
            <a:extLst>
              <a:ext uri="{FF2B5EF4-FFF2-40B4-BE49-F238E27FC236}">
                <a16:creationId xmlns:a16="http://schemas.microsoft.com/office/drawing/2014/main" id="{D94C58C0-EBFD-8F87-9C76-7B03BBC23B45}"/>
              </a:ext>
            </a:extLst>
          </p:cNvPr>
          <p:cNvSpPr txBox="1"/>
          <p:nvPr/>
        </p:nvSpPr>
        <p:spPr>
          <a:xfrm>
            <a:off x="1037031" y="9229156"/>
            <a:ext cx="2138275" cy="209672"/>
          </a:xfrm>
          <a:prstGeom prst="rect">
            <a:avLst/>
          </a:prstGeom>
        </p:spPr>
        <p:txBody>
          <a:bodyPr wrap="square" lIns="0" tIns="0" rIns="0" bIns="0" rtlCol="0" anchor="t">
            <a:spAutoFit/>
          </a:bodyPr>
          <a:lstStyle/>
          <a:p>
            <a:pPr>
              <a:lnSpc>
                <a:spcPts val="1679"/>
              </a:lnSpc>
            </a:pPr>
            <a:r>
              <a:rPr lang="en-US" sz="1200">
                <a:solidFill>
                  <a:srgbClr val="221F23"/>
                </a:solidFill>
                <a:latin typeface="TAN Aegean"/>
              </a:rPr>
              <a:t>28         29         30</a:t>
            </a:r>
          </a:p>
        </p:txBody>
      </p:sp>
      <p:grpSp>
        <p:nvGrpSpPr>
          <p:cNvPr id="33" name="Group 2">
            <a:extLst>
              <a:ext uri="{FF2B5EF4-FFF2-40B4-BE49-F238E27FC236}">
                <a16:creationId xmlns:a16="http://schemas.microsoft.com/office/drawing/2014/main" id="{F2EC0837-AC7A-B833-DA1F-A6B4AEB85D85}"/>
              </a:ext>
            </a:extLst>
          </p:cNvPr>
          <p:cNvGrpSpPr/>
          <p:nvPr/>
        </p:nvGrpSpPr>
        <p:grpSpPr>
          <a:xfrm rot="1509315">
            <a:off x="-1033429" y="-2925957"/>
            <a:ext cx="13280249" cy="17045715"/>
            <a:chOff x="0" y="0"/>
            <a:chExt cx="17706999" cy="22727620"/>
          </a:xfrm>
        </p:grpSpPr>
        <p:pic>
          <p:nvPicPr>
            <p:cNvPr id="34" name="Picture 3">
              <a:extLst>
                <a:ext uri="{FF2B5EF4-FFF2-40B4-BE49-F238E27FC236}">
                  <a16:creationId xmlns:a16="http://schemas.microsoft.com/office/drawing/2014/main" id="{FCE1D4FC-B02A-BABA-B3BE-5FA11BE06A09}"/>
                </a:ext>
              </a:extLst>
            </p:cNvPr>
            <p:cNvPicPr>
              <a:picLocks noChangeAspect="1"/>
            </p:cNvPicPr>
            <p:nvPr/>
          </p:nvPicPr>
          <p:blipFill>
            <a:blip r:embed="rId9">
              <a:alphaModFix amt="5000"/>
            </a:blip>
            <a:srcRect l="11045" r="11045"/>
            <a:stretch>
              <a:fillRect/>
            </a:stretch>
          </p:blipFill>
          <p:spPr>
            <a:xfrm>
              <a:off x="0" y="0"/>
              <a:ext cx="17706999" cy="22727620"/>
            </a:xfrm>
            <a:prstGeom prst="rect">
              <a:avLst/>
            </a:prstGeom>
          </p:spPr>
        </p:pic>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1028700" y="1028700"/>
            <a:ext cx="632334" cy="733703"/>
          </a:xfrm>
          <a:custGeom>
            <a:avLst/>
            <a:gdLst/>
            <a:ahLst/>
            <a:cxnLst/>
            <a:rect l="l" t="t" r="r" b="b"/>
            <a:pathLst>
              <a:path w="632334" h="733703">
                <a:moveTo>
                  <a:pt x="0" y="0"/>
                </a:moveTo>
                <a:lnTo>
                  <a:pt x="632334" y="0"/>
                </a:lnTo>
                <a:lnTo>
                  <a:pt x="632334" y="733703"/>
                </a:lnTo>
                <a:lnTo>
                  <a:pt x="0" y="733703"/>
                </a:lnTo>
                <a:lnTo>
                  <a:pt x="0" y="0"/>
                </a:lnTo>
                <a:close/>
              </a:path>
            </a:pathLst>
          </a:custGeom>
          <a:blipFill>
            <a:blip r:embed="rId2">
              <a:extLst>
                <a:ext uri="{96DAC541-7B7A-43D3-8B79-37D633B846F1}">
                  <asvg:svgBlip xmlns:asvg="http://schemas.microsoft.com/office/drawing/2016/SVG/main" r:embed="rId3"/>
                </a:ext>
              </a:extLst>
            </a:blip>
            <a:stretch>
              <a:fillRect r="-42302" b="-42814"/>
            </a:stretch>
          </a:blipFill>
        </p:spPr>
      </p:sp>
      <p:sp>
        <p:nvSpPr>
          <p:cNvPr id="6" name="Freeform 6"/>
          <p:cNvSpPr/>
          <p:nvPr/>
        </p:nvSpPr>
        <p:spPr>
          <a:xfrm rot="-5400000">
            <a:off x="16532827" y="5348966"/>
            <a:ext cx="1300195" cy="152751"/>
          </a:xfrm>
          <a:custGeom>
            <a:avLst/>
            <a:gdLst/>
            <a:ahLst/>
            <a:cxnLst/>
            <a:rect l="l" t="t" r="r" b="b"/>
            <a:pathLst>
              <a:path w="1300195" h="152751">
                <a:moveTo>
                  <a:pt x="0" y="0"/>
                </a:moveTo>
                <a:lnTo>
                  <a:pt x="1300195" y="0"/>
                </a:lnTo>
                <a:lnTo>
                  <a:pt x="1300195" y="152751"/>
                </a:lnTo>
                <a:lnTo>
                  <a:pt x="0" y="152751"/>
                </a:lnTo>
                <a:lnTo>
                  <a:pt x="0" y="0"/>
                </a:lnTo>
                <a:close/>
              </a:path>
            </a:pathLst>
          </a:custGeom>
          <a:blipFill>
            <a:blip r:embed="rId4">
              <a:extLst>
                <a:ext uri="{96DAC541-7B7A-43D3-8B79-37D633B846F1}">
                  <asvg:svgBlip xmlns:asvg="http://schemas.microsoft.com/office/drawing/2016/SVG/main" r:embed="rId5"/>
                </a:ext>
              </a:extLst>
            </a:blip>
            <a:stretch>
              <a:fillRect l="-40933" r="-43353"/>
            </a:stretch>
          </a:blipFill>
        </p:spPr>
      </p:sp>
      <p:grpSp>
        <p:nvGrpSpPr>
          <p:cNvPr id="7" name="Group 7"/>
          <p:cNvGrpSpPr>
            <a:grpSpLocks noChangeAspect="1"/>
          </p:cNvGrpSpPr>
          <p:nvPr/>
        </p:nvGrpSpPr>
        <p:grpSpPr>
          <a:xfrm>
            <a:off x="17113216" y="4211561"/>
            <a:ext cx="139416" cy="139416"/>
            <a:chOff x="0" y="0"/>
            <a:chExt cx="6355080" cy="6355080"/>
          </a:xfrm>
        </p:grpSpPr>
        <p:sp>
          <p:nvSpPr>
            <p:cNvPr id="8" name="Freeform 8"/>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21F23"/>
            </a:solidFill>
          </p:spPr>
        </p:sp>
      </p:grpSp>
      <p:sp>
        <p:nvSpPr>
          <p:cNvPr id="9" name="Freeform 9"/>
          <p:cNvSpPr/>
          <p:nvPr/>
        </p:nvSpPr>
        <p:spPr>
          <a:xfrm rot="5400000">
            <a:off x="16920508" y="8919508"/>
            <a:ext cx="246305" cy="431279"/>
          </a:xfrm>
          <a:custGeom>
            <a:avLst/>
            <a:gdLst/>
            <a:ahLst/>
            <a:cxnLst/>
            <a:rect l="l" t="t" r="r" b="b"/>
            <a:pathLst>
              <a:path w="246305" h="431279">
                <a:moveTo>
                  <a:pt x="0" y="0"/>
                </a:moveTo>
                <a:lnTo>
                  <a:pt x="246305" y="0"/>
                </a:lnTo>
                <a:lnTo>
                  <a:pt x="246305" y="431279"/>
                </a:lnTo>
                <a:lnTo>
                  <a:pt x="0" y="431279"/>
                </a:lnTo>
                <a:lnTo>
                  <a:pt x="0" y="0"/>
                </a:lnTo>
                <a:close/>
              </a:path>
            </a:pathLst>
          </a:custGeom>
          <a:blipFill>
            <a:blip r:embed="rId6">
              <a:extLst>
                <a:ext uri="{96DAC541-7B7A-43D3-8B79-37D633B846F1}">
                  <asvg:svgBlip xmlns:asvg="http://schemas.microsoft.com/office/drawing/2016/SVG/main" r:embed="rId7"/>
                </a:ext>
              </a:extLst>
            </a:blip>
            <a:stretch>
              <a:fillRect l="-75099"/>
            </a:stretch>
          </a:blipFill>
        </p:spPr>
      </p:sp>
      <p:grpSp>
        <p:nvGrpSpPr>
          <p:cNvPr id="13" name="Group 13"/>
          <p:cNvGrpSpPr/>
          <p:nvPr/>
        </p:nvGrpSpPr>
        <p:grpSpPr>
          <a:xfrm>
            <a:off x="1814809" y="3421289"/>
            <a:ext cx="1598228" cy="147779"/>
            <a:chOff x="0" y="0"/>
            <a:chExt cx="1648200" cy="152400"/>
          </a:xfrm>
        </p:grpSpPr>
        <p:sp>
          <p:nvSpPr>
            <p:cNvPr id="14" name="Freeform 14"/>
            <p:cNvSpPr/>
            <p:nvPr/>
          </p:nvSpPr>
          <p:spPr>
            <a:xfrm>
              <a:off x="0" y="0"/>
              <a:ext cx="1648200" cy="152400"/>
            </a:xfrm>
            <a:custGeom>
              <a:avLst/>
              <a:gdLst/>
              <a:ahLst/>
              <a:cxnLst/>
              <a:rect l="l" t="t" r="r" b="b"/>
              <a:pathLst>
                <a:path w="1648200" h="152400">
                  <a:moveTo>
                    <a:pt x="0" y="0"/>
                  </a:moveTo>
                  <a:lnTo>
                    <a:pt x="1648200" y="0"/>
                  </a:lnTo>
                  <a:lnTo>
                    <a:pt x="1648200" y="152400"/>
                  </a:lnTo>
                  <a:lnTo>
                    <a:pt x="0" y="152400"/>
                  </a:lnTo>
                  <a:close/>
                </a:path>
              </a:pathLst>
            </a:custGeom>
            <a:solidFill>
              <a:srgbClr val="E4F2F2"/>
            </a:solidFill>
          </p:spPr>
        </p:sp>
      </p:grpSp>
      <p:grpSp>
        <p:nvGrpSpPr>
          <p:cNvPr id="15" name="Group 15"/>
          <p:cNvGrpSpPr/>
          <p:nvPr/>
        </p:nvGrpSpPr>
        <p:grpSpPr>
          <a:xfrm>
            <a:off x="386758" y="9886860"/>
            <a:ext cx="17901242" cy="335998"/>
            <a:chOff x="0" y="0"/>
            <a:chExt cx="23868323" cy="447998"/>
          </a:xfrm>
        </p:grpSpPr>
        <p:sp>
          <p:nvSpPr>
            <p:cNvPr id="16" name="TextBox 16"/>
            <p:cNvSpPr txBox="1"/>
            <p:nvPr/>
          </p:nvSpPr>
          <p:spPr>
            <a:xfrm>
              <a:off x="127545" y="-66675"/>
              <a:ext cx="23740779" cy="499564"/>
            </a:xfrm>
            <a:prstGeom prst="rect">
              <a:avLst/>
            </a:prstGeom>
          </p:spPr>
          <p:txBody>
            <a:bodyPr lIns="0" tIns="0" rIns="0" bIns="0" rtlCol="0" anchor="t">
              <a:spAutoFit/>
            </a:bodyPr>
            <a:lstStyle/>
            <a:p>
              <a:pPr>
                <a:lnSpc>
                  <a:spcPts val="2841"/>
                </a:lnSpc>
              </a:pPr>
              <a:r>
                <a:rPr lang="en-US" sz="2185" spc="305">
                  <a:solidFill>
                    <a:srgbClr val="638991"/>
                  </a:solidFill>
                  <a:latin typeface="Carlito Bold"/>
                </a:rPr>
                <a:t>     </a:t>
              </a:r>
              <a:r>
                <a:rPr lang="en-US" sz="2185" spc="305">
                  <a:solidFill>
                    <a:srgbClr val="D9D9D9"/>
                  </a:solidFill>
                  <a:latin typeface="Carlito Bold"/>
                </a:rPr>
                <a:t>Dr. Dittmer Institut   I   www.heilpraktiker-psychotherapie-werden.de</a:t>
              </a:r>
            </a:p>
          </p:txBody>
        </p:sp>
        <p:sp>
          <p:nvSpPr>
            <p:cNvPr id="17" name="Freeform 17"/>
            <p:cNvSpPr/>
            <p:nvPr/>
          </p:nvSpPr>
          <p:spPr>
            <a:xfrm>
              <a:off x="0" y="0"/>
              <a:ext cx="447998" cy="447998"/>
            </a:xfrm>
            <a:custGeom>
              <a:avLst/>
              <a:gdLst/>
              <a:ahLst/>
              <a:cxnLst/>
              <a:rect l="l" t="t" r="r" b="b"/>
              <a:pathLst>
                <a:path w="447998" h="447998">
                  <a:moveTo>
                    <a:pt x="0" y="0"/>
                  </a:moveTo>
                  <a:lnTo>
                    <a:pt x="447998" y="0"/>
                  </a:lnTo>
                  <a:lnTo>
                    <a:pt x="447998" y="447998"/>
                  </a:lnTo>
                  <a:lnTo>
                    <a:pt x="0" y="447998"/>
                  </a:lnTo>
                  <a:lnTo>
                    <a:pt x="0" y="0"/>
                  </a:lnTo>
                  <a:close/>
                </a:path>
              </a:pathLst>
            </a:custGeom>
            <a:blipFill>
              <a:blip r:embed="rId8"/>
              <a:stretch>
                <a:fillRect/>
              </a:stretch>
            </a:blipFill>
          </p:spPr>
        </p:sp>
      </p:grpSp>
      <p:grpSp>
        <p:nvGrpSpPr>
          <p:cNvPr id="18" name="Group 18"/>
          <p:cNvGrpSpPr/>
          <p:nvPr/>
        </p:nvGrpSpPr>
        <p:grpSpPr>
          <a:xfrm>
            <a:off x="4473121" y="1395552"/>
            <a:ext cx="12354900" cy="7739596"/>
            <a:chOff x="0" y="0"/>
            <a:chExt cx="5674209" cy="3554548"/>
          </a:xfrm>
        </p:grpSpPr>
        <p:sp>
          <p:nvSpPr>
            <p:cNvPr id="19" name="Freeform 19"/>
            <p:cNvSpPr/>
            <p:nvPr/>
          </p:nvSpPr>
          <p:spPr>
            <a:xfrm>
              <a:off x="0" y="0"/>
              <a:ext cx="5674209" cy="3554548"/>
            </a:xfrm>
            <a:custGeom>
              <a:avLst/>
              <a:gdLst/>
              <a:ahLst/>
              <a:cxnLst/>
              <a:rect l="l" t="t" r="r" b="b"/>
              <a:pathLst>
                <a:path w="5674209" h="3554548">
                  <a:moveTo>
                    <a:pt x="0" y="0"/>
                  </a:moveTo>
                  <a:lnTo>
                    <a:pt x="5674209" y="0"/>
                  </a:lnTo>
                  <a:lnTo>
                    <a:pt x="5674209" y="3554548"/>
                  </a:lnTo>
                  <a:lnTo>
                    <a:pt x="0" y="3554548"/>
                  </a:lnTo>
                  <a:close/>
                </a:path>
              </a:pathLst>
            </a:custGeom>
            <a:solidFill>
              <a:srgbClr val="E4F2F2"/>
            </a:solidFill>
          </p:spPr>
        </p:sp>
      </p:grpSp>
      <p:sp>
        <p:nvSpPr>
          <p:cNvPr id="20" name="TextBox 20"/>
          <p:cNvSpPr txBox="1"/>
          <p:nvPr/>
        </p:nvSpPr>
        <p:spPr>
          <a:xfrm>
            <a:off x="4691556" y="2509163"/>
            <a:ext cx="11951496" cy="796291"/>
          </a:xfrm>
          <a:prstGeom prst="rect">
            <a:avLst/>
          </a:prstGeom>
        </p:spPr>
        <p:txBody>
          <a:bodyPr lIns="0" tIns="0" rIns="0" bIns="0" rtlCol="0" anchor="t">
            <a:spAutoFit/>
          </a:bodyPr>
          <a:lstStyle/>
          <a:p>
            <a:pPr algn="just">
              <a:lnSpc>
                <a:spcPts val="3239"/>
              </a:lnSpc>
            </a:pPr>
            <a:r>
              <a:rPr lang="en-US" sz="1799">
                <a:solidFill>
                  <a:srgbClr val="000000"/>
                </a:solidFill>
                <a:latin typeface="Evolve Sans"/>
              </a:rPr>
              <a:t>Dringliche Aufgaben &gt; sofortige Aufmerksamkeit, von äußeren Faktoren wie Terminen oder Deadlines bestimmt werden Wichtige Aufgaben &gt; langfristig, haben einen bedeutenden Einfluss auf deine Ziele und Prioritäten</a:t>
            </a:r>
          </a:p>
        </p:txBody>
      </p:sp>
      <p:sp>
        <p:nvSpPr>
          <p:cNvPr id="21" name="TextBox 21"/>
          <p:cNvSpPr txBox="1"/>
          <p:nvPr/>
        </p:nvSpPr>
        <p:spPr>
          <a:xfrm>
            <a:off x="1814809" y="2683796"/>
            <a:ext cx="4033761" cy="613410"/>
          </a:xfrm>
          <a:prstGeom prst="rect">
            <a:avLst/>
          </a:prstGeom>
        </p:spPr>
        <p:txBody>
          <a:bodyPr lIns="0" tIns="0" rIns="0" bIns="0" rtlCol="0" anchor="t">
            <a:spAutoFit/>
          </a:bodyPr>
          <a:lstStyle/>
          <a:p>
            <a:pPr>
              <a:lnSpc>
                <a:spcPts val="5040"/>
              </a:lnSpc>
            </a:pPr>
            <a:r>
              <a:rPr lang="en-US" sz="3600">
                <a:solidFill>
                  <a:srgbClr val="221F23"/>
                </a:solidFill>
                <a:latin typeface="Benedict"/>
              </a:rPr>
              <a:t>Zeitmanagement</a:t>
            </a:r>
          </a:p>
        </p:txBody>
      </p:sp>
      <p:sp>
        <p:nvSpPr>
          <p:cNvPr id="22" name="TextBox 22"/>
          <p:cNvSpPr txBox="1"/>
          <p:nvPr/>
        </p:nvSpPr>
        <p:spPr>
          <a:xfrm>
            <a:off x="4691556" y="1486178"/>
            <a:ext cx="11934763" cy="613410"/>
          </a:xfrm>
          <a:prstGeom prst="rect">
            <a:avLst/>
          </a:prstGeom>
        </p:spPr>
        <p:txBody>
          <a:bodyPr lIns="0" tIns="0" rIns="0" bIns="0" rtlCol="0" anchor="t">
            <a:spAutoFit/>
          </a:bodyPr>
          <a:lstStyle/>
          <a:p>
            <a:pPr>
              <a:lnSpc>
                <a:spcPts val="5040"/>
              </a:lnSpc>
            </a:pPr>
            <a:r>
              <a:rPr lang="en-US" sz="3600">
                <a:solidFill>
                  <a:srgbClr val="221F23"/>
                </a:solidFill>
                <a:latin typeface="Benedict"/>
              </a:rPr>
              <a:t>Eisenhower-Matrix</a:t>
            </a:r>
          </a:p>
        </p:txBody>
      </p:sp>
      <p:sp>
        <p:nvSpPr>
          <p:cNvPr id="23" name="TextBox 23"/>
          <p:cNvSpPr txBox="1"/>
          <p:nvPr/>
        </p:nvSpPr>
        <p:spPr>
          <a:xfrm>
            <a:off x="12738058" y="788035"/>
            <a:ext cx="1120424" cy="240665"/>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Atemübungen</a:t>
            </a:r>
          </a:p>
        </p:txBody>
      </p:sp>
      <p:sp>
        <p:nvSpPr>
          <p:cNvPr id="24" name="TextBox 24"/>
          <p:cNvSpPr txBox="1"/>
          <p:nvPr/>
        </p:nvSpPr>
        <p:spPr>
          <a:xfrm>
            <a:off x="14642223" y="788035"/>
            <a:ext cx="1224733" cy="240665"/>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Zeitmangement</a:t>
            </a:r>
          </a:p>
        </p:txBody>
      </p:sp>
      <p:sp>
        <p:nvSpPr>
          <p:cNvPr id="25" name="TextBox 25"/>
          <p:cNvSpPr txBox="1"/>
          <p:nvPr/>
        </p:nvSpPr>
        <p:spPr>
          <a:xfrm>
            <a:off x="16403409" y="788035"/>
            <a:ext cx="1287318" cy="240665"/>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Selbstfürsorge</a:t>
            </a:r>
          </a:p>
        </p:txBody>
      </p:sp>
      <p:sp>
        <p:nvSpPr>
          <p:cNvPr id="26" name="Freeform 26"/>
          <p:cNvSpPr/>
          <p:nvPr/>
        </p:nvSpPr>
        <p:spPr>
          <a:xfrm>
            <a:off x="8019322" y="8422209"/>
            <a:ext cx="4482881" cy="745279"/>
          </a:xfrm>
          <a:custGeom>
            <a:avLst/>
            <a:gdLst/>
            <a:ahLst/>
            <a:cxnLst/>
            <a:rect l="l" t="t" r="r" b="b"/>
            <a:pathLst>
              <a:path w="4482881" h="745279">
                <a:moveTo>
                  <a:pt x="0" y="0"/>
                </a:moveTo>
                <a:lnTo>
                  <a:pt x="4482881" y="0"/>
                </a:lnTo>
                <a:lnTo>
                  <a:pt x="4482881" y="745279"/>
                </a:lnTo>
                <a:lnTo>
                  <a:pt x="0" y="74527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7" name="Freeform 27"/>
          <p:cNvSpPr/>
          <p:nvPr/>
        </p:nvSpPr>
        <p:spPr>
          <a:xfrm rot="-5400000">
            <a:off x="5584630" y="5833283"/>
            <a:ext cx="5044713" cy="838684"/>
          </a:xfrm>
          <a:custGeom>
            <a:avLst/>
            <a:gdLst/>
            <a:ahLst/>
            <a:cxnLst/>
            <a:rect l="l" t="t" r="r" b="b"/>
            <a:pathLst>
              <a:path w="5044713" h="838684">
                <a:moveTo>
                  <a:pt x="0" y="0"/>
                </a:moveTo>
                <a:lnTo>
                  <a:pt x="5044713" y="0"/>
                </a:lnTo>
                <a:lnTo>
                  <a:pt x="5044713" y="838684"/>
                </a:lnTo>
                <a:lnTo>
                  <a:pt x="0" y="838684"/>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sp>
      <p:sp>
        <p:nvSpPr>
          <p:cNvPr id="28" name="Freeform 28"/>
          <p:cNvSpPr/>
          <p:nvPr/>
        </p:nvSpPr>
        <p:spPr>
          <a:xfrm>
            <a:off x="8106986" y="6349488"/>
            <a:ext cx="4244671" cy="68976"/>
          </a:xfrm>
          <a:custGeom>
            <a:avLst/>
            <a:gdLst/>
            <a:ahLst/>
            <a:cxnLst/>
            <a:rect l="l" t="t" r="r" b="b"/>
            <a:pathLst>
              <a:path w="4244671" h="68976">
                <a:moveTo>
                  <a:pt x="0" y="0"/>
                </a:moveTo>
                <a:lnTo>
                  <a:pt x="4244671" y="0"/>
                </a:lnTo>
                <a:lnTo>
                  <a:pt x="4244671" y="68975"/>
                </a:lnTo>
                <a:lnTo>
                  <a:pt x="0" y="6897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9" name="Freeform 29"/>
          <p:cNvSpPr/>
          <p:nvPr/>
        </p:nvSpPr>
        <p:spPr>
          <a:xfrm rot="-5400000">
            <a:off x="7864386" y="6227796"/>
            <a:ext cx="4871921" cy="79169"/>
          </a:xfrm>
          <a:custGeom>
            <a:avLst/>
            <a:gdLst/>
            <a:ahLst/>
            <a:cxnLst/>
            <a:rect l="l" t="t" r="r" b="b"/>
            <a:pathLst>
              <a:path w="4871921" h="79169">
                <a:moveTo>
                  <a:pt x="0" y="0"/>
                </a:moveTo>
                <a:lnTo>
                  <a:pt x="4871921" y="0"/>
                </a:lnTo>
                <a:lnTo>
                  <a:pt x="4871921" y="79168"/>
                </a:lnTo>
                <a:lnTo>
                  <a:pt x="0" y="7916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0" name="Freeform 30"/>
          <p:cNvSpPr/>
          <p:nvPr/>
        </p:nvSpPr>
        <p:spPr>
          <a:xfrm>
            <a:off x="10555060" y="4307922"/>
            <a:ext cx="2049223" cy="1752086"/>
          </a:xfrm>
          <a:custGeom>
            <a:avLst/>
            <a:gdLst/>
            <a:ahLst/>
            <a:cxnLst/>
            <a:rect l="l" t="t" r="r" b="b"/>
            <a:pathLst>
              <a:path w="2049223" h="1752086">
                <a:moveTo>
                  <a:pt x="0" y="0"/>
                </a:moveTo>
                <a:lnTo>
                  <a:pt x="2049224" y="0"/>
                </a:lnTo>
                <a:lnTo>
                  <a:pt x="2049224" y="1752086"/>
                </a:lnTo>
                <a:lnTo>
                  <a:pt x="0" y="17520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31" name="TextBox 31"/>
          <p:cNvSpPr txBox="1"/>
          <p:nvPr/>
        </p:nvSpPr>
        <p:spPr>
          <a:xfrm>
            <a:off x="12692125" y="3783795"/>
            <a:ext cx="3711284" cy="2205990"/>
          </a:xfrm>
          <a:prstGeom prst="rect">
            <a:avLst/>
          </a:prstGeom>
        </p:spPr>
        <p:txBody>
          <a:bodyPr lIns="0" tIns="0" rIns="0" bIns="0" rtlCol="0" anchor="t">
            <a:spAutoFit/>
          </a:bodyPr>
          <a:lstStyle/>
          <a:p>
            <a:pPr>
              <a:lnSpc>
                <a:spcPts val="2520"/>
              </a:lnSpc>
            </a:pPr>
            <a:r>
              <a:rPr lang="en-US" sz="1800" u="sng">
                <a:solidFill>
                  <a:srgbClr val="000000"/>
                </a:solidFill>
                <a:latin typeface="Evolve Sans Bold"/>
              </a:rPr>
              <a:t>Quadrant 1 (Dringlich und Wichtig): </a:t>
            </a:r>
          </a:p>
          <a:p>
            <a:pPr>
              <a:lnSpc>
                <a:spcPts val="2520"/>
              </a:lnSpc>
            </a:pPr>
            <a:r>
              <a:rPr lang="en-US" sz="1800">
                <a:solidFill>
                  <a:srgbClr val="000000"/>
                </a:solidFill>
                <a:latin typeface="Evolve Sans"/>
              </a:rPr>
              <a:t>In diesem Quadranten findest du Aufgaben, die sowohl dringlich als auch wichtig sind. Diese sollten zuerst erledigt werden, da sie unmittelbare Auswirkungen haben und langfristige Ziele unterstützen.</a:t>
            </a:r>
          </a:p>
        </p:txBody>
      </p:sp>
      <p:sp>
        <p:nvSpPr>
          <p:cNvPr id="32" name="AutoShape 7">
            <a:extLst>
              <a:ext uri="{FF2B5EF4-FFF2-40B4-BE49-F238E27FC236}">
                <a16:creationId xmlns:a16="http://schemas.microsoft.com/office/drawing/2014/main" id="{AA57EFC9-EA61-7065-6497-6BA0B225611A}"/>
              </a:ext>
            </a:extLst>
          </p:cNvPr>
          <p:cNvSpPr/>
          <p:nvPr/>
        </p:nvSpPr>
        <p:spPr>
          <a:xfrm>
            <a:off x="2600918" y="9580254"/>
            <a:ext cx="233275" cy="0"/>
          </a:xfrm>
          <a:prstGeom prst="line">
            <a:avLst/>
          </a:prstGeom>
          <a:ln w="19050" cap="flat">
            <a:solidFill>
              <a:srgbClr val="221F23"/>
            </a:solidFill>
            <a:prstDash val="solid"/>
            <a:headEnd type="none" w="sm" len="sm"/>
            <a:tailEnd type="none" w="sm" len="sm"/>
          </a:ln>
        </p:spPr>
      </p:sp>
      <p:sp>
        <p:nvSpPr>
          <p:cNvPr id="38" name="TextBox 12">
            <a:extLst>
              <a:ext uri="{FF2B5EF4-FFF2-40B4-BE49-F238E27FC236}">
                <a16:creationId xmlns:a16="http://schemas.microsoft.com/office/drawing/2014/main" id="{ABAFBFCB-6D14-1B05-7D26-D64BA1A472E2}"/>
              </a:ext>
            </a:extLst>
          </p:cNvPr>
          <p:cNvSpPr txBox="1"/>
          <p:nvPr/>
        </p:nvSpPr>
        <p:spPr>
          <a:xfrm>
            <a:off x="1037031" y="9229156"/>
            <a:ext cx="2138275" cy="209672"/>
          </a:xfrm>
          <a:prstGeom prst="rect">
            <a:avLst/>
          </a:prstGeom>
        </p:spPr>
        <p:txBody>
          <a:bodyPr wrap="square" lIns="0" tIns="0" rIns="0" bIns="0" rtlCol="0" anchor="t">
            <a:spAutoFit/>
          </a:bodyPr>
          <a:lstStyle/>
          <a:p>
            <a:pPr>
              <a:lnSpc>
                <a:spcPts val="1679"/>
              </a:lnSpc>
            </a:pPr>
            <a:r>
              <a:rPr lang="en-US" sz="1200">
                <a:solidFill>
                  <a:srgbClr val="221F23"/>
                </a:solidFill>
                <a:latin typeface="TAN Aegean"/>
              </a:rPr>
              <a:t>28         29         30</a:t>
            </a:r>
          </a:p>
        </p:txBody>
      </p:sp>
      <p:grpSp>
        <p:nvGrpSpPr>
          <p:cNvPr id="39" name="Group 2">
            <a:extLst>
              <a:ext uri="{FF2B5EF4-FFF2-40B4-BE49-F238E27FC236}">
                <a16:creationId xmlns:a16="http://schemas.microsoft.com/office/drawing/2014/main" id="{D8D172A7-2382-2094-60BA-5E500DB6065A}"/>
              </a:ext>
            </a:extLst>
          </p:cNvPr>
          <p:cNvGrpSpPr/>
          <p:nvPr/>
        </p:nvGrpSpPr>
        <p:grpSpPr>
          <a:xfrm rot="1509315">
            <a:off x="-1033429" y="-2925957"/>
            <a:ext cx="13280249" cy="17045715"/>
            <a:chOff x="0" y="0"/>
            <a:chExt cx="17706999" cy="22727620"/>
          </a:xfrm>
        </p:grpSpPr>
        <p:pic>
          <p:nvPicPr>
            <p:cNvPr id="40" name="Picture 3">
              <a:extLst>
                <a:ext uri="{FF2B5EF4-FFF2-40B4-BE49-F238E27FC236}">
                  <a16:creationId xmlns:a16="http://schemas.microsoft.com/office/drawing/2014/main" id="{CA48017E-1B84-9606-F70E-0C8FDBE5659C}"/>
                </a:ext>
              </a:extLst>
            </p:cNvPr>
            <p:cNvPicPr>
              <a:picLocks noChangeAspect="1"/>
            </p:cNvPicPr>
            <p:nvPr/>
          </p:nvPicPr>
          <p:blipFill>
            <a:blip r:embed="rId15">
              <a:alphaModFix amt="5000"/>
            </a:blip>
            <a:srcRect l="11045" r="11045"/>
            <a:stretch>
              <a:fillRect/>
            </a:stretch>
          </p:blipFill>
          <p:spPr>
            <a:xfrm>
              <a:off x="0" y="0"/>
              <a:ext cx="17706999" cy="22727620"/>
            </a:xfrm>
            <a:prstGeom prst="rect">
              <a:avLst/>
            </a:prstGeom>
          </p:spPr>
        </p:pic>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1028700" y="1028700"/>
            <a:ext cx="632334" cy="733703"/>
          </a:xfrm>
          <a:custGeom>
            <a:avLst/>
            <a:gdLst/>
            <a:ahLst/>
            <a:cxnLst/>
            <a:rect l="l" t="t" r="r" b="b"/>
            <a:pathLst>
              <a:path w="632334" h="733703">
                <a:moveTo>
                  <a:pt x="0" y="0"/>
                </a:moveTo>
                <a:lnTo>
                  <a:pt x="632334" y="0"/>
                </a:lnTo>
                <a:lnTo>
                  <a:pt x="632334" y="733703"/>
                </a:lnTo>
                <a:lnTo>
                  <a:pt x="0" y="733703"/>
                </a:lnTo>
                <a:lnTo>
                  <a:pt x="0" y="0"/>
                </a:lnTo>
                <a:close/>
              </a:path>
            </a:pathLst>
          </a:custGeom>
          <a:blipFill>
            <a:blip r:embed="rId2">
              <a:extLst>
                <a:ext uri="{96DAC541-7B7A-43D3-8B79-37D633B846F1}">
                  <asvg:svgBlip xmlns:asvg="http://schemas.microsoft.com/office/drawing/2016/SVG/main" r:embed="rId3"/>
                </a:ext>
              </a:extLst>
            </a:blip>
            <a:stretch>
              <a:fillRect r="-42302" b="-42814"/>
            </a:stretch>
          </a:blipFill>
        </p:spPr>
      </p:sp>
      <p:sp>
        <p:nvSpPr>
          <p:cNvPr id="6" name="Freeform 6"/>
          <p:cNvSpPr/>
          <p:nvPr/>
        </p:nvSpPr>
        <p:spPr>
          <a:xfrm rot="-5400000">
            <a:off x="16532827" y="5348966"/>
            <a:ext cx="1300195" cy="152751"/>
          </a:xfrm>
          <a:custGeom>
            <a:avLst/>
            <a:gdLst/>
            <a:ahLst/>
            <a:cxnLst/>
            <a:rect l="l" t="t" r="r" b="b"/>
            <a:pathLst>
              <a:path w="1300195" h="152751">
                <a:moveTo>
                  <a:pt x="0" y="0"/>
                </a:moveTo>
                <a:lnTo>
                  <a:pt x="1300195" y="0"/>
                </a:lnTo>
                <a:lnTo>
                  <a:pt x="1300195" y="152751"/>
                </a:lnTo>
                <a:lnTo>
                  <a:pt x="0" y="152751"/>
                </a:lnTo>
                <a:lnTo>
                  <a:pt x="0" y="0"/>
                </a:lnTo>
                <a:close/>
              </a:path>
            </a:pathLst>
          </a:custGeom>
          <a:blipFill>
            <a:blip r:embed="rId4">
              <a:extLst>
                <a:ext uri="{96DAC541-7B7A-43D3-8B79-37D633B846F1}">
                  <asvg:svgBlip xmlns:asvg="http://schemas.microsoft.com/office/drawing/2016/SVG/main" r:embed="rId5"/>
                </a:ext>
              </a:extLst>
            </a:blip>
            <a:stretch>
              <a:fillRect l="-40933" r="-43353"/>
            </a:stretch>
          </a:blipFill>
        </p:spPr>
      </p:sp>
      <p:grpSp>
        <p:nvGrpSpPr>
          <p:cNvPr id="7" name="Group 7"/>
          <p:cNvGrpSpPr>
            <a:grpSpLocks noChangeAspect="1"/>
          </p:cNvGrpSpPr>
          <p:nvPr/>
        </p:nvGrpSpPr>
        <p:grpSpPr>
          <a:xfrm>
            <a:off x="17113216" y="4211561"/>
            <a:ext cx="139416" cy="139416"/>
            <a:chOff x="0" y="0"/>
            <a:chExt cx="6355080" cy="6355080"/>
          </a:xfrm>
        </p:grpSpPr>
        <p:sp>
          <p:nvSpPr>
            <p:cNvPr id="8" name="Freeform 8"/>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21F23"/>
            </a:solidFill>
          </p:spPr>
        </p:sp>
      </p:grpSp>
      <p:sp>
        <p:nvSpPr>
          <p:cNvPr id="9" name="Freeform 9"/>
          <p:cNvSpPr/>
          <p:nvPr/>
        </p:nvSpPr>
        <p:spPr>
          <a:xfrm rot="5400000">
            <a:off x="16920508" y="8919508"/>
            <a:ext cx="246305" cy="431279"/>
          </a:xfrm>
          <a:custGeom>
            <a:avLst/>
            <a:gdLst/>
            <a:ahLst/>
            <a:cxnLst/>
            <a:rect l="l" t="t" r="r" b="b"/>
            <a:pathLst>
              <a:path w="246305" h="431279">
                <a:moveTo>
                  <a:pt x="0" y="0"/>
                </a:moveTo>
                <a:lnTo>
                  <a:pt x="246305" y="0"/>
                </a:lnTo>
                <a:lnTo>
                  <a:pt x="246305" y="431279"/>
                </a:lnTo>
                <a:lnTo>
                  <a:pt x="0" y="431279"/>
                </a:lnTo>
                <a:lnTo>
                  <a:pt x="0" y="0"/>
                </a:lnTo>
                <a:close/>
              </a:path>
            </a:pathLst>
          </a:custGeom>
          <a:blipFill>
            <a:blip r:embed="rId6">
              <a:extLst>
                <a:ext uri="{96DAC541-7B7A-43D3-8B79-37D633B846F1}">
                  <asvg:svgBlip xmlns:asvg="http://schemas.microsoft.com/office/drawing/2016/SVG/main" r:embed="rId7"/>
                </a:ext>
              </a:extLst>
            </a:blip>
            <a:stretch>
              <a:fillRect l="-75099"/>
            </a:stretch>
          </a:blipFill>
        </p:spPr>
      </p:sp>
      <p:grpSp>
        <p:nvGrpSpPr>
          <p:cNvPr id="13" name="Group 13"/>
          <p:cNvGrpSpPr/>
          <p:nvPr/>
        </p:nvGrpSpPr>
        <p:grpSpPr>
          <a:xfrm>
            <a:off x="1814809" y="3421289"/>
            <a:ext cx="1598228" cy="147779"/>
            <a:chOff x="0" y="0"/>
            <a:chExt cx="1648200" cy="152400"/>
          </a:xfrm>
        </p:grpSpPr>
        <p:sp>
          <p:nvSpPr>
            <p:cNvPr id="14" name="Freeform 14"/>
            <p:cNvSpPr/>
            <p:nvPr/>
          </p:nvSpPr>
          <p:spPr>
            <a:xfrm>
              <a:off x="0" y="0"/>
              <a:ext cx="1648200" cy="152400"/>
            </a:xfrm>
            <a:custGeom>
              <a:avLst/>
              <a:gdLst/>
              <a:ahLst/>
              <a:cxnLst/>
              <a:rect l="l" t="t" r="r" b="b"/>
              <a:pathLst>
                <a:path w="1648200" h="152400">
                  <a:moveTo>
                    <a:pt x="0" y="0"/>
                  </a:moveTo>
                  <a:lnTo>
                    <a:pt x="1648200" y="0"/>
                  </a:lnTo>
                  <a:lnTo>
                    <a:pt x="1648200" y="152400"/>
                  </a:lnTo>
                  <a:lnTo>
                    <a:pt x="0" y="152400"/>
                  </a:lnTo>
                  <a:close/>
                </a:path>
              </a:pathLst>
            </a:custGeom>
            <a:solidFill>
              <a:srgbClr val="E4F2F2"/>
            </a:solidFill>
          </p:spPr>
        </p:sp>
      </p:grpSp>
      <p:grpSp>
        <p:nvGrpSpPr>
          <p:cNvPr id="15" name="Group 15"/>
          <p:cNvGrpSpPr/>
          <p:nvPr/>
        </p:nvGrpSpPr>
        <p:grpSpPr>
          <a:xfrm>
            <a:off x="386758" y="9886860"/>
            <a:ext cx="17901242" cy="335998"/>
            <a:chOff x="0" y="0"/>
            <a:chExt cx="23868323" cy="447998"/>
          </a:xfrm>
        </p:grpSpPr>
        <p:sp>
          <p:nvSpPr>
            <p:cNvPr id="16" name="TextBox 16"/>
            <p:cNvSpPr txBox="1"/>
            <p:nvPr/>
          </p:nvSpPr>
          <p:spPr>
            <a:xfrm>
              <a:off x="127545" y="-66675"/>
              <a:ext cx="23740779" cy="499564"/>
            </a:xfrm>
            <a:prstGeom prst="rect">
              <a:avLst/>
            </a:prstGeom>
          </p:spPr>
          <p:txBody>
            <a:bodyPr lIns="0" tIns="0" rIns="0" bIns="0" rtlCol="0" anchor="t">
              <a:spAutoFit/>
            </a:bodyPr>
            <a:lstStyle/>
            <a:p>
              <a:pPr>
                <a:lnSpc>
                  <a:spcPts val="2841"/>
                </a:lnSpc>
              </a:pPr>
              <a:r>
                <a:rPr lang="en-US" sz="2185" spc="305">
                  <a:solidFill>
                    <a:srgbClr val="638991"/>
                  </a:solidFill>
                  <a:latin typeface="Carlito Bold"/>
                </a:rPr>
                <a:t>     </a:t>
              </a:r>
              <a:r>
                <a:rPr lang="en-US" sz="2185" spc="305">
                  <a:solidFill>
                    <a:srgbClr val="D9D9D9"/>
                  </a:solidFill>
                  <a:latin typeface="Carlito Bold"/>
                </a:rPr>
                <a:t>Dr. Dittmer Institut   I   www.heilpraktiker-psychotherapie-werden.de</a:t>
              </a:r>
            </a:p>
          </p:txBody>
        </p:sp>
        <p:sp>
          <p:nvSpPr>
            <p:cNvPr id="17" name="Freeform 17"/>
            <p:cNvSpPr/>
            <p:nvPr/>
          </p:nvSpPr>
          <p:spPr>
            <a:xfrm>
              <a:off x="0" y="0"/>
              <a:ext cx="447998" cy="447998"/>
            </a:xfrm>
            <a:custGeom>
              <a:avLst/>
              <a:gdLst/>
              <a:ahLst/>
              <a:cxnLst/>
              <a:rect l="l" t="t" r="r" b="b"/>
              <a:pathLst>
                <a:path w="447998" h="447998">
                  <a:moveTo>
                    <a:pt x="0" y="0"/>
                  </a:moveTo>
                  <a:lnTo>
                    <a:pt x="447998" y="0"/>
                  </a:lnTo>
                  <a:lnTo>
                    <a:pt x="447998" y="447998"/>
                  </a:lnTo>
                  <a:lnTo>
                    <a:pt x="0" y="447998"/>
                  </a:lnTo>
                  <a:lnTo>
                    <a:pt x="0" y="0"/>
                  </a:lnTo>
                  <a:close/>
                </a:path>
              </a:pathLst>
            </a:custGeom>
            <a:blipFill>
              <a:blip r:embed="rId8"/>
              <a:stretch>
                <a:fillRect/>
              </a:stretch>
            </a:blipFill>
          </p:spPr>
        </p:sp>
      </p:grpSp>
      <p:grpSp>
        <p:nvGrpSpPr>
          <p:cNvPr id="18" name="Group 18"/>
          <p:cNvGrpSpPr/>
          <p:nvPr/>
        </p:nvGrpSpPr>
        <p:grpSpPr>
          <a:xfrm>
            <a:off x="4473121" y="1395552"/>
            <a:ext cx="12354900" cy="7739596"/>
            <a:chOff x="0" y="0"/>
            <a:chExt cx="5674209" cy="3554548"/>
          </a:xfrm>
        </p:grpSpPr>
        <p:sp>
          <p:nvSpPr>
            <p:cNvPr id="19" name="Freeform 19"/>
            <p:cNvSpPr/>
            <p:nvPr/>
          </p:nvSpPr>
          <p:spPr>
            <a:xfrm>
              <a:off x="0" y="0"/>
              <a:ext cx="5674209" cy="3554548"/>
            </a:xfrm>
            <a:custGeom>
              <a:avLst/>
              <a:gdLst/>
              <a:ahLst/>
              <a:cxnLst/>
              <a:rect l="l" t="t" r="r" b="b"/>
              <a:pathLst>
                <a:path w="5674209" h="3554548">
                  <a:moveTo>
                    <a:pt x="0" y="0"/>
                  </a:moveTo>
                  <a:lnTo>
                    <a:pt x="5674209" y="0"/>
                  </a:lnTo>
                  <a:lnTo>
                    <a:pt x="5674209" y="3554548"/>
                  </a:lnTo>
                  <a:lnTo>
                    <a:pt x="0" y="3554548"/>
                  </a:lnTo>
                  <a:close/>
                </a:path>
              </a:pathLst>
            </a:custGeom>
            <a:solidFill>
              <a:srgbClr val="E4F2F2"/>
            </a:solidFill>
          </p:spPr>
        </p:sp>
      </p:grpSp>
      <p:sp>
        <p:nvSpPr>
          <p:cNvPr id="20" name="TextBox 20"/>
          <p:cNvSpPr txBox="1"/>
          <p:nvPr/>
        </p:nvSpPr>
        <p:spPr>
          <a:xfrm>
            <a:off x="4691556" y="2509163"/>
            <a:ext cx="11951496" cy="796291"/>
          </a:xfrm>
          <a:prstGeom prst="rect">
            <a:avLst/>
          </a:prstGeom>
        </p:spPr>
        <p:txBody>
          <a:bodyPr lIns="0" tIns="0" rIns="0" bIns="0" rtlCol="0" anchor="t">
            <a:spAutoFit/>
          </a:bodyPr>
          <a:lstStyle/>
          <a:p>
            <a:pPr algn="just">
              <a:lnSpc>
                <a:spcPts val="3239"/>
              </a:lnSpc>
            </a:pPr>
            <a:r>
              <a:rPr lang="en-US" sz="1799">
                <a:solidFill>
                  <a:srgbClr val="000000"/>
                </a:solidFill>
                <a:latin typeface="Evolve Sans"/>
              </a:rPr>
              <a:t>Dringliche Aufgaben &gt; sofortige Aufmerksamkeit, von äußeren Faktoren wie Terminen oder Deadlines bestimmt werden Wichtige Aufgaben &gt; langfristig, haben einen bedeutenden Einfluss auf deine Ziele und Prioritäten</a:t>
            </a:r>
          </a:p>
        </p:txBody>
      </p:sp>
      <p:sp>
        <p:nvSpPr>
          <p:cNvPr id="21" name="TextBox 21"/>
          <p:cNvSpPr txBox="1"/>
          <p:nvPr/>
        </p:nvSpPr>
        <p:spPr>
          <a:xfrm>
            <a:off x="1814809" y="2683796"/>
            <a:ext cx="4033761" cy="613410"/>
          </a:xfrm>
          <a:prstGeom prst="rect">
            <a:avLst/>
          </a:prstGeom>
        </p:spPr>
        <p:txBody>
          <a:bodyPr lIns="0" tIns="0" rIns="0" bIns="0" rtlCol="0" anchor="t">
            <a:spAutoFit/>
          </a:bodyPr>
          <a:lstStyle/>
          <a:p>
            <a:pPr>
              <a:lnSpc>
                <a:spcPts val="5040"/>
              </a:lnSpc>
            </a:pPr>
            <a:r>
              <a:rPr lang="en-US" sz="3600">
                <a:solidFill>
                  <a:srgbClr val="221F23"/>
                </a:solidFill>
                <a:latin typeface="Benedict"/>
              </a:rPr>
              <a:t>Zeitmanagement</a:t>
            </a:r>
          </a:p>
        </p:txBody>
      </p:sp>
      <p:sp>
        <p:nvSpPr>
          <p:cNvPr id="22" name="TextBox 22"/>
          <p:cNvSpPr txBox="1"/>
          <p:nvPr/>
        </p:nvSpPr>
        <p:spPr>
          <a:xfrm>
            <a:off x="4691556" y="1486178"/>
            <a:ext cx="11934763" cy="613410"/>
          </a:xfrm>
          <a:prstGeom prst="rect">
            <a:avLst/>
          </a:prstGeom>
        </p:spPr>
        <p:txBody>
          <a:bodyPr lIns="0" tIns="0" rIns="0" bIns="0" rtlCol="0" anchor="t">
            <a:spAutoFit/>
          </a:bodyPr>
          <a:lstStyle/>
          <a:p>
            <a:pPr>
              <a:lnSpc>
                <a:spcPts val="5040"/>
              </a:lnSpc>
            </a:pPr>
            <a:r>
              <a:rPr lang="en-US" sz="3600">
                <a:solidFill>
                  <a:srgbClr val="221F23"/>
                </a:solidFill>
                <a:latin typeface="Benedict"/>
              </a:rPr>
              <a:t>Eisenhower-Matrix</a:t>
            </a:r>
          </a:p>
        </p:txBody>
      </p:sp>
      <p:sp>
        <p:nvSpPr>
          <p:cNvPr id="23" name="TextBox 23"/>
          <p:cNvSpPr txBox="1"/>
          <p:nvPr/>
        </p:nvSpPr>
        <p:spPr>
          <a:xfrm>
            <a:off x="12738058" y="788035"/>
            <a:ext cx="1120424" cy="240665"/>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Atemübungen</a:t>
            </a:r>
          </a:p>
        </p:txBody>
      </p:sp>
      <p:sp>
        <p:nvSpPr>
          <p:cNvPr id="24" name="TextBox 24"/>
          <p:cNvSpPr txBox="1"/>
          <p:nvPr/>
        </p:nvSpPr>
        <p:spPr>
          <a:xfrm>
            <a:off x="14642223" y="788035"/>
            <a:ext cx="1224733" cy="240665"/>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Zeitmangement</a:t>
            </a:r>
          </a:p>
        </p:txBody>
      </p:sp>
      <p:sp>
        <p:nvSpPr>
          <p:cNvPr id="25" name="TextBox 25"/>
          <p:cNvSpPr txBox="1"/>
          <p:nvPr/>
        </p:nvSpPr>
        <p:spPr>
          <a:xfrm>
            <a:off x="16403409" y="788035"/>
            <a:ext cx="1287318" cy="240665"/>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Selbstfürsorge</a:t>
            </a:r>
          </a:p>
        </p:txBody>
      </p:sp>
      <p:sp>
        <p:nvSpPr>
          <p:cNvPr id="26" name="Freeform 26"/>
          <p:cNvSpPr/>
          <p:nvPr/>
        </p:nvSpPr>
        <p:spPr>
          <a:xfrm>
            <a:off x="8019322" y="8422209"/>
            <a:ext cx="4482881" cy="745279"/>
          </a:xfrm>
          <a:custGeom>
            <a:avLst/>
            <a:gdLst/>
            <a:ahLst/>
            <a:cxnLst/>
            <a:rect l="l" t="t" r="r" b="b"/>
            <a:pathLst>
              <a:path w="4482881" h="745279">
                <a:moveTo>
                  <a:pt x="0" y="0"/>
                </a:moveTo>
                <a:lnTo>
                  <a:pt x="4482881" y="0"/>
                </a:lnTo>
                <a:lnTo>
                  <a:pt x="4482881" y="745279"/>
                </a:lnTo>
                <a:lnTo>
                  <a:pt x="0" y="74527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7" name="Freeform 27"/>
          <p:cNvSpPr/>
          <p:nvPr/>
        </p:nvSpPr>
        <p:spPr>
          <a:xfrm rot="-5400000">
            <a:off x="5584630" y="5833283"/>
            <a:ext cx="5044713" cy="838684"/>
          </a:xfrm>
          <a:custGeom>
            <a:avLst/>
            <a:gdLst/>
            <a:ahLst/>
            <a:cxnLst/>
            <a:rect l="l" t="t" r="r" b="b"/>
            <a:pathLst>
              <a:path w="5044713" h="838684">
                <a:moveTo>
                  <a:pt x="0" y="0"/>
                </a:moveTo>
                <a:lnTo>
                  <a:pt x="5044713" y="0"/>
                </a:lnTo>
                <a:lnTo>
                  <a:pt x="5044713" y="838684"/>
                </a:lnTo>
                <a:lnTo>
                  <a:pt x="0" y="838684"/>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sp>
      <p:sp>
        <p:nvSpPr>
          <p:cNvPr id="28" name="Freeform 28"/>
          <p:cNvSpPr/>
          <p:nvPr/>
        </p:nvSpPr>
        <p:spPr>
          <a:xfrm>
            <a:off x="8106986" y="6349488"/>
            <a:ext cx="4244671" cy="68976"/>
          </a:xfrm>
          <a:custGeom>
            <a:avLst/>
            <a:gdLst/>
            <a:ahLst/>
            <a:cxnLst/>
            <a:rect l="l" t="t" r="r" b="b"/>
            <a:pathLst>
              <a:path w="4244671" h="68976">
                <a:moveTo>
                  <a:pt x="0" y="0"/>
                </a:moveTo>
                <a:lnTo>
                  <a:pt x="4244671" y="0"/>
                </a:lnTo>
                <a:lnTo>
                  <a:pt x="4244671" y="68975"/>
                </a:lnTo>
                <a:lnTo>
                  <a:pt x="0" y="6897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9" name="Freeform 29"/>
          <p:cNvSpPr/>
          <p:nvPr/>
        </p:nvSpPr>
        <p:spPr>
          <a:xfrm rot="-5400000">
            <a:off x="7864386" y="6227796"/>
            <a:ext cx="4871921" cy="79169"/>
          </a:xfrm>
          <a:custGeom>
            <a:avLst/>
            <a:gdLst/>
            <a:ahLst/>
            <a:cxnLst/>
            <a:rect l="l" t="t" r="r" b="b"/>
            <a:pathLst>
              <a:path w="4871921" h="79169">
                <a:moveTo>
                  <a:pt x="0" y="0"/>
                </a:moveTo>
                <a:lnTo>
                  <a:pt x="4871921" y="0"/>
                </a:lnTo>
                <a:lnTo>
                  <a:pt x="4871921" y="79168"/>
                </a:lnTo>
                <a:lnTo>
                  <a:pt x="0" y="7916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0" name="Freeform 30"/>
          <p:cNvSpPr/>
          <p:nvPr/>
        </p:nvSpPr>
        <p:spPr>
          <a:xfrm>
            <a:off x="10555060" y="4307922"/>
            <a:ext cx="2049223" cy="1752086"/>
          </a:xfrm>
          <a:custGeom>
            <a:avLst/>
            <a:gdLst/>
            <a:ahLst/>
            <a:cxnLst/>
            <a:rect l="l" t="t" r="r" b="b"/>
            <a:pathLst>
              <a:path w="2049223" h="1752086">
                <a:moveTo>
                  <a:pt x="0" y="0"/>
                </a:moveTo>
                <a:lnTo>
                  <a:pt x="2049224" y="0"/>
                </a:lnTo>
                <a:lnTo>
                  <a:pt x="2049224" y="1752086"/>
                </a:lnTo>
                <a:lnTo>
                  <a:pt x="0" y="17520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31" name="TextBox 31"/>
          <p:cNvSpPr txBox="1"/>
          <p:nvPr/>
        </p:nvSpPr>
        <p:spPr>
          <a:xfrm>
            <a:off x="12692125" y="3783795"/>
            <a:ext cx="3711284" cy="2205990"/>
          </a:xfrm>
          <a:prstGeom prst="rect">
            <a:avLst/>
          </a:prstGeom>
        </p:spPr>
        <p:txBody>
          <a:bodyPr lIns="0" tIns="0" rIns="0" bIns="0" rtlCol="0" anchor="t">
            <a:spAutoFit/>
          </a:bodyPr>
          <a:lstStyle/>
          <a:p>
            <a:pPr>
              <a:lnSpc>
                <a:spcPts val="2520"/>
              </a:lnSpc>
            </a:pPr>
            <a:r>
              <a:rPr lang="en-US" sz="1800" u="sng">
                <a:solidFill>
                  <a:srgbClr val="000000"/>
                </a:solidFill>
                <a:latin typeface="Evolve Sans Bold"/>
              </a:rPr>
              <a:t>Quadrant 1 (Dringlich und Wichtig): </a:t>
            </a:r>
          </a:p>
          <a:p>
            <a:pPr>
              <a:lnSpc>
                <a:spcPts val="2520"/>
              </a:lnSpc>
            </a:pPr>
            <a:r>
              <a:rPr lang="en-US" sz="1800">
                <a:solidFill>
                  <a:srgbClr val="000000"/>
                </a:solidFill>
                <a:latin typeface="Evolve Sans"/>
              </a:rPr>
              <a:t>In diesem Quadranten findest du Aufgaben, die sowohl dringlich als auch wichtig sind. Diese sollten zuerst erledigt werden, da sie unmittelbare Auswirkungen haben und langfristige Ziele unterstützen.</a:t>
            </a:r>
          </a:p>
        </p:txBody>
      </p:sp>
      <p:sp>
        <p:nvSpPr>
          <p:cNvPr id="32" name="TextBox 32"/>
          <p:cNvSpPr txBox="1"/>
          <p:nvPr/>
        </p:nvSpPr>
        <p:spPr>
          <a:xfrm>
            <a:off x="12779966" y="6336351"/>
            <a:ext cx="4326583" cy="2524125"/>
          </a:xfrm>
          <a:prstGeom prst="rect">
            <a:avLst/>
          </a:prstGeom>
        </p:spPr>
        <p:txBody>
          <a:bodyPr lIns="0" tIns="0" rIns="0" bIns="0" rtlCol="0" anchor="t">
            <a:spAutoFit/>
          </a:bodyPr>
          <a:lstStyle/>
          <a:p>
            <a:pPr>
              <a:lnSpc>
                <a:spcPts val="2519"/>
              </a:lnSpc>
            </a:pPr>
            <a:r>
              <a:rPr lang="en-US" sz="1799" u="sng">
                <a:solidFill>
                  <a:srgbClr val="000000"/>
                </a:solidFill>
                <a:latin typeface="Evolve Sans Bold"/>
              </a:rPr>
              <a:t>Quadrant 2 (Nicht dringlich, aber wichtig):</a:t>
            </a:r>
            <a:r>
              <a:rPr lang="en-US" sz="1799">
                <a:solidFill>
                  <a:srgbClr val="000000"/>
                </a:solidFill>
                <a:latin typeface="Evolve Sans"/>
              </a:rPr>
              <a:t> </a:t>
            </a:r>
          </a:p>
          <a:p>
            <a:pPr>
              <a:lnSpc>
                <a:spcPts val="2519"/>
              </a:lnSpc>
            </a:pPr>
            <a:r>
              <a:rPr lang="en-US" sz="1799">
                <a:solidFill>
                  <a:srgbClr val="000000"/>
                </a:solidFill>
                <a:latin typeface="Evolve Sans"/>
              </a:rPr>
              <a:t>Hier sind Aufgaben, die wichtig, aber nicht dringlich sind. </a:t>
            </a:r>
          </a:p>
          <a:p>
            <a:pPr>
              <a:lnSpc>
                <a:spcPts val="2519"/>
              </a:lnSpc>
            </a:pPr>
            <a:r>
              <a:rPr lang="en-US" sz="1799">
                <a:solidFill>
                  <a:srgbClr val="000000"/>
                </a:solidFill>
                <a:latin typeface="Evolve Sans"/>
              </a:rPr>
              <a:t>Diese Aufgaben erfordern Planung und Prävention. Sie sollten </a:t>
            </a:r>
            <a:r>
              <a:rPr lang="en-US" sz="1799">
                <a:solidFill>
                  <a:srgbClr val="000000"/>
                </a:solidFill>
                <a:latin typeface="Evolve Sans Bold"/>
              </a:rPr>
              <a:t>langfristig</a:t>
            </a:r>
            <a:r>
              <a:rPr lang="en-US" sz="1799">
                <a:solidFill>
                  <a:srgbClr val="000000"/>
                </a:solidFill>
                <a:latin typeface="Evolve Sans"/>
              </a:rPr>
              <a:t> angegangen werden und haben oft den größten Einfluss auf deine Ziele und Prioritäten.</a:t>
            </a:r>
          </a:p>
        </p:txBody>
      </p:sp>
      <p:sp>
        <p:nvSpPr>
          <p:cNvPr id="33" name="Freeform 33"/>
          <p:cNvSpPr/>
          <p:nvPr/>
        </p:nvSpPr>
        <p:spPr>
          <a:xfrm>
            <a:off x="10667304" y="6778544"/>
            <a:ext cx="1569478" cy="1569478"/>
          </a:xfrm>
          <a:custGeom>
            <a:avLst/>
            <a:gdLst/>
            <a:ahLst/>
            <a:cxnLst/>
            <a:rect l="l" t="t" r="r" b="b"/>
            <a:pathLst>
              <a:path w="1569478" h="1569478">
                <a:moveTo>
                  <a:pt x="0" y="0"/>
                </a:moveTo>
                <a:lnTo>
                  <a:pt x="1569478" y="0"/>
                </a:lnTo>
                <a:lnTo>
                  <a:pt x="1569478" y="1569479"/>
                </a:lnTo>
                <a:lnTo>
                  <a:pt x="0" y="156947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38" name="AutoShape 7">
            <a:extLst>
              <a:ext uri="{FF2B5EF4-FFF2-40B4-BE49-F238E27FC236}">
                <a16:creationId xmlns:a16="http://schemas.microsoft.com/office/drawing/2014/main" id="{E5641E23-AF22-9DFF-B2BC-AC8E040E3D94}"/>
              </a:ext>
            </a:extLst>
          </p:cNvPr>
          <p:cNvSpPr/>
          <p:nvPr/>
        </p:nvSpPr>
        <p:spPr>
          <a:xfrm>
            <a:off x="1062125" y="9563100"/>
            <a:ext cx="233275" cy="0"/>
          </a:xfrm>
          <a:prstGeom prst="line">
            <a:avLst/>
          </a:prstGeom>
          <a:ln w="19050" cap="flat">
            <a:solidFill>
              <a:srgbClr val="221F23"/>
            </a:solidFill>
            <a:prstDash val="solid"/>
            <a:headEnd type="none" w="sm" len="sm"/>
            <a:tailEnd type="none" w="sm" len="sm"/>
          </a:ln>
        </p:spPr>
      </p:sp>
      <p:sp>
        <p:nvSpPr>
          <p:cNvPr id="40" name="TextBox 12">
            <a:extLst>
              <a:ext uri="{FF2B5EF4-FFF2-40B4-BE49-F238E27FC236}">
                <a16:creationId xmlns:a16="http://schemas.microsoft.com/office/drawing/2014/main" id="{ABA5F0BE-0D2A-97BE-24B1-6AC1AD042DA9}"/>
              </a:ext>
            </a:extLst>
          </p:cNvPr>
          <p:cNvSpPr txBox="1"/>
          <p:nvPr/>
        </p:nvSpPr>
        <p:spPr>
          <a:xfrm>
            <a:off x="1037031" y="9229156"/>
            <a:ext cx="2138275" cy="209672"/>
          </a:xfrm>
          <a:prstGeom prst="rect">
            <a:avLst/>
          </a:prstGeom>
        </p:spPr>
        <p:txBody>
          <a:bodyPr wrap="square" lIns="0" tIns="0" rIns="0" bIns="0" rtlCol="0" anchor="t">
            <a:spAutoFit/>
          </a:bodyPr>
          <a:lstStyle/>
          <a:p>
            <a:pPr>
              <a:lnSpc>
                <a:spcPts val="1679"/>
              </a:lnSpc>
            </a:pPr>
            <a:r>
              <a:rPr lang="en-US" sz="1200">
                <a:solidFill>
                  <a:srgbClr val="221F23"/>
                </a:solidFill>
                <a:latin typeface="TAN Aegean"/>
              </a:rPr>
              <a:t> 31         32         33</a:t>
            </a:r>
          </a:p>
        </p:txBody>
      </p:sp>
      <p:grpSp>
        <p:nvGrpSpPr>
          <p:cNvPr id="41" name="Group 2">
            <a:extLst>
              <a:ext uri="{FF2B5EF4-FFF2-40B4-BE49-F238E27FC236}">
                <a16:creationId xmlns:a16="http://schemas.microsoft.com/office/drawing/2014/main" id="{6B9EF46E-0973-DFE4-55DF-4C82D2F54DAF}"/>
              </a:ext>
            </a:extLst>
          </p:cNvPr>
          <p:cNvGrpSpPr/>
          <p:nvPr/>
        </p:nvGrpSpPr>
        <p:grpSpPr>
          <a:xfrm rot="1509315">
            <a:off x="-1033429" y="-2925957"/>
            <a:ext cx="13280249" cy="17045715"/>
            <a:chOff x="0" y="0"/>
            <a:chExt cx="17706999" cy="22727620"/>
          </a:xfrm>
        </p:grpSpPr>
        <p:pic>
          <p:nvPicPr>
            <p:cNvPr id="42" name="Picture 3">
              <a:extLst>
                <a:ext uri="{FF2B5EF4-FFF2-40B4-BE49-F238E27FC236}">
                  <a16:creationId xmlns:a16="http://schemas.microsoft.com/office/drawing/2014/main" id="{3E175EEF-61F5-96B7-CB9D-AF1826DFFA1B}"/>
                </a:ext>
              </a:extLst>
            </p:cNvPr>
            <p:cNvPicPr>
              <a:picLocks noChangeAspect="1"/>
            </p:cNvPicPr>
            <p:nvPr/>
          </p:nvPicPr>
          <p:blipFill>
            <a:blip r:embed="rId17">
              <a:alphaModFix amt="5000"/>
            </a:blip>
            <a:srcRect l="11045" r="11045"/>
            <a:stretch>
              <a:fillRect/>
            </a:stretch>
          </p:blipFill>
          <p:spPr>
            <a:xfrm>
              <a:off x="0" y="0"/>
              <a:ext cx="17706999" cy="22727620"/>
            </a:xfrm>
            <a:prstGeom prst="rect">
              <a:avLst/>
            </a:prstGeom>
          </p:spPr>
        </p:pic>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1028700" y="1028700"/>
            <a:ext cx="632334" cy="733703"/>
          </a:xfrm>
          <a:custGeom>
            <a:avLst/>
            <a:gdLst/>
            <a:ahLst/>
            <a:cxnLst/>
            <a:rect l="l" t="t" r="r" b="b"/>
            <a:pathLst>
              <a:path w="632334" h="733703">
                <a:moveTo>
                  <a:pt x="0" y="0"/>
                </a:moveTo>
                <a:lnTo>
                  <a:pt x="632334" y="0"/>
                </a:lnTo>
                <a:lnTo>
                  <a:pt x="632334" y="733703"/>
                </a:lnTo>
                <a:lnTo>
                  <a:pt x="0" y="733703"/>
                </a:lnTo>
                <a:lnTo>
                  <a:pt x="0" y="0"/>
                </a:lnTo>
                <a:close/>
              </a:path>
            </a:pathLst>
          </a:custGeom>
          <a:blipFill>
            <a:blip r:embed="rId2">
              <a:extLst>
                <a:ext uri="{96DAC541-7B7A-43D3-8B79-37D633B846F1}">
                  <asvg:svgBlip xmlns:asvg="http://schemas.microsoft.com/office/drawing/2016/SVG/main" r:embed="rId3"/>
                </a:ext>
              </a:extLst>
            </a:blip>
            <a:stretch>
              <a:fillRect r="-42302" b="-42814"/>
            </a:stretch>
          </a:blipFill>
        </p:spPr>
      </p:sp>
      <p:sp>
        <p:nvSpPr>
          <p:cNvPr id="6" name="Freeform 6"/>
          <p:cNvSpPr/>
          <p:nvPr/>
        </p:nvSpPr>
        <p:spPr>
          <a:xfrm rot="-5400000">
            <a:off x="16532827" y="5348966"/>
            <a:ext cx="1300195" cy="152751"/>
          </a:xfrm>
          <a:custGeom>
            <a:avLst/>
            <a:gdLst/>
            <a:ahLst/>
            <a:cxnLst/>
            <a:rect l="l" t="t" r="r" b="b"/>
            <a:pathLst>
              <a:path w="1300195" h="152751">
                <a:moveTo>
                  <a:pt x="0" y="0"/>
                </a:moveTo>
                <a:lnTo>
                  <a:pt x="1300195" y="0"/>
                </a:lnTo>
                <a:lnTo>
                  <a:pt x="1300195" y="152751"/>
                </a:lnTo>
                <a:lnTo>
                  <a:pt x="0" y="152751"/>
                </a:lnTo>
                <a:lnTo>
                  <a:pt x="0" y="0"/>
                </a:lnTo>
                <a:close/>
              </a:path>
            </a:pathLst>
          </a:custGeom>
          <a:blipFill>
            <a:blip r:embed="rId4">
              <a:extLst>
                <a:ext uri="{96DAC541-7B7A-43D3-8B79-37D633B846F1}">
                  <asvg:svgBlip xmlns:asvg="http://schemas.microsoft.com/office/drawing/2016/SVG/main" r:embed="rId5"/>
                </a:ext>
              </a:extLst>
            </a:blip>
            <a:stretch>
              <a:fillRect l="-40933" r="-43353"/>
            </a:stretch>
          </a:blipFill>
        </p:spPr>
      </p:sp>
      <p:grpSp>
        <p:nvGrpSpPr>
          <p:cNvPr id="7" name="Group 7"/>
          <p:cNvGrpSpPr>
            <a:grpSpLocks noChangeAspect="1"/>
          </p:cNvGrpSpPr>
          <p:nvPr/>
        </p:nvGrpSpPr>
        <p:grpSpPr>
          <a:xfrm>
            <a:off x="17113216" y="4211561"/>
            <a:ext cx="139416" cy="139416"/>
            <a:chOff x="0" y="0"/>
            <a:chExt cx="6355080" cy="6355080"/>
          </a:xfrm>
        </p:grpSpPr>
        <p:sp>
          <p:nvSpPr>
            <p:cNvPr id="8" name="Freeform 8"/>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21F23"/>
            </a:solidFill>
          </p:spPr>
        </p:sp>
      </p:grpSp>
      <p:sp>
        <p:nvSpPr>
          <p:cNvPr id="9" name="Freeform 9"/>
          <p:cNvSpPr/>
          <p:nvPr/>
        </p:nvSpPr>
        <p:spPr>
          <a:xfrm rot="5400000">
            <a:off x="16920508" y="8919508"/>
            <a:ext cx="246305" cy="431279"/>
          </a:xfrm>
          <a:custGeom>
            <a:avLst/>
            <a:gdLst/>
            <a:ahLst/>
            <a:cxnLst/>
            <a:rect l="l" t="t" r="r" b="b"/>
            <a:pathLst>
              <a:path w="246305" h="431279">
                <a:moveTo>
                  <a:pt x="0" y="0"/>
                </a:moveTo>
                <a:lnTo>
                  <a:pt x="246305" y="0"/>
                </a:lnTo>
                <a:lnTo>
                  <a:pt x="246305" y="431279"/>
                </a:lnTo>
                <a:lnTo>
                  <a:pt x="0" y="431279"/>
                </a:lnTo>
                <a:lnTo>
                  <a:pt x="0" y="0"/>
                </a:lnTo>
                <a:close/>
              </a:path>
            </a:pathLst>
          </a:custGeom>
          <a:blipFill>
            <a:blip r:embed="rId6">
              <a:extLst>
                <a:ext uri="{96DAC541-7B7A-43D3-8B79-37D633B846F1}">
                  <asvg:svgBlip xmlns:asvg="http://schemas.microsoft.com/office/drawing/2016/SVG/main" r:embed="rId7"/>
                </a:ext>
              </a:extLst>
            </a:blip>
            <a:stretch>
              <a:fillRect l="-75099"/>
            </a:stretch>
          </a:blipFill>
        </p:spPr>
      </p:sp>
      <p:grpSp>
        <p:nvGrpSpPr>
          <p:cNvPr id="13" name="Group 13"/>
          <p:cNvGrpSpPr/>
          <p:nvPr/>
        </p:nvGrpSpPr>
        <p:grpSpPr>
          <a:xfrm>
            <a:off x="1814809" y="3421289"/>
            <a:ext cx="1598228" cy="147779"/>
            <a:chOff x="0" y="0"/>
            <a:chExt cx="1648200" cy="152400"/>
          </a:xfrm>
        </p:grpSpPr>
        <p:sp>
          <p:nvSpPr>
            <p:cNvPr id="14" name="Freeform 14"/>
            <p:cNvSpPr/>
            <p:nvPr/>
          </p:nvSpPr>
          <p:spPr>
            <a:xfrm>
              <a:off x="0" y="0"/>
              <a:ext cx="1648200" cy="152400"/>
            </a:xfrm>
            <a:custGeom>
              <a:avLst/>
              <a:gdLst/>
              <a:ahLst/>
              <a:cxnLst/>
              <a:rect l="l" t="t" r="r" b="b"/>
              <a:pathLst>
                <a:path w="1648200" h="152400">
                  <a:moveTo>
                    <a:pt x="0" y="0"/>
                  </a:moveTo>
                  <a:lnTo>
                    <a:pt x="1648200" y="0"/>
                  </a:lnTo>
                  <a:lnTo>
                    <a:pt x="1648200" y="152400"/>
                  </a:lnTo>
                  <a:lnTo>
                    <a:pt x="0" y="152400"/>
                  </a:lnTo>
                  <a:close/>
                </a:path>
              </a:pathLst>
            </a:custGeom>
            <a:solidFill>
              <a:srgbClr val="E4F2F2"/>
            </a:solidFill>
          </p:spPr>
        </p:sp>
      </p:grpSp>
      <p:grpSp>
        <p:nvGrpSpPr>
          <p:cNvPr id="15" name="Group 15"/>
          <p:cNvGrpSpPr/>
          <p:nvPr/>
        </p:nvGrpSpPr>
        <p:grpSpPr>
          <a:xfrm>
            <a:off x="386758" y="9886860"/>
            <a:ext cx="17901242" cy="335998"/>
            <a:chOff x="0" y="0"/>
            <a:chExt cx="23868323" cy="447998"/>
          </a:xfrm>
        </p:grpSpPr>
        <p:sp>
          <p:nvSpPr>
            <p:cNvPr id="16" name="TextBox 16"/>
            <p:cNvSpPr txBox="1"/>
            <p:nvPr/>
          </p:nvSpPr>
          <p:spPr>
            <a:xfrm>
              <a:off x="127545" y="-66675"/>
              <a:ext cx="23740779" cy="499564"/>
            </a:xfrm>
            <a:prstGeom prst="rect">
              <a:avLst/>
            </a:prstGeom>
          </p:spPr>
          <p:txBody>
            <a:bodyPr lIns="0" tIns="0" rIns="0" bIns="0" rtlCol="0" anchor="t">
              <a:spAutoFit/>
            </a:bodyPr>
            <a:lstStyle/>
            <a:p>
              <a:pPr>
                <a:lnSpc>
                  <a:spcPts val="2841"/>
                </a:lnSpc>
              </a:pPr>
              <a:r>
                <a:rPr lang="en-US" sz="2185" spc="305">
                  <a:solidFill>
                    <a:srgbClr val="638991"/>
                  </a:solidFill>
                  <a:latin typeface="Carlito Bold"/>
                </a:rPr>
                <a:t>     </a:t>
              </a:r>
              <a:r>
                <a:rPr lang="en-US" sz="2185" spc="305">
                  <a:solidFill>
                    <a:srgbClr val="D9D9D9"/>
                  </a:solidFill>
                  <a:latin typeface="Carlito Bold"/>
                </a:rPr>
                <a:t>Dr. Dittmer Institut   I   www.heilpraktiker-psychotherapie-werden.de</a:t>
              </a:r>
            </a:p>
          </p:txBody>
        </p:sp>
        <p:sp>
          <p:nvSpPr>
            <p:cNvPr id="17" name="Freeform 17"/>
            <p:cNvSpPr/>
            <p:nvPr/>
          </p:nvSpPr>
          <p:spPr>
            <a:xfrm>
              <a:off x="0" y="0"/>
              <a:ext cx="447998" cy="447998"/>
            </a:xfrm>
            <a:custGeom>
              <a:avLst/>
              <a:gdLst/>
              <a:ahLst/>
              <a:cxnLst/>
              <a:rect l="l" t="t" r="r" b="b"/>
              <a:pathLst>
                <a:path w="447998" h="447998">
                  <a:moveTo>
                    <a:pt x="0" y="0"/>
                  </a:moveTo>
                  <a:lnTo>
                    <a:pt x="447998" y="0"/>
                  </a:lnTo>
                  <a:lnTo>
                    <a:pt x="447998" y="447998"/>
                  </a:lnTo>
                  <a:lnTo>
                    <a:pt x="0" y="447998"/>
                  </a:lnTo>
                  <a:lnTo>
                    <a:pt x="0" y="0"/>
                  </a:lnTo>
                  <a:close/>
                </a:path>
              </a:pathLst>
            </a:custGeom>
            <a:blipFill>
              <a:blip r:embed="rId8"/>
              <a:stretch>
                <a:fillRect/>
              </a:stretch>
            </a:blipFill>
          </p:spPr>
        </p:sp>
      </p:grpSp>
      <p:grpSp>
        <p:nvGrpSpPr>
          <p:cNvPr id="18" name="Group 18"/>
          <p:cNvGrpSpPr/>
          <p:nvPr/>
        </p:nvGrpSpPr>
        <p:grpSpPr>
          <a:xfrm>
            <a:off x="4473121" y="1395552"/>
            <a:ext cx="12354900" cy="7739596"/>
            <a:chOff x="0" y="0"/>
            <a:chExt cx="5674209" cy="3554548"/>
          </a:xfrm>
        </p:grpSpPr>
        <p:sp>
          <p:nvSpPr>
            <p:cNvPr id="19" name="Freeform 19"/>
            <p:cNvSpPr/>
            <p:nvPr/>
          </p:nvSpPr>
          <p:spPr>
            <a:xfrm>
              <a:off x="0" y="0"/>
              <a:ext cx="5674209" cy="3554548"/>
            </a:xfrm>
            <a:custGeom>
              <a:avLst/>
              <a:gdLst/>
              <a:ahLst/>
              <a:cxnLst/>
              <a:rect l="l" t="t" r="r" b="b"/>
              <a:pathLst>
                <a:path w="5674209" h="3554548">
                  <a:moveTo>
                    <a:pt x="0" y="0"/>
                  </a:moveTo>
                  <a:lnTo>
                    <a:pt x="5674209" y="0"/>
                  </a:lnTo>
                  <a:lnTo>
                    <a:pt x="5674209" y="3554548"/>
                  </a:lnTo>
                  <a:lnTo>
                    <a:pt x="0" y="3554548"/>
                  </a:lnTo>
                  <a:close/>
                </a:path>
              </a:pathLst>
            </a:custGeom>
            <a:solidFill>
              <a:srgbClr val="E4F2F2"/>
            </a:solidFill>
          </p:spPr>
        </p:sp>
      </p:grpSp>
      <p:sp>
        <p:nvSpPr>
          <p:cNvPr id="20" name="TextBox 20"/>
          <p:cNvSpPr txBox="1"/>
          <p:nvPr/>
        </p:nvSpPr>
        <p:spPr>
          <a:xfrm>
            <a:off x="4691556" y="2509163"/>
            <a:ext cx="11951496" cy="796291"/>
          </a:xfrm>
          <a:prstGeom prst="rect">
            <a:avLst/>
          </a:prstGeom>
        </p:spPr>
        <p:txBody>
          <a:bodyPr lIns="0" tIns="0" rIns="0" bIns="0" rtlCol="0" anchor="t">
            <a:spAutoFit/>
          </a:bodyPr>
          <a:lstStyle/>
          <a:p>
            <a:pPr algn="just">
              <a:lnSpc>
                <a:spcPts val="3239"/>
              </a:lnSpc>
            </a:pPr>
            <a:r>
              <a:rPr lang="en-US" sz="1799">
                <a:solidFill>
                  <a:srgbClr val="000000"/>
                </a:solidFill>
                <a:latin typeface="Evolve Sans"/>
              </a:rPr>
              <a:t>Dringliche Aufgaben &gt; sofortige Aufmerksamkeit, von äußeren Faktoren wie Terminen oder Deadlines bestimmt werden Wichtige Aufgaben &gt; langfristig, haben einen bedeutenden Einfluss auf deine Ziele und Prioritäten</a:t>
            </a:r>
          </a:p>
        </p:txBody>
      </p:sp>
      <p:sp>
        <p:nvSpPr>
          <p:cNvPr id="21" name="TextBox 21"/>
          <p:cNvSpPr txBox="1"/>
          <p:nvPr/>
        </p:nvSpPr>
        <p:spPr>
          <a:xfrm>
            <a:off x="1814809" y="2683796"/>
            <a:ext cx="4033761" cy="613410"/>
          </a:xfrm>
          <a:prstGeom prst="rect">
            <a:avLst/>
          </a:prstGeom>
        </p:spPr>
        <p:txBody>
          <a:bodyPr lIns="0" tIns="0" rIns="0" bIns="0" rtlCol="0" anchor="t">
            <a:spAutoFit/>
          </a:bodyPr>
          <a:lstStyle/>
          <a:p>
            <a:pPr>
              <a:lnSpc>
                <a:spcPts val="5040"/>
              </a:lnSpc>
            </a:pPr>
            <a:r>
              <a:rPr lang="en-US" sz="3600">
                <a:solidFill>
                  <a:srgbClr val="221F23"/>
                </a:solidFill>
                <a:latin typeface="Benedict"/>
              </a:rPr>
              <a:t>Zeitmanagement</a:t>
            </a:r>
          </a:p>
        </p:txBody>
      </p:sp>
      <p:sp>
        <p:nvSpPr>
          <p:cNvPr id="22" name="TextBox 22"/>
          <p:cNvSpPr txBox="1"/>
          <p:nvPr/>
        </p:nvSpPr>
        <p:spPr>
          <a:xfrm>
            <a:off x="4691556" y="1486178"/>
            <a:ext cx="11934763" cy="613410"/>
          </a:xfrm>
          <a:prstGeom prst="rect">
            <a:avLst/>
          </a:prstGeom>
        </p:spPr>
        <p:txBody>
          <a:bodyPr lIns="0" tIns="0" rIns="0" bIns="0" rtlCol="0" anchor="t">
            <a:spAutoFit/>
          </a:bodyPr>
          <a:lstStyle/>
          <a:p>
            <a:pPr>
              <a:lnSpc>
                <a:spcPts val="5040"/>
              </a:lnSpc>
            </a:pPr>
            <a:r>
              <a:rPr lang="en-US" sz="3600">
                <a:solidFill>
                  <a:srgbClr val="221F23"/>
                </a:solidFill>
                <a:latin typeface="Benedict"/>
              </a:rPr>
              <a:t>Eisenhower-Matrix</a:t>
            </a:r>
          </a:p>
        </p:txBody>
      </p:sp>
      <p:sp>
        <p:nvSpPr>
          <p:cNvPr id="23" name="TextBox 23"/>
          <p:cNvSpPr txBox="1"/>
          <p:nvPr/>
        </p:nvSpPr>
        <p:spPr>
          <a:xfrm>
            <a:off x="12738058" y="788035"/>
            <a:ext cx="1120424" cy="240665"/>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Atemübungen</a:t>
            </a:r>
          </a:p>
        </p:txBody>
      </p:sp>
      <p:sp>
        <p:nvSpPr>
          <p:cNvPr id="24" name="TextBox 24"/>
          <p:cNvSpPr txBox="1"/>
          <p:nvPr/>
        </p:nvSpPr>
        <p:spPr>
          <a:xfrm>
            <a:off x="14642223" y="788035"/>
            <a:ext cx="1224733" cy="240665"/>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Zeitmangement</a:t>
            </a:r>
          </a:p>
        </p:txBody>
      </p:sp>
      <p:sp>
        <p:nvSpPr>
          <p:cNvPr id="25" name="TextBox 25"/>
          <p:cNvSpPr txBox="1"/>
          <p:nvPr/>
        </p:nvSpPr>
        <p:spPr>
          <a:xfrm>
            <a:off x="16403409" y="788035"/>
            <a:ext cx="1287318" cy="240665"/>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Selbstfürsorge</a:t>
            </a:r>
          </a:p>
        </p:txBody>
      </p:sp>
      <p:sp>
        <p:nvSpPr>
          <p:cNvPr id="26" name="Freeform 26"/>
          <p:cNvSpPr/>
          <p:nvPr/>
        </p:nvSpPr>
        <p:spPr>
          <a:xfrm>
            <a:off x="8019322" y="8422209"/>
            <a:ext cx="4482881" cy="745279"/>
          </a:xfrm>
          <a:custGeom>
            <a:avLst/>
            <a:gdLst/>
            <a:ahLst/>
            <a:cxnLst/>
            <a:rect l="l" t="t" r="r" b="b"/>
            <a:pathLst>
              <a:path w="4482881" h="745279">
                <a:moveTo>
                  <a:pt x="0" y="0"/>
                </a:moveTo>
                <a:lnTo>
                  <a:pt x="4482881" y="0"/>
                </a:lnTo>
                <a:lnTo>
                  <a:pt x="4482881" y="745279"/>
                </a:lnTo>
                <a:lnTo>
                  <a:pt x="0" y="74527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7" name="Freeform 27"/>
          <p:cNvSpPr/>
          <p:nvPr/>
        </p:nvSpPr>
        <p:spPr>
          <a:xfrm rot="-5400000">
            <a:off x="5584630" y="5833283"/>
            <a:ext cx="5044713" cy="838684"/>
          </a:xfrm>
          <a:custGeom>
            <a:avLst/>
            <a:gdLst/>
            <a:ahLst/>
            <a:cxnLst/>
            <a:rect l="l" t="t" r="r" b="b"/>
            <a:pathLst>
              <a:path w="5044713" h="838684">
                <a:moveTo>
                  <a:pt x="0" y="0"/>
                </a:moveTo>
                <a:lnTo>
                  <a:pt x="5044713" y="0"/>
                </a:lnTo>
                <a:lnTo>
                  <a:pt x="5044713" y="838684"/>
                </a:lnTo>
                <a:lnTo>
                  <a:pt x="0" y="838684"/>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sp>
      <p:sp>
        <p:nvSpPr>
          <p:cNvPr id="28" name="Freeform 28"/>
          <p:cNvSpPr/>
          <p:nvPr/>
        </p:nvSpPr>
        <p:spPr>
          <a:xfrm>
            <a:off x="8106986" y="6349488"/>
            <a:ext cx="4244671" cy="68976"/>
          </a:xfrm>
          <a:custGeom>
            <a:avLst/>
            <a:gdLst/>
            <a:ahLst/>
            <a:cxnLst/>
            <a:rect l="l" t="t" r="r" b="b"/>
            <a:pathLst>
              <a:path w="4244671" h="68976">
                <a:moveTo>
                  <a:pt x="0" y="0"/>
                </a:moveTo>
                <a:lnTo>
                  <a:pt x="4244671" y="0"/>
                </a:lnTo>
                <a:lnTo>
                  <a:pt x="4244671" y="68975"/>
                </a:lnTo>
                <a:lnTo>
                  <a:pt x="0" y="6897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9" name="Freeform 29"/>
          <p:cNvSpPr/>
          <p:nvPr/>
        </p:nvSpPr>
        <p:spPr>
          <a:xfrm rot="-5400000">
            <a:off x="7864386" y="6227796"/>
            <a:ext cx="4871921" cy="79169"/>
          </a:xfrm>
          <a:custGeom>
            <a:avLst/>
            <a:gdLst/>
            <a:ahLst/>
            <a:cxnLst/>
            <a:rect l="l" t="t" r="r" b="b"/>
            <a:pathLst>
              <a:path w="4871921" h="79169">
                <a:moveTo>
                  <a:pt x="0" y="0"/>
                </a:moveTo>
                <a:lnTo>
                  <a:pt x="4871921" y="0"/>
                </a:lnTo>
                <a:lnTo>
                  <a:pt x="4871921" y="79168"/>
                </a:lnTo>
                <a:lnTo>
                  <a:pt x="0" y="7916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0" name="Freeform 30"/>
          <p:cNvSpPr/>
          <p:nvPr/>
        </p:nvSpPr>
        <p:spPr>
          <a:xfrm>
            <a:off x="10555060" y="4307922"/>
            <a:ext cx="2049223" cy="1752086"/>
          </a:xfrm>
          <a:custGeom>
            <a:avLst/>
            <a:gdLst/>
            <a:ahLst/>
            <a:cxnLst/>
            <a:rect l="l" t="t" r="r" b="b"/>
            <a:pathLst>
              <a:path w="2049223" h="1752086">
                <a:moveTo>
                  <a:pt x="0" y="0"/>
                </a:moveTo>
                <a:lnTo>
                  <a:pt x="2049224" y="0"/>
                </a:lnTo>
                <a:lnTo>
                  <a:pt x="2049224" y="1752086"/>
                </a:lnTo>
                <a:lnTo>
                  <a:pt x="0" y="17520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31" name="TextBox 31"/>
          <p:cNvSpPr txBox="1"/>
          <p:nvPr/>
        </p:nvSpPr>
        <p:spPr>
          <a:xfrm>
            <a:off x="12692125" y="3783795"/>
            <a:ext cx="3711284" cy="2205990"/>
          </a:xfrm>
          <a:prstGeom prst="rect">
            <a:avLst/>
          </a:prstGeom>
        </p:spPr>
        <p:txBody>
          <a:bodyPr lIns="0" tIns="0" rIns="0" bIns="0" rtlCol="0" anchor="t">
            <a:spAutoFit/>
          </a:bodyPr>
          <a:lstStyle/>
          <a:p>
            <a:pPr>
              <a:lnSpc>
                <a:spcPts val="2520"/>
              </a:lnSpc>
            </a:pPr>
            <a:r>
              <a:rPr lang="en-US" sz="1800" u="sng">
                <a:solidFill>
                  <a:srgbClr val="000000"/>
                </a:solidFill>
                <a:latin typeface="Evolve Sans Bold"/>
              </a:rPr>
              <a:t>Quadrant 1 (Dringlich und Wichtig): </a:t>
            </a:r>
          </a:p>
          <a:p>
            <a:pPr>
              <a:lnSpc>
                <a:spcPts val="2520"/>
              </a:lnSpc>
            </a:pPr>
            <a:r>
              <a:rPr lang="en-US" sz="1800">
                <a:solidFill>
                  <a:srgbClr val="000000"/>
                </a:solidFill>
                <a:latin typeface="Evolve Sans"/>
              </a:rPr>
              <a:t>In diesem Quadranten findest du Aufgaben, die sowohl dringlich als auch wichtig sind. Diese sollten zuerst erledigt werden, da sie unmittelbare Auswirkungen haben und langfristige Ziele unterstützen.</a:t>
            </a:r>
          </a:p>
        </p:txBody>
      </p:sp>
      <p:sp>
        <p:nvSpPr>
          <p:cNvPr id="32" name="TextBox 32"/>
          <p:cNvSpPr txBox="1"/>
          <p:nvPr/>
        </p:nvSpPr>
        <p:spPr>
          <a:xfrm>
            <a:off x="12779966" y="6336351"/>
            <a:ext cx="4326583" cy="2524125"/>
          </a:xfrm>
          <a:prstGeom prst="rect">
            <a:avLst/>
          </a:prstGeom>
        </p:spPr>
        <p:txBody>
          <a:bodyPr lIns="0" tIns="0" rIns="0" bIns="0" rtlCol="0" anchor="t">
            <a:spAutoFit/>
          </a:bodyPr>
          <a:lstStyle/>
          <a:p>
            <a:pPr>
              <a:lnSpc>
                <a:spcPts val="2519"/>
              </a:lnSpc>
            </a:pPr>
            <a:r>
              <a:rPr lang="en-US" sz="1799" u="sng">
                <a:solidFill>
                  <a:srgbClr val="000000"/>
                </a:solidFill>
                <a:latin typeface="Evolve Sans Bold"/>
              </a:rPr>
              <a:t>Quadrant 2 (Nicht dringlich, aber wichtig):</a:t>
            </a:r>
            <a:r>
              <a:rPr lang="en-US" sz="1799">
                <a:solidFill>
                  <a:srgbClr val="000000"/>
                </a:solidFill>
                <a:latin typeface="Evolve Sans"/>
              </a:rPr>
              <a:t> </a:t>
            </a:r>
          </a:p>
          <a:p>
            <a:pPr>
              <a:lnSpc>
                <a:spcPts val="2519"/>
              </a:lnSpc>
            </a:pPr>
            <a:r>
              <a:rPr lang="en-US" sz="1799">
                <a:solidFill>
                  <a:srgbClr val="000000"/>
                </a:solidFill>
                <a:latin typeface="Evolve Sans"/>
              </a:rPr>
              <a:t>Hier sind Aufgaben, die wichtig, aber nicht dringlich sind. </a:t>
            </a:r>
          </a:p>
          <a:p>
            <a:pPr>
              <a:lnSpc>
                <a:spcPts val="2519"/>
              </a:lnSpc>
            </a:pPr>
            <a:r>
              <a:rPr lang="en-US" sz="1799">
                <a:solidFill>
                  <a:srgbClr val="000000"/>
                </a:solidFill>
                <a:latin typeface="Evolve Sans"/>
              </a:rPr>
              <a:t>Diese Aufgaben erfordern Planung und Prävention. Sie sollten </a:t>
            </a:r>
            <a:r>
              <a:rPr lang="en-US" sz="1799">
                <a:solidFill>
                  <a:srgbClr val="000000"/>
                </a:solidFill>
                <a:latin typeface="Evolve Sans Bold"/>
              </a:rPr>
              <a:t>langfristig</a:t>
            </a:r>
            <a:r>
              <a:rPr lang="en-US" sz="1799">
                <a:solidFill>
                  <a:srgbClr val="000000"/>
                </a:solidFill>
                <a:latin typeface="Evolve Sans"/>
              </a:rPr>
              <a:t> angegangen werden und haben oft den größten Einfluss auf deine Ziele und Prioritäten.</a:t>
            </a:r>
          </a:p>
        </p:txBody>
      </p:sp>
      <p:sp>
        <p:nvSpPr>
          <p:cNvPr id="33" name="Freeform 33"/>
          <p:cNvSpPr/>
          <p:nvPr/>
        </p:nvSpPr>
        <p:spPr>
          <a:xfrm>
            <a:off x="10667304" y="6778544"/>
            <a:ext cx="1569478" cy="1569478"/>
          </a:xfrm>
          <a:custGeom>
            <a:avLst/>
            <a:gdLst/>
            <a:ahLst/>
            <a:cxnLst/>
            <a:rect l="l" t="t" r="r" b="b"/>
            <a:pathLst>
              <a:path w="1569478" h="1569478">
                <a:moveTo>
                  <a:pt x="0" y="0"/>
                </a:moveTo>
                <a:lnTo>
                  <a:pt x="1569478" y="0"/>
                </a:lnTo>
                <a:lnTo>
                  <a:pt x="1569478" y="1569479"/>
                </a:lnTo>
                <a:lnTo>
                  <a:pt x="0" y="156947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39" name="AutoShape 7">
            <a:extLst>
              <a:ext uri="{FF2B5EF4-FFF2-40B4-BE49-F238E27FC236}">
                <a16:creationId xmlns:a16="http://schemas.microsoft.com/office/drawing/2014/main" id="{195B83C1-7D6F-3C44-B58D-7546F61692F2}"/>
              </a:ext>
            </a:extLst>
          </p:cNvPr>
          <p:cNvSpPr/>
          <p:nvPr/>
        </p:nvSpPr>
        <p:spPr>
          <a:xfrm>
            <a:off x="1828800" y="9563100"/>
            <a:ext cx="233275" cy="0"/>
          </a:xfrm>
          <a:prstGeom prst="line">
            <a:avLst/>
          </a:prstGeom>
          <a:ln w="19050" cap="flat">
            <a:solidFill>
              <a:srgbClr val="221F23"/>
            </a:solidFill>
            <a:prstDash val="solid"/>
            <a:headEnd type="none" w="sm" len="sm"/>
            <a:tailEnd type="none" w="sm" len="sm"/>
          </a:ln>
        </p:spPr>
      </p:sp>
      <p:sp>
        <p:nvSpPr>
          <p:cNvPr id="40" name="TextBox 12">
            <a:extLst>
              <a:ext uri="{FF2B5EF4-FFF2-40B4-BE49-F238E27FC236}">
                <a16:creationId xmlns:a16="http://schemas.microsoft.com/office/drawing/2014/main" id="{6817155C-47F9-2842-D2B1-9F14AC4560C1}"/>
              </a:ext>
            </a:extLst>
          </p:cNvPr>
          <p:cNvSpPr txBox="1"/>
          <p:nvPr/>
        </p:nvSpPr>
        <p:spPr>
          <a:xfrm>
            <a:off x="1037031" y="9229156"/>
            <a:ext cx="2138275" cy="209672"/>
          </a:xfrm>
          <a:prstGeom prst="rect">
            <a:avLst/>
          </a:prstGeom>
        </p:spPr>
        <p:txBody>
          <a:bodyPr wrap="square" lIns="0" tIns="0" rIns="0" bIns="0" rtlCol="0" anchor="t">
            <a:spAutoFit/>
          </a:bodyPr>
          <a:lstStyle/>
          <a:p>
            <a:pPr>
              <a:lnSpc>
                <a:spcPts val="1679"/>
              </a:lnSpc>
            </a:pPr>
            <a:r>
              <a:rPr lang="en-US" sz="1200">
                <a:solidFill>
                  <a:srgbClr val="221F23"/>
                </a:solidFill>
                <a:latin typeface="TAN Aegean"/>
              </a:rPr>
              <a:t> 31         32         33</a:t>
            </a:r>
          </a:p>
        </p:txBody>
      </p:sp>
      <p:grpSp>
        <p:nvGrpSpPr>
          <p:cNvPr id="41" name="Group 2">
            <a:extLst>
              <a:ext uri="{FF2B5EF4-FFF2-40B4-BE49-F238E27FC236}">
                <a16:creationId xmlns:a16="http://schemas.microsoft.com/office/drawing/2014/main" id="{1E0129C4-5D4E-E806-B18C-E549199E3EB8}"/>
              </a:ext>
            </a:extLst>
          </p:cNvPr>
          <p:cNvGrpSpPr/>
          <p:nvPr/>
        </p:nvGrpSpPr>
        <p:grpSpPr>
          <a:xfrm rot="1509315">
            <a:off x="-1033429" y="-2925957"/>
            <a:ext cx="13280249" cy="17045715"/>
            <a:chOff x="0" y="0"/>
            <a:chExt cx="17706999" cy="22727620"/>
          </a:xfrm>
        </p:grpSpPr>
        <p:pic>
          <p:nvPicPr>
            <p:cNvPr id="42" name="Picture 3">
              <a:extLst>
                <a:ext uri="{FF2B5EF4-FFF2-40B4-BE49-F238E27FC236}">
                  <a16:creationId xmlns:a16="http://schemas.microsoft.com/office/drawing/2014/main" id="{02B5D7A4-3713-78AB-B9C6-2024BF915208}"/>
                </a:ext>
              </a:extLst>
            </p:cNvPr>
            <p:cNvPicPr>
              <a:picLocks noChangeAspect="1"/>
            </p:cNvPicPr>
            <p:nvPr/>
          </p:nvPicPr>
          <p:blipFill>
            <a:blip r:embed="rId17">
              <a:alphaModFix amt="5000"/>
            </a:blip>
            <a:srcRect l="11045" r="11045"/>
            <a:stretch>
              <a:fillRect/>
            </a:stretch>
          </p:blipFill>
          <p:spPr>
            <a:xfrm>
              <a:off x="0" y="0"/>
              <a:ext cx="17706999" cy="22727620"/>
            </a:xfrm>
            <a:prstGeom prst="rect">
              <a:avLst/>
            </a:prstGeom>
          </p:spPr>
        </p:pic>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1028700" y="1028700"/>
            <a:ext cx="632334" cy="733703"/>
          </a:xfrm>
          <a:custGeom>
            <a:avLst/>
            <a:gdLst/>
            <a:ahLst/>
            <a:cxnLst/>
            <a:rect l="l" t="t" r="r" b="b"/>
            <a:pathLst>
              <a:path w="632334" h="733703">
                <a:moveTo>
                  <a:pt x="0" y="0"/>
                </a:moveTo>
                <a:lnTo>
                  <a:pt x="632334" y="0"/>
                </a:lnTo>
                <a:lnTo>
                  <a:pt x="632334" y="733703"/>
                </a:lnTo>
                <a:lnTo>
                  <a:pt x="0" y="733703"/>
                </a:lnTo>
                <a:lnTo>
                  <a:pt x="0" y="0"/>
                </a:lnTo>
                <a:close/>
              </a:path>
            </a:pathLst>
          </a:custGeom>
          <a:blipFill>
            <a:blip r:embed="rId2">
              <a:extLst>
                <a:ext uri="{96DAC541-7B7A-43D3-8B79-37D633B846F1}">
                  <asvg:svgBlip xmlns:asvg="http://schemas.microsoft.com/office/drawing/2016/SVG/main" r:embed="rId3"/>
                </a:ext>
              </a:extLst>
            </a:blip>
            <a:stretch>
              <a:fillRect r="-42302" b="-42814"/>
            </a:stretch>
          </a:blipFill>
        </p:spPr>
      </p:sp>
      <p:sp>
        <p:nvSpPr>
          <p:cNvPr id="6" name="Freeform 6"/>
          <p:cNvSpPr/>
          <p:nvPr/>
        </p:nvSpPr>
        <p:spPr>
          <a:xfrm rot="-5400000">
            <a:off x="16532827" y="5348966"/>
            <a:ext cx="1300195" cy="152751"/>
          </a:xfrm>
          <a:custGeom>
            <a:avLst/>
            <a:gdLst/>
            <a:ahLst/>
            <a:cxnLst/>
            <a:rect l="l" t="t" r="r" b="b"/>
            <a:pathLst>
              <a:path w="1300195" h="152751">
                <a:moveTo>
                  <a:pt x="0" y="0"/>
                </a:moveTo>
                <a:lnTo>
                  <a:pt x="1300195" y="0"/>
                </a:lnTo>
                <a:lnTo>
                  <a:pt x="1300195" y="152751"/>
                </a:lnTo>
                <a:lnTo>
                  <a:pt x="0" y="152751"/>
                </a:lnTo>
                <a:lnTo>
                  <a:pt x="0" y="0"/>
                </a:lnTo>
                <a:close/>
              </a:path>
            </a:pathLst>
          </a:custGeom>
          <a:blipFill>
            <a:blip r:embed="rId4">
              <a:extLst>
                <a:ext uri="{96DAC541-7B7A-43D3-8B79-37D633B846F1}">
                  <asvg:svgBlip xmlns:asvg="http://schemas.microsoft.com/office/drawing/2016/SVG/main" r:embed="rId5"/>
                </a:ext>
              </a:extLst>
            </a:blip>
            <a:stretch>
              <a:fillRect l="-40933" r="-43353"/>
            </a:stretch>
          </a:blipFill>
        </p:spPr>
      </p:sp>
      <p:grpSp>
        <p:nvGrpSpPr>
          <p:cNvPr id="7" name="Group 7"/>
          <p:cNvGrpSpPr>
            <a:grpSpLocks noChangeAspect="1"/>
          </p:cNvGrpSpPr>
          <p:nvPr/>
        </p:nvGrpSpPr>
        <p:grpSpPr>
          <a:xfrm>
            <a:off x="17113216" y="4211561"/>
            <a:ext cx="139416" cy="139416"/>
            <a:chOff x="0" y="0"/>
            <a:chExt cx="6355080" cy="6355080"/>
          </a:xfrm>
        </p:grpSpPr>
        <p:sp>
          <p:nvSpPr>
            <p:cNvPr id="8" name="Freeform 8"/>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21F23"/>
            </a:solidFill>
          </p:spPr>
        </p:sp>
      </p:grpSp>
      <p:sp>
        <p:nvSpPr>
          <p:cNvPr id="9" name="Freeform 9"/>
          <p:cNvSpPr/>
          <p:nvPr/>
        </p:nvSpPr>
        <p:spPr>
          <a:xfrm rot="5400000">
            <a:off x="16920508" y="8919508"/>
            <a:ext cx="246305" cy="431279"/>
          </a:xfrm>
          <a:custGeom>
            <a:avLst/>
            <a:gdLst/>
            <a:ahLst/>
            <a:cxnLst/>
            <a:rect l="l" t="t" r="r" b="b"/>
            <a:pathLst>
              <a:path w="246305" h="431279">
                <a:moveTo>
                  <a:pt x="0" y="0"/>
                </a:moveTo>
                <a:lnTo>
                  <a:pt x="246305" y="0"/>
                </a:lnTo>
                <a:lnTo>
                  <a:pt x="246305" y="431279"/>
                </a:lnTo>
                <a:lnTo>
                  <a:pt x="0" y="431279"/>
                </a:lnTo>
                <a:lnTo>
                  <a:pt x="0" y="0"/>
                </a:lnTo>
                <a:close/>
              </a:path>
            </a:pathLst>
          </a:custGeom>
          <a:blipFill>
            <a:blip r:embed="rId6">
              <a:extLst>
                <a:ext uri="{96DAC541-7B7A-43D3-8B79-37D633B846F1}">
                  <asvg:svgBlip xmlns:asvg="http://schemas.microsoft.com/office/drawing/2016/SVG/main" r:embed="rId7"/>
                </a:ext>
              </a:extLst>
            </a:blip>
            <a:stretch>
              <a:fillRect l="-75099"/>
            </a:stretch>
          </a:blipFill>
        </p:spPr>
      </p:sp>
      <p:grpSp>
        <p:nvGrpSpPr>
          <p:cNvPr id="13" name="Group 13"/>
          <p:cNvGrpSpPr/>
          <p:nvPr/>
        </p:nvGrpSpPr>
        <p:grpSpPr>
          <a:xfrm>
            <a:off x="1814809" y="3421289"/>
            <a:ext cx="1598228" cy="147779"/>
            <a:chOff x="0" y="0"/>
            <a:chExt cx="1648200" cy="152400"/>
          </a:xfrm>
        </p:grpSpPr>
        <p:sp>
          <p:nvSpPr>
            <p:cNvPr id="14" name="Freeform 14"/>
            <p:cNvSpPr/>
            <p:nvPr/>
          </p:nvSpPr>
          <p:spPr>
            <a:xfrm>
              <a:off x="0" y="0"/>
              <a:ext cx="1648200" cy="152400"/>
            </a:xfrm>
            <a:custGeom>
              <a:avLst/>
              <a:gdLst/>
              <a:ahLst/>
              <a:cxnLst/>
              <a:rect l="l" t="t" r="r" b="b"/>
              <a:pathLst>
                <a:path w="1648200" h="152400">
                  <a:moveTo>
                    <a:pt x="0" y="0"/>
                  </a:moveTo>
                  <a:lnTo>
                    <a:pt x="1648200" y="0"/>
                  </a:lnTo>
                  <a:lnTo>
                    <a:pt x="1648200" y="152400"/>
                  </a:lnTo>
                  <a:lnTo>
                    <a:pt x="0" y="152400"/>
                  </a:lnTo>
                  <a:close/>
                </a:path>
              </a:pathLst>
            </a:custGeom>
            <a:solidFill>
              <a:srgbClr val="E4F2F2"/>
            </a:solidFill>
          </p:spPr>
        </p:sp>
      </p:grpSp>
      <p:grpSp>
        <p:nvGrpSpPr>
          <p:cNvPr id="15" name="Group 15"/>
          <p:cNvGrpSpPr/>
          <p:nvPr/>
        </p:nvGrpSpPr>
        <p:grpSpPr>
          <a:xfrm>
            <a:off x="386758" y="9886860"/>
            <a:ext cx="17901242" cy="335998"/>
            <a:chOff x="0" y="0"/>
            <a:chExt cx="23868323" cy="447998"/>
          </a:xfrm>
        </p:grpSpPr>
        <p:sp>
          <p:nvSpPr>
            <p:cNvPr id="16" name="TextBox 16"/>
            <p:cNvSpPr txBox="1"/>
            <p:nvPr/>
          </p:nvSpPr>
          <p:spPr>
            <a:xfrm>
              <a:off x="127545" y="-66675"/>
              <a:ext cx="23740779" cy="499564"/>
            </a:xfrm>
            <a:prstGeom prst="rect">
              <a:avLst/>
            </a:prstGeom>
          </p:spPr>
          <p:txBody>
            <a:bodyPr lIns="0" tIns="0" rIns="0" bIns="0" rtlCol="0" anchor="t">
              <a:spAutoFit/>
            </a:bodyPr>
            <a:lstStyle/>
            <a:p>
              <a:pPr>
                <a:lnSpc>
                  <a:spcPts val="2841"/>
                </a:lnSpc>
              </a:pPr>
              <a:r>
                <a:rPr lang="en-US" sz="2185" spc="305">
                  <a:solidFill>
                    <a:srgbClr val="638991"/>
                  </a:solidFill>
                  <a:latin typeface="Carlito Bold"/>
                </a:rPr>
                <a:t>     </a:t>
              </a:r>
              <a:r>
                <a:rPr lang="en-US" sz="2185" spc="305">
                  <a:solidFill>
                    <a:srgbClr val="D9D9D9"/>
                  </a:solidFill>
                  <a:latin typeface="Carlito Bold"/>
                </a:rPr>
                <a:t>Dr. Dittmer Institut   I   www.heilpraktiker-psychotherapie-werden.de</a:t>
              </a:r>
            </a:p>
          </p:txBody>
        </p:sp>
        <p:sp>
          <p:nvSpPr>
            <p:cNvPr id="17" name="Freeform 17"/>
            <p:cNvSpPr/>
            <p:nvPr/>
          </p:nvSpPr>
          <p:spPr>
            <a:xfrm>
              <a:off x="0" y="0"/>
              <a:ext cx="447998" cy="447998"/>
            </a:xfrm>
            <a:custGeom>
              <a:avLst/>
              <a:gdLst/>
              <a:ahLst/>
              <a:cxnLst/>
              <a:rect l="l" t="t" r="r" b="b"/>
              <a:pathLst>
                <a:path w="447998" h="447998">
                  <a:moveTo>
                    <a:pt x="0" y="0"/>
                  </a:moveTo>
                  <a:lnTo>
                    <a:pt x="447998" y="0"/>
                  </a:lnTo>
                  <a:lnTo>
                    <a:pt x="447998" y="447998"/>
                  </a:lnTo>
                  <a:lnTo>
                    <a:pt x="0" y="447998"/>
                  </a:lnTo>
                  <a:lnTo>
                    <a:pt x="0" y="0"/>
                  </a:lnTo>
                  <a:close/>
                </a:path>
              </a:pathLst>
            </a:custGeom>
            <a:blipFill>
              <a:blip r:embed="rId8"/>
              <a:stretch>
                <a:fillRect/>
              </a:stretch>
            </a:blipFill>
          </p:spPr>
        </p:sp>
      </p:grpSp>
      <p:grpSp>
        <p:nvGrpSpPr>
          <p:cNvPr id="18" name="Group 18"/>
          <p:cNvGrpSpPr/>
          <p:nvPr/>
        </p:nvGrpSpPr>
        <p:grpSpPr>
          <a:xfrm>
            <a:off x="4473121" y="1395552"/>
            <a:ext cx="12354900" cy="7739596"/>
            <a:chOff x="0" y="0"/>
            <a:chExt cx="5674209" cy="3554548"/>
          </a:xfrm>
        </p:grpSpPr>
        <p:sp>
          <p:nvSpPr>
            <p:cNvPr id="19" name="Freeform 19"/>
            <p:cNvSpPr/>
            <p:nvPr/>
          </p:nvSpPr>
          <p:spPr>
            <a:xfrm>
              <a:off x="0" y="0"/>
              <a:ext cx="5674209" cy="3554548"/>
            </a:xfrm>
            <a:custGeom>
              <a:avLst/>
              <a:gdLst/>
              <a:ahLst/>
              <a:cxnLst/>
              <a:rect l="l" t="t" r="r" b="b"/>
              <a:pathLst>
                <a:path w="5674209" h="3554548">
                  <a:moveTo>
                    <a:pt x="0" y="0"/>
                  </a:moveTo>
                  <a:lnTo>
                    <a:pt x="5674209" y="0"/>
                  </a:lnTo>
                  <a:lnTo>
                    <a:pt x="5674209" y="3554548"/>
                  </a:lnTo>
                  <a:lnTo>
                    <a:pt x="0" y="3554548"/>
                  </a:lnTo>
                  <a:close/>
                </a:path>
              </a:pathLst>
            </a:custGeom>
            <a:solidFill>
              <a:srgbClr val="E4F2F2"/>
            </a:solidFill>
          </p:spPr>
        </p:sp>
      </p:grpSp>
      <p:sp>
        <p:nvSpPr>
          <p:cNvPr id="20" name="TextBox 20"/>
          <p:cNvSpPr txBox="1"/>
          <p:nvPr/>
        </p:nvSpPr>
        <p:spPr>
          <a:xfrm>
            <a:off x="4691556" y="2509163"/>
            <a:ext cx="11951496" cy="796291"/>
          </a:xfrm>
          <a:prstGeom prst="rect">
            <a:avLst/>
          </a:prstGeom>
        </p:spPr>
        <p:txBody>
          <a:bodyPr lIns="0" tIns="0" rIns="0" bIns="0" rtlCol="0" anchor="t">
            <a:spAutoFit/>
          </a:bodyPr>
          <a:lstStyle/>
          <a:p>
            <a:pPr algn="just">
              <a:lnSpc>
                <a:spcPts val="3239"/>
              </a:lnSpc>
            </a:pPr>
            <a:r>
              <a:rPr lang="en-US" sz="1799">
                <a:solidFill>
                  <a:srgbClr val="000000"/>
                </a:solidFill>
                <a:latin typeface="Evolve Sans"/>
              </a:rPr>
              <a:t>Dringliche Aufgaben &gt; sofortige Aufmerksamkeit, von äußeren Faktoren wie Terminen oder Deadlines bestimmt werden Wichtige Aufgaben &gt; langfristig, haben einen bedeutenden Einfluss auf deine Ziele und Prioritäten</a:t>
            </a:r>
          </a:p>
        </p:txBody>
      </p:sp>
      <p:sp>
        <p:nvSpPr>
          <p:cNvPr id="21" name="TextBox 21"/>
          <p:cNvSpPr txBox="1"/>
          <p:nvPr/>
        </p:nvSpPr>
        <p:spPr>
          <a:xfrm>
            <a:off x="1814809" y="2683796"/>
            <a:ext cx="4033761" cy="613410"/>
          </a:xfrm>
          <a:prstGeom prst="rect">
            <a:avLst/>
          </a:prstGeom>
        </p:spPr>
        <p:txBody>
          <a:bodyPr lIns="0" tIns="0" rIns="0" bIns="0" rtlCol="0" anchor="t">
            <a:spAutoFit/>
          </a:bodyPr>
          <a:lstStyle/>
          <a:p>
            <a:pPr>
              <a:lnSpc>
                <a:spcPts val="5040"/>
              </a:lnSpc>
            </a:pPr>
            <a:r>
              <a:rPr lang="en-US" sz="3600">
                <a:solidFill>
                  <a:srgbClr val="221F23"/>
                </a:solidFill>
                <a:latin typeface="Benedict"/>
              </a:rPr>
              <a:t>Zeitmanagement</a:t>
            </a:r>
          </a:p>
        </p:txBody>
      </p:sp>
      <p:sp>
        <p:nvSpPr>
          <p:cNvPr id="22" name="TextBox 22"/>
          <p:cNvSpPr txBox="1"/>
          <p:nvPr/>
        </p:nvSpPr>
        <p:spPr>
          <a:xfrm>
            <a:off x="4691556" y="1486178"/>
            <a:ext cx="11934763" cy="613410"/>
          </a:xfrm>
          <a:prstGeom prst="rect">
            <a:avLst/>
          </a:prstGeom>
        </p:spPr>
        <p:txBody>
          <a:bodyPr lIns="0" tIns="0" rIns="0" bIns="0" rtlCol="0" anchor="t">
            <a:spAutoFit/>
          </a:bodyPr>
          <a:lstStyle/>
          <a:p>
            <a:pPr>
              <a:lnSpc>
                <a:spcPts val="5040"/>
              </a:lnSpc>
            </a:pPr>
            <a:r>
              <a:rPr lang="en-US" sz="3600">
                <a:solidFill>
                  <a:srgbClr val="221F23"/>
                </a:solidFill>
                <a:latin typeface="Benedict"/>
              </a:rPr>
              <a:t>Eisenhower-Matrix</a:t>
            </a:r>
          </a:p>
        </p:txBody>
      </p:sp>
      <p:sp>
        <p:nvSpPr>
          <p:cNvPr id="23" name="TextBox 23"/>
          <p:cNvSpPr txBox="1"/>
          <p:nvPr/>
        </p:nvSpPr>
        <p:spPr>
          <a:xfrm>
            <a:off x="12738058" y="788035"/>
            <a:ext cx="1120424" cy="240665"/>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Atemübungen</a:t>
            </a:r>
          </a:p>
        </p:txBody>
      </p:sp>
      <p:sp>
        <p:nvSpPr>
          <p:cNvPr id="24" name="TextBox 24"/>
          <p:cNvSpPr txBox="1"/>
          <p:nvPr/>
        </p:nvSpPr>
        <p:spPr>
          <a:xfrm>
            <a:off x="14642223" y="788035"/>
            <a:ext cx="1224733" cy="240665"/>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Zeitmangement</a:t>
            </a:r>
          </a:p>
        </p:txBody>
      </p:sp>
      <p:sp>
        <p:nvSpPr>
          <p:cNvPr id="25" name="TextBox 25"/>
          <p:cNvSpPr txBox="1"/>
          <p:nvPr/>
        </p:nvSpPr>
        <p:spPr>
          <a:xfrm>
            <a:off x="16403409" y="788035"/>
            <a:ext cx="1287318" cy="240665"/>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Selbstfürsorge</a:t>
            </a:r>
          </a:p>
        </p:txBody>
      </p:sp>
      <p:sp>
        <p:nvSpPr>
          <p:cNvPr id="26" name="Freeform 26"/>
          <p:cNvSpPr/>
          <p:nvPr/>
        </p:nvSpPr>
        <p:spPr>
          <a:xfrm>
            <a:off x="8019322" y="8422209"/>
            <a:ext cx="4482881" cy="745279"/>
          </a:xfrm>
          <a:custGeom>
            <a:avLst/>
            <a:gdLst/>
            <a:ahLst/>
            <a:cxnLst/>
            <a:rect l="l" t="t" r="r" b="b"/>
            <a:pathLst>
              <a:path w="4482881" h="745279">
                <a:moveTo>
                  <a:pt x="0" y="0"/>
                </a:moveTo>
                <a:lnTo>
                  <a:pt x="4482881" y="0"/>
                </a:lnTo>
                <a:lnTo>
                  <a:pt x="4482881" y="745279"/>
                </a:lnTo>
                <a:lnTo>
                  <a:pt x="0" y="74527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7" name="Freeform 27"/>
          <p:cNvSpPr/>
          <p:nvPr/>
        </p:nvSpPr>
        <p:spPr>
          <a:xfrm rot="-5400000">
            <a:off x="5584630" y="5833283"/>
            <a:ext cx="5044713" cy="838684"/>
          </a:xfrm>
          <a:custGeom>
            <a:avLst/>
            <a:gdLst/>
            <a:ahLst/>
            <a:cxnLst/>
            <a:rect l="l" t="t" r="r" b="b"/>
            <a:pathLst>
              <a:path w="5044713" h="838684">
                <a:moveTo>
                  <a:pt x="0" y="0"/>
                </a:moveTo>
                <a:lnTo>
                  <a:pt x="5044713" y="0"/>
                </a:lnTo>
                <a:lnTo>
                  <a:pt x="5044713" y="838684"/>
                </a:lnTo>
                <a:lnTo>
                  <a:pt x="0" y="838684"/>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sp>
      <p:sp>
        <p:nvSpPr>
          <p:cNvPr id="28" name="Freeform 28"/>
          <p:cNvSpPr/>
          <p:nvPr/>
        </p:nvSpPr>
        <p:spPr>
          <a:xfrm>
            <a:off x="8106986" y="6349488"/>
            <a:ext cx="4244671" cy="68976"/>
          </a:xfrm>
          <a:custGeom>
            <a:avLst/>
            <a:gdLst/>
            <a:ahLst/>
            <a:cxnLst/>
            <a:rect l="l" t="t" r="r" b="b"/>
            <a:pathLst>
              <a:path w="4244671" h="68976">
                <a:moveTo>
                  <a:pt x="0" y="0"/>
                </a:moveTo>
                <a:lnTo>
                  <a:pt x="4244671" y="0"/>
                </a:lnTo>
                <a:lnTo>
                  <a:pt x="4244671" y="68975"/>
                </a:lnTo>
                <a:lnTo>
                  <a:pt x="0" y="6897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9" name="Freeform 29"/>
          <p:cNvSpPr/>
          <p:nvPr/>
        </p:nvSpPr>
        <p:spPr>
          <a:xfrm rot="-5400000">
            <a:off x="7864386" y="6227796"/>
            <a:ext cx="4871921" cy="79169"/>
          </a:xfrm>
          <a:custGeom>
            <a:avLst/>
            <a:gdLst/>
            <a:ahLst/>
            <a:cxnLst/>
            <a:rect l="l" t="t" r="r" b="b"/>
            <a:pathLst>
              <a:path w="4871921" h="79169">
                <a:moveTo>
                  <a:pt x="0" y="0"/>
                </a:moveTo>
                <a:lnTo>
                  <a:pt x="4871921" y="0"/>
                </a:lnTo>
                <a:lnTo>
                  <a:pt x="4871921" y="79168"/>
                </a:lnTo>
                <a:lnTo>
                  <a:pt x="0" y="7916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0" name="Freeform 30"/>
          <p:cNvSpPr/>
          <p:nvPr/>
        </p:nvSpPr>
        <p:spPr>
          <a:xfrm>
            <a:off x="10555060" y="4307922"/>
            <a:ext cx="2049223" cy="1752086"/>
          </a:xfrm>
          <a:custGeom>
            <a:avLst/>
            <a:gdLst/>
            <a:ahLst/>
            <a:cxnLst/>
            <a:rect l="l" t="t" r="r" b="b"/>
            <a:pathLst>
              <a:path w="2049223" h="1752086">
                <a:moveTo>
                  <a:pt x="0" y="0"/>
                </a:moveTo>
                <a:lnTo>
                  <a:pt x="2049224" y="0"/>
                </a:lnTo>
                <a:lnTo>
                  <a:pt x="2049224" y="1752086"/>
                </a:lnTo>
                <a:lnTo>
                  <a:pt x="0" y="17520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31" name="TextBox 31"/>
          <p:cNvSpPr txBox="1"/>
          <p:nvPr/>
        </p:nvSpPr>
        <p:spPr>
          <a:xfrm>
            <a:off x="12692125" y="3783795"/>
            <a:ext cx="3711284" cy="2205990"/>
          </a:xfrm>
          <a:prstGeom prst="rect">
            <a:avLst/>
          </a:prstGeom>
        </p:spPr>
        <p:txBody>
          <a:bodyPr lIns="0" tIns="0" rIns="0" bIns="0" rtlCol="0" anchor="t">
            <a:spAutoFit/>
          </a:bodyPr>
          <a:lstStyle/>
          <a:p>
            <a:pPr>
              <a:lnSpc>
                <a:spcPts val="2520"/>
              </a:lnSpc>
            </a:pPr>
            <a:r>
              <a:rPr lang="en-US" sz="1800" u="sng">
                <a:solidFill>
                  <a:srgbClr val="000000"/>
                </a:solidFill>
                <a:latin typeface="Evolve Sans Bold"/>
              </a:rPr>
              <a:t>Quadrant 1 (Dringlich und Wichtig): </a:t>
            </a:r>
          </a:p>
          <a:p>
            <a:pPr>
              <a:lnSpc>
                <a:spcPts val="2520"/>
              </a:lnSpc>
            </a:pPr>
            <a:r>
              <a:rPr lang="en-US" sz="1800">
                <a:solidFill>
                  <a:srgbClr val="000000"/>
                </a:solidFill>
                <a:latin typeface="Evolve Sans"/>
              </a:rPr>
              <a:t>In diesem Quadranten findest du Aufgaben, die sowohl dringlich als auch wichtig sind. Diese sollten zuerst erledigt werden, da sie unmittelbare Auswirkungen haben und langfristige Ziele unterstützen.</a:t>
            </a:r>
          </a:p>
        </p:txBody>
      </p:sp>
      <p:sp>
        <p:nvSpPr>
          <p:cNvPr id="32" name="TextBox 32"/>
          <p:cNvSpPr txBox="1"/>
          <p:nvPr/>
        </p:nvSpPr>
        <p:spPr>
          <a:xfrm>
            <a:off x="12779966" y="6336351"/>
            <a:ext cx="4326583" cy="2524125"/>
          </a:xfrm>
          <a:prstGeom prst="rect">
            <a:avLst/>
          </a:prstGeom>
        </p:spPr>
        <p:txBody>
          <a:bodyPr lIns="0" tIns="0" rIns="0" bIns="0" rtlCol="0" anchor="t">
            <a:spAutoFit/>
          </a:bodyPr>
          <a:lstStyle/>
          <a:p>
            <a:pPr>
              <a:lnSpc>
                <a:spcPts val="2519"/>
              </a:lnSpc>
            </a:pPr>
            <a:r>
              <a:rPr lang="en-US" sz="1799" u="sng">
                <a:solidFill>
                  <a:srgbClr val="000000"/>
                </a:solidFill>
                <a:latin typeface="Evolve Sans Bold"/>
              </a:rPr>
              <a:t>Quadrant 2 (Nicht dringlich, aber wichtig):</a:t>
            </a:r>
            <a:r>
              <a:rPr lang="en-US" sz="1799">
                <a:solidFill>
                  <a:srgbClr val="000000"/>
                </a:solidFill>
                <a:latin typeface="Evolve Sans"/>
              </a:rPr>
              <a:t> </a:t>
            </a:r>
          </a:p>
          <a:p>
            <a:pPr>
              <a:lnSpc>
                <a:spcPts val="2519"/>
              </a:lnSpc>
            </a:pPr>
            <a:r>
              <a:rPr lang="en-US" sz="1799">
                <a:solidFill>
                  <a:srgbClr val="000000"/>
                </a:solidFill>
                <a:latin typeface="Evolve Sans"/>
              </a:rPr>
              <a:t>Hier sind Aufgaben, die wichtig, aber nicht dringlich sind. </a:t>
            </a:r>
          </a:p>
          <a:p>
            <a:pPr>
              <a:lnSpc>
                <a:spcPts val="2519"/>
              </a:lnSpc>
            </a:pPr>
            <a:r>
              <a:rPr lang="en-US" sz="1799">
                <a:solidFill>
                  <a:srgbClr val="000000"/>
                </a:solidFill>
                <a:latin typeface="Evolve Sans"/>
              </a:rPr>
              <a:t>Diese Aufgaben erfordern Planung und Prävention. Sie sollten </a:t>
            </a:r>
            <a:r>
              <a:rPr lang="en-US" sz="1799">
                <a:solidFill>
                  <a:srgbClr val="000000"/>
                </a:solidFill>
                <a:latin typeface="Evolve Sans Bold"/>
              </a:rPr>
              <a:t>langfristig</a:t>
            </a:r>
            <a:r>
              <a:rPr lang="en-US" sz="1799">
                <a:solidFill>
                  <a:srgbClr val="000000"/>
                </a:solidFill>
                <a:latin typeface="Evolve Sans"/>
              </a:rPr>
              <a:t> angegangen werden und haben oft den größten Einfluss auf deine Ziele und Prioritäten.</a:t>
            </a:r>
          </a:p>
        </p:txBody>
      </p:sp>
      <p:sp>
        <p:nvSpPr>
          <p:cNvPr id="33" name="Freeform 33"/>
          <p:cNvSpPr/>
          <p:nvPr/>
        </p:nvSpPr>
        <p:spPr>
          <a:xfrm>
            <a:off x="10667304" y="6778544"/>
            <a:ext cx="1569478" cy="1569478"/>
          </a:xfrm>
          <a:custGeom>
            <a:avLst/>
            <a:gdLst/>
            <a:ahLst/>
            <a:cxnLst/>
            <a:rect l="l" t="t" r="r" b="b"/>
            <a:pathLst>
              <a:path w="1569478" h="1569478">
                <a:moveTo>
                  <a:pt x="0" y="0"/>
                </a:moveTo>
                <a:lnTo>
                  <a:pt x="1569478" y="0"/>
                </a:lnTo>
                <a:lnTo>
                  <a:pt x="1569478" y="1569479"/>
                </a:lnTo>
                <a:lnTo>
                  <a:pt x="0" y="156947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34" name="Freeform 34"/>
          <p:cNvSpPr/>
          <p:nvPr/>
        </p:nvSpPr>
        <p:spPr>
          <a:xfrm>
            <a:off x="8526328" y="4606811"/>
            <a:ext cx="1308174" cy="1308174"/>
          </a:xfrm>
          <a:custGeom>
            <a:avLst/>
            <a:gdLst/>
            <a:ahLst/>
            <a:cxnLst/>
            <a:rect l="l" t="t" r="r" b="b"/>
            <a:pathLst>
              <a:path w="1308174" h="1308174">
                <a:moveTo>
                  <a:pt x="0" y="0"/>
                </a:moveTo>
                <a:lnTo>
                  <a:pt x="1308174" y="0"/>
                </a:lnTo>
                <a:lnTo>
                  <a:pt x="1308174" y="1308175"/>
                </a:lnTo>
                <a:lnTo>
                  <a:pt x="0" y="130817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35" name="TextBox 35"/>
          <p:cNvSpPr txBox="1"/>
          <p:nvPr/>
        </p:nvSpPr>
        <p:spPr>
          <a:xfrm>
            <a:off x="4567731" y="3783795"/>
            <a:ext cx="3196355" cy="2846070"/>
          </a:xfrm>
          <a:prstGeom prst="rect">
            <a:avLst/>
          </a:prstGeom>
        </p:spPr>
        <p:txBody>
          <a:bodyPr lIns="0" tIns="0" rIns="0" bIns="0" rtlCol="0" anchor="t">
            <a:spAutoFit/>
          </a:bodyPr>
          <a:lstStyle/>
          <a:p>
            <a:pPr>
              <a:lnSpc>
                <a:spcPts val="2519"/>
              </a:lnSpc>
            </a:pPr>
            <a:r>
              <a:rPr lang="en-US" sz="1799" u="sng">
                <a:solidFill>
                  <a:srgbClr val="000000"/>
                </a:solidFill>
                <a:latin typeface="Evolve Sans Bold"/>
              </a:rPr>
              <a:t>Quadrant 3 (Dringlich, aber nicht wichtig):</a:t>
            </a:r>
            <a:r>
              <a:rPr lang="en-US" sz="1799">
                <a:solidFill>
                  <a:srgbClr val="000000"/>
                </a:solidFill>
                <a:latin typeface="Evolve Sans"/>
              </a:rPr>
              <a:t> </a:t>
            </a:r>
          </a:p>
          <a:p>
            <a:pPr>
              <a:lnSpc>
                <a:spcPts val="2519"/>
              </a:lnSpc>
            </a:pPr>
            <a:r>
              <a:rPr lang="en-US" sz="1799" u="sng">
                <a:solidFill>
                  <a:srgbClr val="000000"/>
                </a:solidFill>
                <a:latin typeface="Evolve Sans"/>
              </a:rPr>
              <a:t>D</a:t>
            </a:r>
            <a:r>
              <a:rPr lang="en-US" sz="1799">
                <a:solidFill>
                  <a:srgbClr val="000000"/>
                </a:solidFill>
                <a:latin typeface="Evolve Sans"/>
              </a:rPr>
              <a:t>ieser Quadrant enthält Aufgaben, die dringlich erscheinen, aber tatsächlich nicht viel zur Verwirklichung deiner langfristigen Ziele beitragen. Versuche, diese </a:t>
            </a:r>
            <a:r>
              <a:rPr lang="en-US" sz="1799">
                <a:solidFill>
                  <a:srgbClr val="000000"/>
                </a:solidFill>
                <a:latin typeface="Evolve Sans Bold"/>
              </a:rPr>
              <a:t>Aufgaben zu delegieren</a:t>
            </a:r>
            <a:r>
              <a:rPr lang="en-US" sz="1799">
                <a:solidFill>
                  <a:srgbClr val="000000"/>
                </a:solidFill>
                <a:latin typeface="Evolve Sans"/>
              </a:rPr>
              <a:t> oder zu minimieren.</a:t>
            </a:r>
          </a:p>
        </p:txBody>
      </p:sp>
      <p:sp>
        <p:nvSpPr>
          <p:cNvPr id="36" name="AutoShape 7">
            <a:extLst>
              <a:ext uri="{FF2B5EF4-FFF2-40B4-BE49-F238E27FC236}">
                <a16:creationId xmlns:a16="http://schemas.microsoft.com/office/drawing/2014/main" id="{5CCD2022-F6D2-78CA-FD5B-51779227D234}"/>
              </a:ext>
            </a:extLst>
          </p:cNvPr>
          <p:cNvSpPr/>
          <p:nvPr/>
        </p:nvSpPr>
        <p:spPr>
          <a:xfrm>
            <a:off x="2509925" y="9580254"/>
            <a:ext cx="233275" cy="0"/>
          </a:xfrm>
          <a:prstGeom prst="line">
            <a:avLst/>
          </a:prstGeom>
          <a:ln w="19050" cap="flat">
            <a:solidFill>
              <a:srgbClr val="221F23"/>
            </a:solidFill>
            <a:prstDash val="solid"/>
            <a:headEnd type="none" w="sm" len="sm"/>
            <a:tailEnd type="none" w="sm" len="sm"/>
          </a:ln>
        </p:spPr>
      </p:sp>
      <p:sp>
        <p:nvSpPr>
          <p:cNvPr id="42" name="TextBox 12">
            <a:extLst>
              <a:ext uri="{FF2B5EF4-FFF2-40B4-BE49-F238E27FC236}">
                <a16:creationId xmlns:a16="http://schemas.microsoft.com/office/drawing/2014/main" id="{80BFEBED-5928-C0B0-DF12-1A0980E6CF4B}"/>
              </a:ext>
            </a:extLst>
          </p:cNvPr>
          <p:cNvSpPr txBox="1"/>
          <p:nvPr/>
        </p:nvSpPr>
        <p:spPr>
          <a:xfrm>
            <a:off x="1037031" y="9229156"/>
            <a:ext cx="2138275" cy="209672"/>
          </a:xfrm>
          <a:prstGeom prst="rect">
            <a:avLst/>
          </a:prstGeom>
        </p:spPr>
        <p:txBody>
          <a:bodyPr wrap="square" lIns="0" tIns="0" rIns="0" bIns="0" rtlCol="0" anchor="t">
            <a:spAutoFit/>
          </a:bodyPr>
          <a:lstStyle/>
          <a:p>
            <a:pPr>
              <a:lnSpc>
                <a:spcPts val="1679"/>
              </a:lnSpc>
            </a:pPr>
            <a:r>
              <a:rPr lang="en-US" sz="1200">
                <a:solidFill>
                  <a:srgbClr val="221F23"/>
                </a:solidFill>
                <a:latin typeface="TAN Aegean"/>
              </a:rPr>
              <a:t> 31         32         33</a:t>
            </a:r>
          </a:p>
        </p:txBody>
      </p:sp>
      <p:grpSp>
        <p:nvGrpSpPr>
          <p:cNvPr id="43" name="Group 2">
            <a:extLst>
              <a:ext uri="{FF2B5EF4-FFF2-40B4-BE49-F238E27FC236}">
                <a16:creationId xmlns:a16="http://schemas.microsoft.com/office/drawing/2014/main" id="{203D4FC1-3952-0BCC-F0DC-0C14C3B174F8}"/>
              </a:ext>
            </a:extLst>
          </p:cNvPr>
          <p:cNvGrpSpPr/>
          <p:nvPr/>
        </p:nvGrpSpPr>
        <p:grpSpPr>
          <a:xfrm rot="1509315">
            <a:off x="-1033429" y="-2925957"/>
            <a:ext cx="13280249" cy="17045715"/>
            <a:chOff x="0" y="0"/>
            <a:chExt cx="17706999" cy="22727620"/>
          </a:xfrm>
        </p:grpSpPr>
        <p:pic>
          <p:nvPicPr>
            <p:cNvPr id="44" name="Picture 3">
              <a:extLst>
                <a:ext uri="{FF2B5EF4-FFF2-40B4-BE49-F238E27FC236}">
                  <a16:creationId xmlns:a16="http://schemas.microsoft.com/office/drawing/2014/main" id="{94687829-35DE-3ECF-75C6-F83E19F55B5C}"/>
                </a:ext>
              </a:extLst>
            </p:cNvPr>
            <p:cNvPicPr>
              <a:picLocks noChangeAspect="1"/>
            </p:cNvPicPr>
            <p:nvPr/>
          </p:nvPicPr>
          <p:blipFill>
            <a:blip r:embed="rId19">
              <a:alphaModFix amt="5000"/>
            </a:blip>
            <a:srcRect l="11045" r="11045"/>
            <a:stretch>
              <a:fillRect/>
            </a:stretch>
          </p:blipFill>
          <p:spPr>
            <a:xfrm>
              <a:off x="0" y="0"/>
              <a:ext cx="17706999" cy="22727620"/>
            </a:xfrm>
            <a:prstGeom prst="rect">
              <a:avLst/>
            </a:prstGeom>
          </p:spPr>
        </p:pic>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781890" y="3869252"/>
            <a:ext cx="16724219" cy="2778532"/>
          </a:xfrm>
          <a:prstGeom prst="rect">
            <a:avLst/>
          </a:prstGeom>
        </p:spPr>
        <p:txBody>
          <a:bodyPr lIns="0" tIns="0" rIns="0" bIns="0" rtlCol="0" anchor="t">
            <a:spAutoFit/>
          </a:bodyPr>
          <a:lstStyle/>
          <a:p>
            <a:pPr algn="ctr">
              <a:lnSpc>
                <a:spcPts val="22202"/>
              </a:lnSpc>
            </a:pPr>
            <a:r>
              <a:rPr lang="en-US" sz="15858" spc="8817">
                <a:solidFill>
                  <a:srgbClr val="221F23"/>
                </a:solidFill>
                <a:latin typeface="Evolve Sans"/>
              </a:rPr>
              <a:t>TEIL 1</a:t>
            </a:r>
          </a:p>
        </p:txBody>
      </p:sp>
      <p:sp>
        <p:nvSpPr>
          <p:cNvPr id="5" name="Freeform 5"/>
          <p:cNvSpPr/>
          <p:nvPr/>
        </p:nvSpPr>
        <p:spPr>
          <a:xfrm>
            <a:off x="1028700" y="1028700"/>
            <a:ext cx="632334" cy="733703"/>
          </a:xfrm>
          <a:custGeom>
            <a:avLst/>
            <a:gdLst/>
            <a:ahLst/>
            <a:cxnLst/>
            <a:rect l="l" t="t" r="r" b="b"/>
            <a:pathLst>
              <a:path w="632334" h="733703">
                <a:moveTo>
                  <a:pt x="0" y="0"/>
                </a:moveTo>
                <a:lnTo>
                  <a:pt x="632334" y="0"/>
                </a:lnTo>
                <a:lnTo>
                  <a:pt x="632334" y="733703"/>
                </a:lnTo>
                <a:lnTo>
                  <a:pt x="0" y="733703"/>
                </a:lnTo>
                <a:lnTo>
                  <a:pt x="0" y="0"/>
                </a:lnTo>
                <a:close/>
              </a:path>
            </a:pathLst>
          </a:custGeom>
          <a:blipFill>
            <a:blip r:embed="rId2">
              <a:extLst>
                <a:ext uri="{96DAC541-7B7A-43D3-8B79-37D633B846F1}">
                  <asvg:svgBlip xmlns:asvg="http://schemas.microsoft.com/office/drawing/2016/SVG/main" r:embed="rId3"/>
                </a:ext>
              </a:extLst>
            </a:blip>
            <a:stretch>
              <a:fillRect r="-42302" b="-42814"/>
            </a:stretch>
          </a:blipFill>
        </p:spPr>
      </p:sp>
      <p:sp>
        <p:nvSpPr>
          <p:cNvPr id="6" name="Freeform 6"/>
          <p:cNvSpPr/>
          <p:nvPr/>
        </p:nvSpPr>
        <p:spPr>
          <a:xfrm rot="-5400000">
            <a:off x="16532827" y="5348966"/>
            <a:ext cx="1300195" cy="152751"/>
          </a:xfrm>
          <a:custGeom>
            <a:avLst/>
            <a:gdLst/>
            <a:ahLst/>
            <a:cxnLst/>
            <a:rect l="l" t="t" r="r" b="b"/>
            <a:pathLst>
              <a:path w="1300195" h="152751">
                <a:moveTo>
                  <a:pt x="0" y="0"/>
                </a:moveTo>
                <a:lnTo>
                  <a:pt x="1300195" y="0"/>
                </a:lnTo>
                <a:lnTo>
                  <a:pt x="1300195" y="152751"/>
                </a:lnTo>
                <a:lnTo>
                  <a:pt x="0" y="152751"/>
                </a:lnTo>
                <a:lnTo>
                  <a:pt x="0" y="0"/>
                </a:lnTo>
                <a:close/>
              </a:path>
            </a:pathLst>
          </a:custGeom>
          <a:blipFill>
            <a:blip r:embed="rId4">
              <a:extLst>
                <a:ext uri="{96DAC541-7B7A-43D3-8B79-37D633B846F1}">
                  <asvg:svgBlip xmlns:asvg="http://schemas.microsoft.com/office/drawing/2016/SVG/main" r:embed="rId5"/>
                </a:ext>
              </a:extLst>
            </a:blip>
            <a:stretch>
              <a:fillRect l="-40933" r="-43353"/>
            </a:stretch>
          </a:blipFill>
        </p:spPr>
      </p:sp>
      <p:grpSp>
        <p:nvGrpSpPr>
          <p:cNvPr id="7" name="Group 7"/>
          <p:cNvGrpSpPr>
            <a:grpSpLocks noChangeAspect="1"/>
          </p:cNvGrpSpPr>
          <p:nvPr/>
        </p:nvGrpSpPr>
        <p:grpSpPr>
          <a:xfrm>
            <a:off x="17113216" y="4211561"/>
            <a:ext cx="139416" cy="139416"/>
            <a:chOff x="0" y="0"/>
            <a:chExt cx="6355080" cy="6355080"/>
          </a:xfrm>
        </p:grpSpPr>
        <p:sp>
          <p:nvSpPr>
            <p:cNvPr id="8" name="Freeform 8"/>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21F23"/>
            </a:solidFill>
          </p:spPr>
        </p:sp>
      </p:grpSp>
      <p:sp>
        <p:nvSpPr>
          <p:cNvPr id="9" name="Freeform 9"/>
          <p:cNvSpPr/>
          <p:nvPr/>
        </p:nvSpPr>
        <p:spPr>
          <a:xfrm rot="5400000">
            <a:off x="16920508" y="8919508"/>
            <a:ext cx="246305" cy="431279"/>
          </a:xfrm>
          <a:custGeom>
            <a:avLst/>
            <a:gdLst/>
            <a:ahLst/>
            <a:cxnLst/>
            <a:rect l="l" t="t" r="r" b="b"/>
            <a:pathLst>
              <a:path w="246305" h="431279">
                <a:moveTo>
                  <a:pt x="0" y="0"/>
                </a:moveTo>
                <a:lnTo>
                  <a:pt x="246305" y="0"/>
                </a:lnTo>
                <a:lnTo>
                  <a:pt x="246305" y="431279"/>
                </a:lnTo>
                <a:lnTo>
                  <a:pt x="0" y="431279"/>
                </a:lnTo>
                <a:lnTo>
                  <a:pt x="0" y="0"/>
                </a:lnTo>
                <a:close/>
              </a:path>
            </a:pathLst>
          </a:custGeom>
          <a:blipFill>
            <a:blip r:embed="rId6">
              <a:extLst>
                <a:ext uri="{96DAC541-7B7A-43D3-8B79-37D633B846F1}">
                  <asvg:svgBlip xmlns:asvg="http://schemas.microsoft.com/office/drawing/2016/SVG/main" r:embed="rId7"/>
                </a:ext>
              </a:extLst>
            </a:blip>
            <a:stretch>
              <a:fillRect l="-75099"/>
            </a:stretch>
          </a:blipFill>
        </p:spPr>
      </p:sp>
      <p:grpSp>
        <p:nvGrpSpPr>
          <p:cNvPr id="10" name="Group 10"/>
          <p:cNvGrpSpPr/>
          <p:nvPr/>
        </p:nvGrpSpPr>
        <p:grpSpPr>
          <a:xfrm>
            <a:off x="12738058" y="816610"/>
            <a:ext cx="4952669" cy="212090"/>
            <a:chOff x="0" y="0"/>
            <a:chExt cx="6603559" cy="282787"/>
          </a:xfrm>
        </p:grpSpPr>
        <p:sp>
          <p:nvSpPr>
            <p:cNvPr id="11" name="TextBox 11"/>
            <p:cNvSpPr txBox="1"/>
            <p:nvPr/>
          </p:nvSpPr>
          <p:spPr>
            <a:xfrm>
              <a:off x="0" y="-28575"/>
              <a:ext cx="1493899" cy="311362"/>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Achtsamkeit</a:t>
              </a:r>
            </a:p>
          </p:txBody>
        </p:sp>
        <p:sp>
          <p:nvSpPr>
            <p:cNvPr id="12" name="TextBox 12"/>
            <p:cNvSpPr txBox="1"/>
            <p:nvPr/>
          </p:nvSpPr>
          <p:spPr>
            <a:xfrm>
              <a:off x="2538887" y="-28575"/>
              <a:ext cx="1354822" cy="311362"/>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Visualisierung</a:t>
              </a:r>
            </a:p>
          </p:txBody>
        </p:sp>
        <p:sp>
          <p:nvSpPr>
            <p:cNvPr id="13" name="TextBox 13"/>
            <p:cNvSpPr txBox="1"/>
            <p:nvPr/>
          </p:nvSpPr>
          <p:spPr>
            <a:xfrm>
              <a:off x="4887135" y="-28575"/>
              <a:ext cx="1716423" cy="311362"/>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Umstrukturierung</a:t>
              </a:r>
            </a:p>
          </p:txBody>
        </p:sp>
      </p:grpSp>
      <p:grpSp>
        <p:nvGrpSpPr>
          <p:cNvPr id="14" name="Group 14"/>
          <p:cNvGrpSpPr/>
          <p:nvPr/>
        </p:nvGrpSpPr>
        <p:grpSpPr>
          <a:xfrm>
            <a:off x="386758" y="9886860"/>
            <a:ext cx="17901242" cy="335998"/>
            <a:chOff x="0" y="0"/>
            <a:chExt cx="23868323" cy="447998"/>
          </a:xfrm>
        </p:grpSpPr>
        <p:sp>
          <p:nvSpPr>
            <p:cNvPr id="15" name="TextBox 15"/>
            <p:cNvSpPr txBox="1"/>
            <p:nvPr/>
          </p:nvSpPr>
          <p:spPr>
            <a:xfrm>
              <a:off x="127545" y="-66675"/>
              <a:ext cx="23740779" cy="499564"/>
            </a:xfrm>
            <a:prstGeom prst="rect">
              <a:avLst/>
            </a:prstGeom>
          </p:spPr>
          <p:txBody>
            <a:bodyPr lIns="0" tIns="0" rIns="0" bIns="0" rtlCol="0" anchor="t">
              <a:spAutoFit/>
            </a:bodyPr>
            <a:lstStyle/>
            <a:p>
              <a:pPr>
                <a:lnSpc>
                  <a:spcPts val="2841"/>
                </a:lnSpc>
              </a:pPr>
              <a:r>
                <a:rPr lang="en-US" sz="2185" spc="305">
                  <a:solidFill>
                    <a:srgbClr val="638991"/>
                  </a:solidFill>
                  <a:latin typeface="Carlito Bold"/>
                </a:rPr>
                <a:t>     </a:t>
              </a:r>
              <a:r>
                <a:rPr lang="en-US" sz="2185" spc="305">
                  <a:solidFill>
                    <a:srgbClr val="D9D9D9"/>
                  </a:solidFill>
                  <a:latin typeface="Carlito Bold"/>
                </a:rPr>
                <a:t>Dr. Dittmer Institut   I   www.heilpraktiker-psychotherapie-werden.de</a:t>
              </a:r>
            </a:p>
          </p:txBody>
        </p:sp>
        <p:sp>
          <p:nvSpPr>
            <p:cNvPr id="16" name="Freeform 16"/>
            <p:cNvSpPr/>
            <p:nvPr/>
          </p:nvSpPr>
          <p:spPr>
            <a:xfrm>
              <a:off x="0" y="0"/>
              <a:ext cx="447998" cy="447998"/>
            </a:xfrm>
            <a:custGeom>
              <a:avLst/>
              <a:gdLst/>
              <a:ahLst/>
              <a:cxnLst/>
              <a:rect l="l" t="t" r="r" b="b"/>
              <a:pathLst>
                <a:path w="447998" h="447998">
                  <a:moveTo>
                    <a:pt x="0" y="0"/>
                  </a:moveTo>
                  <a:lnTo>
                    <a:pt x="447998" y="0"/>
                  </a:lnTo>
                  <a:lnTo>
                    <a:pt x="447998" y="447998"/>
                  </a:lnTo>
                  <a:lnTo>
                    <a:pt x="0" y="447998"/>
                  </a:lnTo>
                  <a:lnTo>
                    <a:pt x="0" y="0"/>
                  </a:lnTo>
                  <a:close/>
                </a:path>
              </a:pathLst>
            </a:custGeom>
            <a:blipFill>
              <a:blip r:embed="rId8"/>
              <a:stretch>
                <a:fillRect/>
              </a:stretch>
            </a:blipFill>
          </p:spPr>
        </p:sp>
      </p:grpSp>
      <p:grpSp>
        <p:nvGrpSpPr>
          <p:cNvPr id="17" name="Group 2">
            <a:extLst>
              <a:ext uri="{FF2B5EF4-FFF2-40B4-BE49-F238E27FC236}">
                <a16:creationId xmlns:a16="http://schemas.microsoft.com/office/drawing/2014/main" id="{BDF35A4B-14FE-A135-1D5D-8A945D39AC88}"/>
              </a:ext>
            </a:extLst>
          </p:cNvPr>
          <p:cNvGrpSpPr/>
          <p:nvPr/>
        </p:nvGrpSpPr>
        <p:grpSpPr>
          <a:xfrm rot="1509315">
            <a:off x="-1033429" y="-2925957"/>
            <a:ext cx="13280249" cy="17045715"/>
            <a:chOff x="0" y="0"/>
            <a:chExt cx="17706999" cy="22727620"/>
          </a:xfrm>
        </p:grpSpPr>
        <p:pic>
          <p:nvPicPr>
            <p:cNvPr id="18" name="Picture 3">
              <a:extLst>
                <a:ext uri="{FF2B5EF4-FFF2-40B4-BE49-F238E27FC236}">
                  <a16:creationId xmlns:a16="http://schemas.microsoft.com/office/drawing/2014/main" id="{92F0BB3A-FAF1-1FDB-6471-EB03E6DD1579}"/>
                </a:ext>
              </a:extLst>
            </p:cNvPr>
            <p:cNvPicPr>
              <a:picLocks noChangeAspect="1"/>
            </p:cNvPicPr>
            <p:nvPr/>
          </p:nvPicPr>
          <p:blipFill>
            <a:blip r:embed="rId9">
              <a:alphaModFix amt="5000"/>
            </a:blip>
            <a:srcRect l="11045" r="11045"/>
            <a:stretch>
              <a:fillRect/>
            </a:stretch>
          </p:blipFill>
          <p:spPr>
            <a:xfrm>
              <a:off x="0" y="0"/>
              <a:ext cx="17706999" cy="22727620"/>
            </a:xfrm>
            <a:prstGeom prst="rect">
              <a:avLst/>
            </a:prstGeom>
          </p:spPr>
        </p:pic>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1028700" y="1028700"/>
            <a:ext cx="632334" cy="733703"/>
          </a:xfrm>
          <a:custGeom>
            <a:avLst/>
            <a:gdLst/>
            <a:ahLst/>
            <a:cxnLst/>
            <a:rect l="l" t="t" r="r" b="b"/>
            <a:pathLst>
              <a:path w="632334" h="733703">
                <a:moveTo>
                  <a:pt x="0" y="0"/>
                </a:moveTo>
                <a:lnTo>
                  <a:pt x="632334" y="0"/>
                </a:lnTo>
                <a:lnTo>
                  <a:pt x="632334" y="733703"/>
                </a:lnTo>
                <a:lnTo>
                  <a:pt x="0" y="733703"/>
                </a:lnTo>
                <a:lnTo>
                  <a:pt x="0" y="0"/>
                </a:lnTo>
                <a:close/>
              </a:path>
            </a:pathLst>
          </a:custGeom>
          <a:blipFill>
            <a:blip r:embed="rId2">
              <a:extLst>
                <a:ext uri="{96DAC541-7B7A-43D3-8B79-37D633B846F1}">
                  <asvg:svgBlip xmlns:asvg="http://schemas.microsoft.com/office/drawing/2016/SVG/main" r:embed="rId3"/>
                </a:ext>
              </a:extLst>
            </a:blip>
            <a:stretch>
              <a:fillRect r="-42302" b="-42814"/>
            </a:stretch>
          </a:blipFill>
        </p:spPr>
      </p:sp>
      <p:sp>
        <p:nvSpPr>
          <p:cNvPr id="6" name="Freeform 6"/>
          <p:cNvSpPr/>
          <p:nvPr/>
        </p:nvSpPr>
        <p:spPr>
          <a:xfrm rot="-5400000">
            <a:off x="16532827" y="5348966"/>
            <a:ext cx="1300195" cy="152751"/>
          </a:xfrm>
          <a:custGeom>
            <a:avLst/>
            <a:gdLst/>
            <a:ahLst/>
            <a:cxnLst/>
            <a:rect l="l" t="t" r="r" b="b"/>
            <a:pathLst>
              <a:path w="1300195" h="152751">
                <a:moveTo>
                  <a:pt x="0" y="0"/>
                </a:moveTo>
                <a:lnTo>
                  <a:pt x="1300195" y="0"/>
                </a:lnTo>
                <a:lnTo>
                  <a:pt x="1300195" y="152751"/>
                </a:lnTo>
                <a:lnTo>
                  <a:pt x="0" y="152751"/>
                </a:lnTo>
                <a:lnTo>
                  <a:pt x="0" y="0"/>
                </a:lnTo>
                <a:close/>
              </a:path>
            </a:pathLst>
          </a:custGeom>
          <a:blipFill>
            <a:blip r:embed="rId4">
              <a:extLst>
                <a:ext uri="{96DAC541-7B7A-43D3-8B79-37D633B846F1}">
                  <asvg:svgBlip xmlns:asvg="http://schemas.microsoft.com/office/drawing/2016/SVG/main" r:embed="rId5"/>
                </a:ext>
              </a:extLst>
            </a:blip>
            <a:stretch>
              <a:fillRect l="-40933" r="-43353"/>
            </a:stretch>
          </a:blipFill>
        </p:spPr>
      </p:sp>
      <p:grpSp>
        <p:nvGrpSpPr>
          <p:cNvPr id="7" name="Group 7"/>
          <p:cNvGrpSpPr>
            <a:grpSpLocks noChangeAspect="1"/>
          </p:cNvGrpSpPr>
          <p:nvPr/>
        </p:nvGrpSpPr>
        <p:grpSpPr>
          <a:xfrm>
            <a:off x="17113216" y="4211561"/>
            <a:ext cx="139416" cy="139416"/>
            <a:chOff x="0" y="0"/>
            <a:chExt cx="6355080" cy="6355080"/>
          </a:xfrm>
        </p:grpSpPr>
        <p:sp>
          <p:nvSpPr>
            <p:cNvPr id="8" name="Freeform 8"/>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21F23"/>
            </a:solidFill>
          </p:spPr>
        </p:sp>
      </p:grpSp>
      <p:sp>
        <p:nvSpPr>
          <p:cNvPr id="9" name="Freeform 9"/>
          <p:cNvSpPr/>
          <p:nvPr/>
        </p:nvSpPr>
        <p:spPr>
          <a:xfrm rot="5400000">
            <a:off x="16920508" y="8919508"/>
            <a:ext cx="246305" cy="431279"/>
          </a:xfrm>
          <a:custGeom>
            <a:avLst/>
            <a:gdLst/>
            <a:ahLst/>
            <a:cxnLst/>
            <a:rect l="l" t="t" r="r" b="b"/>
            <a:pathLst>
              <a:path w="246305" h="431279">
                <a:moveTo>
                  <a:pt x="0" y="0"/>
                </a:moveTo>
                <a:lnTo>
                  <a:pt x="246305" y="0"/>
                </a:lnTo>
                <a:lnTo>
                  <a:pt x="246305" y="431279"/>
                </a:lnTo>
                <a:lnTo>
                  <a:pt x="0" y="431279"/>
                </a:lnTo>
                <a:lnTo>
                  <a:pt x="0" y="0"/>
                </a:lnTo>
                <a:close/>
              </a:path>
            </a:pathLst>
          </a:custGeom>
          <a:blipFill>
            <a:blip r:embed="rId6">
              <a:extLst>
                <a:ext uri="{96DAC541-7B7A-43D3-8B79-37D633B846F1}">
                  <asvg:svgBlip xmlns:asvg="http://schemas.microsoft.com/office/drawing/2016/SVG/main" r:embed="rId7"/>
                </a:ext>
              </a:extLst>
            </a:blip>
            <a:stretch>
              <a:fillRect l="-75099"/>
            </a:stretch>
          </a:blipFill>
        </p:spPr>
      </p:sp>
      <p:grpSp>
        <p:nvGrpSpPr>
          <p:cNvPr id="13" name="Group 13"/>
          <p:cNvGrpSpPr/>
          <p:nvPr/>
        </p:nvGrpSpPr>
        <p:grpSpPr>
          <a:xfrm>
            <a:off x="1814809" y="3421289"/>
            <a:ext cx="1598228" cy="147779"/>
            <a:chOff x="0" y="0"/>
            <a:chExt cx="1648200" cy="152400"/>
          </a:xfrm>
        </p:grpSpPr>
        <p:sp>
          <p:nvSpPr>
            <p:cNvPr id="14" name="Freeform 14"/>
            <p:cNvSpPr/>
            <p:nvPr/>
          </p:nvSpPr>
          <p:spPr>
            <a:xfrm>
              <a:off x="0" y="0"/>
              <a:ext cx="1648200" cy="152400"/>
            </a:xfrm>
            <a:custGeom>
              <a:avLst/>
              <a:gdLst/>
              <a:ahLst/>
              <a:cxnLst/>
              <a:rect l="l" t="t" r="r" b="b"/>
              <a:pathLst>
                <a:path w="1648200" h="152400">
                  <a:moveTo>
                    <a:pt x="0" y="0"/>
                  </a:moveTo>
                  <a:lnTo>
                    <a:pt x="1648200" y="0"/>
                  </a:lnTo>
                  <a:lnTo>
                    <a:pt x="1648200" y="152400"/>
                  </a:lnTo>
                  <a:lnTo>
                    <a:pt x="0" y="152400"/>
                  </a:lnTo>
                  <a:close/>
                </a:path>
              </a:pathLst>
            </a:custGeom>
            <a:solidFill>
              <a:srgbClr val="E4F2F2"/>
            </a:solidFill>
          </p:spPr>
        </p:sp>
      </p:grpSp>
      <p:grpSp>
        <p:nvGrpSpPr>
          <p:cNvPr id="15" name="Group 15"/>
          <p:cNvGrpSpPr/>
          <p:nvPr/>
        </p:nvGrpSpPr>
        <p:grpSpPr>
          <a:xfrm>
            <a:off x="386758" y="9886860"/>
            <a:ext cx="17901242" cy="335998"/>
            <a:chOff x="0" y="0"/>
            <a:chExt cx="23868323" cy="447998"/>
          </a:xfrm>
        </p:grpSpPr>
        <p:sp>
          <p:nvSpPr>
            <p:cNvPr id="16" name="TextBox 16"/>
            <p:cNvSpPr txBox="1"/>
            <p:nvPr/>
          </p:nvSpPr>
          <p:spPr>
            <a:xfrm>
              <a:off x="127545" y="-66675"/>
              <a:ext cx="23740779" cy="499564"/>
            </a:xfrm>
            <a:prstGeom prst="rect">
              <a:avLst/>
            </a:prstGeom>
          </p:spPr>
          <p:txBody>
            <a:bodyPr lIns="0" tIns="0" rIns="0" bIns="0" rtlCol="0" anchor="t">
              <a:spAutoFit/>
            </a:bodyPr>
            <a:lstStyle/>
            <a:p>
              <a:pPr>
                <a:lnSpc>
                  <a:spcPts val="2841"/>
                </a:lnSpc>
              </a:pPr>
              <a:r>
                <a:rPr lang="en-US" sz="2185" spc="305">
                  <a:solidFill>
                    <a:srgbClr val="638991"/>
                  </a:solidFill>
                  <a:latin typeface="Carlito Bold"/>
                </a:rPr>
                <a:t>     </a:t>
              </a:r>
              <a:r>
                <a:rPr lang="en-US" sz="2185" spc="305">
                  <a:solidFill>
                    <a:srgbClr val="D9D9D9"/>
                  </a:solidFill>
                  <a:latin typeface="Carlito Bold"/>
                </a:rPr>
                <a:t>Dr. Dittmer Institut   I   www.heilpraktiker-psychotherapie-werden.de</a:t>
              </a:r>
            </a:p>
          </p:txBody>
        </p:sp>
        <p:sp>
          <p:nvSpPr>
            <p:cNvPr id="17" name="Freeform 17"/>
            <p:cNvSpPr/>
            <p:nvPr/>
          </p:nvSpPr>
          <p:spPr>
            <a:xfrm>
              <a:off x="0" y="0"/>
              <a:ext cx="447998" cy="447998"/>
            </a:xfrm>
            <a:custGeom>
              <a:avLst/>
              <a:gdLst/>
              <a:ahLst/>
              <a:cxnLst/>
              <a:rect l="l" t="t" r="r" b="b"/>
              <a:pathLst>
                <a:path w="447998" h="447998">
                  <a:moveTo>
                    <a:pt x="0" y="0"/>
                  </a:moveTo>
                  <a:lnTo>
                    <a:pt x="447998" y="0"/>
                  </a:lnTo>
                  <a:lnTo>
                    <a:pt x="447998" y="447998"/>
                  </a:lnTo>
                  <a:lnTo>
                    <a:pt x="0" y="447998"/>
                  </a:lnTo>
                  <a:lnTo>
                    <a:pt x="0" y="0"/>
                  </a:lnTo>
                  <a:close/>
                </a:path>
              </a:pathLst>
            </a:custGeom>
            <a:blipFill>
              <a:blip r:embed="rId8"/>
              <a:stretch>
                <a:fillRect/>
              </a:stretch>
            </a:blipFill>
          </p:spPr>
        </p:sp>
      </p:grpSp>
      <p:grpSp>
        <p:nvGrpSpPr>
          <p:cNvPr id="18" name="Group 18"/>
          <p:cNvGrpSpPr/>
          <p:nvPr/>
        </p:nvGrpSpPr>
        <p:grpSpPr>
          <a:xfrm>
            <a:off x="4473121" y="1395552"/>
            <a:ext cx="12354900" cy="7739596"/>
            <a:chOff x="0" y="0"/>
            <a:chExt cx="5674209" cy="3554548"/>
          </a:xfrm>
        </p:grpSpPr>
        <p:sp>
          <p:nvSpPr>
            <p:cNvPr id="19" name="Freeform 19"/>
            <p:cNvSpPr/>
            <p:nvPr/>
          </p:nvSpPr>
          <p:spPr>
            <a:xfrm>
              <a:off x="0" y="0"/>
              <a:ext cx="5674209" cy="3554548"/>
            </a:xfrm>
            <a:custGeom>
              <a:avLst/>
              <a:gdLst/>
              <a:ahLst/>
              <a:cxnLst/>
              <a:rect l="l" t="t" r="r" b="b"/>
              <a:pathLst>
                <a:path w="5674209" h="3554548">
                  <a:moveTo>
                    <a:pt x="0" y="0"/>
                  </a:moveTo>
                  <a:lnTo>
                    <a:pt x="5674209" y="0"/>
                  </a:lnTo>
                  <a:lnTo>
                    <a:pt x="5674209" y="3554548"/>
                  </a:lnTo>
                  <a:lnTo>
                    <a:pt x="0" y="3554548"/>
                  </a:lnTo>
                  <a:close/>
                </a:path>
              </a:pathLst>
            </a:custGeom>
            <a:solidFill>
              <a:srgbClr val="E4F2F2"/>
            </a:solidFill>
          </p:spPr>
        </p:sp>
      </p:grpSp>
      <p:sp>
        <p:nvSpPr>
          <p:cNvPr id="20" name="TextBox 20"/>
          <p:cNvSpPr txBox="1"/>
          <p:nvPr/>
        </p:nvSpPr>
        <p:spPr>
          <a:xfrm>
            <a:off x="4691556" y="2509163"/>
            <a:ext cx="11951496" cy="796291"/>
          </a:xfrm>
          <a:prstGeom prst="rect">
            <a:avLst/>
          </a:prstGeom>
        </p:spPr>
        <p:txBody>
          <a:bodyPr lIns="0" tIns="0" rIns="0" bIns="0" rtlCol="0" anchor="t">
            <a:spAutoFit/>
          </a:bodyPr>
          <a:lstStyle/>
          <a:p>
            <a:pPr algn="just">
              <a:lnSpc>
                <a:spcPts val="3239"/>
              </a:lnSpc>
            </a:pPr>
            <a:r>
              <a:rPr lang="en-US" sz="1799">
                <a:solidFill>
                  <a:srgbClr val="000000"/>
                </a:solidFill>
                <a:latin typeface="Evolve Sans"/>
              </a:rPr>
              <a:t>Dringliche Aufgaben &gt; sofortige Aufmerksamkeit, von äußeren Faktoren wie Terminen oder Deadlines bestimmt werden Wichtige Aufgaben &gt; langfristig, haben einen bedeutenden Einfluss auf deine Ziele und Prioritäten</a:t>
            </a:r>
          </a:p>
        </p:txBody>
      </p:sp>
      <p:sp>
        <p:nvSpPr>
          <p:cNvPr id="21" name="TextBox 21"/>
          <p:cNvSpPr txBox="1"/>
          <p:nvPr/>
        </p:nvSpPr>
        <p:spPr>
          <a:xfrm>
            <a:off x="1814809" y="2683796"/>
            <a:ext cx="4033761" cy="613410"/>
          </a:xfrm>
          <a:prstGeom prst="rect">
            <a:avLst/>
          </a:prstGeom>
        </p:spPr>
        <p:txBody>
          <a:bodyPr lIns="0" tIns="0" rIns="0" bIns="0" rtlCol="0" anchor="t">
            <a:spAutoFit/>
          </a:bodyPr>
          <a:lstStyle/>
          <a:p>
            <a:pPr>
              <a:lnSpc>
                <a:spcPts val="5040"/>
              </a:lnSpc>
            </a:pPr>
            <a:r>
              <a:rPr lang="en-US" sz="3600">
                <a:solidFill>
                  <a:srgbClr val="221F23"/>
                </a:solidFill>
                <a:latin typeface="Benedict"/>
              </a:rPr>
              <a:t>Zeitmanagement</a:t>
            </a:r>
          </a:p>
        </p:txBody>
      </p:sp>
      <p:sp>
        <p:nvSpPr>
          <p:cNvPr id="22" name="TextBox 22"/>
          <p:cNvSpPr txBox="1"/>
          <p:nvPr/>
        </p:nvSpPr>
        <p:spPr>
          <a:xfrm>
            <a:off x="4691556" y="1486178"/>
            <a:ext cx="11934763" cy="613410"/>
          </a:xfrm>
          <a:prstGeom prst="rect">
            <a:avLst/>
          </a:prstGeom>
        </p:spPr>
        <p:txBody>
          <a:bodyPr lIns="0" tIns="0" rIns="0" bIns="0" rtlCol="0" anchor="t">
            <a:spAutoFit/>
          </a:bodyPr>
          <a:lstStyle/>
          <a:p>
            <a:pPr>
              <a:lnSpc>
                <a:spcPts val="5040"/>
              </a:lnSpc>
            </a:pPr>
            <a:r>
              <a:rPr lang="en-US" sz="3600">
                <a:solidFill>
                  <a:srgbClr val="221F23"/>
                </a:solidFill>
                <a:latin typeface="Benedict"/>
              </a:rPr>
              <a:t>Eisenhower-Matrix</a:t>
            </a:r>
          </a:p>
        </p:txBody>
      </p:sp>
      <p:sp>
        <p:nvSpPr>
          <p:cNvPr id="23" name="TextBox 23"/>
          <p:cNvSpPr txBox="1"/>
          <p:nvPr/>
        </p:nvSpPr>
        <p:spPr>
          <a:xfrm>
            <a:off x="12738058" y="788035"/>
            <a:ext cx="1120424" cy="240665"/>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Atemübungen</a:t>
            </a:r>
          </a:p>
        </p:txBody>
      </p:sp>
      <p:sp>
        <p:nvSpPr>
          <p:cNvPr id="24" name="TextBox 24"/>
          <p:cNvSpPr txBox="1"/>
          <p:nvPr/>
        </p:nvSpPr>
        <p:spPr>
          <a:xfrm>
            <a:off x="14642223" y="788035"/>
            <a:ext cx="1224733" cy="240665"/>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Zeitmangement</a:t>
            </a:r>
          </a:p>
        </p:txBody>
      </p:sp>
      <p:sp>
        <p:nvSpPr>
          <p:cNvPr id="25" name="TextBox 25"/>
          <p:cNvSpPr txBox="1"/>
          <p:nvPr/>
        </p:nvSpPr>
        <p:spPr>
          <a:xfrm>
            <a:off x="16403409" y="788035"/>
            <a:ext cx="1287318" cy="240665"/>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Selbstfürsorge</a:t>
            </a:r>
          </a:p>
        </p:txBody>
      </p:sp>
      <p:sp>
        <p:nvSpPr>
          <p:cNvPr id="26" name="Freeform 26"/>
          <p:cNvSpPr/>
          <p:nvPr/>
        </p:nvSpPr>
        <p:spPr>
          <a:xfrm>
            <a:off x="8019322" y="8422209"/>
            <a:ext cx="4482881" cy="745279"/>
          </a:xfrm>
          <a:custGeom>
            <a:avLst/>
            <a:gdLst/>
            <a:ahLst/>
            <a:cxnLst/>
            <a:rect l="l" t="t" r="r" b="b"/>
            <a:pathLst>
              <a:path w="4482881" h="745279">
                <a:moveTo>
                  <a:pt x="0" y="0"/>
                </a:moveTo>
                <a:lnTo>
                  <a:pt x="4482881" y="0"/>
                </a:lnTo>
                <a:lnTo>
                  <a:pt x="4482881" y="745279"/>
                </a:lnTo>
                <a:lnTo>
                  <a:pt x="0" y="74527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7" name="Freeform 27"/>
          <p:cNvSpPr/>
          <p:nvPr/>
        </p:nvSpPr>
        <p:spPr>
          <a:xfrm rot="-5400000">
            <a:off x="5584630" y="5833283"/>
            <a:ext cx="5044713" cy="838684"/>
          </a:xfrm>
          <a:custGeom>
            <a:avLst/>
            <a:gdLst/>
            <a:ahLst/>
            <a:cxnLst/>
            <a:rect l="l" t="t" r="r" b="b"/>
            <a:pathLst>
              <a:path w="5044713" h="838684">
                <a:moveTo>
                  <a:pt x="0" y="0"/>
                </a:moveTo>
                <a:lnTo>
                  <a:pt x="5044713" y="0"/>
                </a:lnTo>
                <a:lnTo>
                  <a:pt x="5044713" y="838684"/>
                </a:lnTo>
                <a:lnTo>
                  <a:pt x="0" y="838684"/>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sp>
      <p:sp>
        <p:nvSpPr>
          <p:cNvPr id="28" name="Freeform 28"/>
          <p:cNvSpPr/>
          <p:nvPr/>
        </p:nvSpPr>
        <p:spPr>
          <a:xfrm>
            <a:off x="8106986" y="6349488"/>
            <a:ext cx="4244671" cy="68976"/>
          </a:xfrm>
          <a:custGeom>
            <a:avLst/>
            <a:gdLst/>
            <a:ahLst/>
            <a:cxnLst/>
            <a:rect l="l" t="t" r="r" b="b"/>
            <a:pathLst>
              <a:path w="4244671" h="68976">
                <a:moveTo>
                  <a:pt x="0" y="0"/>
                </a:moveTo>
                <a:lnTo>
                  <a:pt x="4244671" y="0"/>
                </a:lnTo>
                <a:lnTo>
                  <a:pt x="4244671" y="68975"/>
                </a:lnTo>
                <a:lnTo>
                  <a:pt x="0" y="6897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9" name="Freeform 29"/>
          <p:cNvSpPr/>
          <p:nvPr/>
        </p:nvSpPr>
        <p:spPr>
          <a:xfrm rot="-5400000">
            <a:off x="7864386" y="6227796"/>
            <a:ext cx="4871921" cy="79169"/>
          </a:xfrm>
          <a:custGeom>
            <a:avLst/>
            <a:gdLst/>
            <a:ahLst/>
            <a:cxnLst/>
            <a:rect l="l" t="t" r="r" b="b"/>
            <a:pathLst>
              <a:path w="4871921" h="79169">
                <a:moveTo>
                  <a:pt x="0" y="0"/>
                </a:moveTo>
                <a:lnTo>
                  <a:pt x="4871921" y="0"/>
                </a:lnTo>
                <a:lnTo>
                  <a:pt x="4871921" y="79168"/>
                </a:lnTo>
                <a:lnTo>
                  <a:pt x="0" y="7916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0" name="Freeform 30"/>
          <p:cNvSpPr/>
          <p:nvPr/>
        </p:nvSpPr>
        <p:spPr>
          <a:xfrm>
            <a:off x="10555060" y="4307922"/>
            <a:ext cx="2049223" cy="1752086"/>
          </a:xfrm>
          <a:custGeom>
            <a:avLst/>
            <a:gdLst/>
            <a:ahLst/>
            <a:cxnLst/>
            <a:rect l="l" t="t" r="r" b="b"/>
            <a:pathLst>
              <a:path w="2049223" h="1752086">
                <a:moveTo>
                  <a:pt x="0" y="0"/>
                </a:moveTo>
                <a:lnTo>
                  <a:pt x="2049224" y="0"/>
                </a:lnTo>
                <a:lnTo>
                  <a:pt x="2049224" y="1752086"/>
                </a:lnTo>
                <a:lnTo>
                  <a:pt x="0" y="17520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31" name="TextBox 31"/>
          <p:cNvSpPr txBox="1"/>
          <p:nvPr/>
        </p:nvSpPr>
        <p:spPr>
          <a:xfrm>
            <a:off x="12692125" y="3783795"/>
            <a:ext cx="3711284" cy="2075180"/>
          </a:xfrm>
          <a:prstGeom prst="rect">
            <a:avLst/>
          </a:prstGeom>
        </p:spPr>
        <p:txBody>
          <a:bodyPr lIns="0" tIns="0" rIns="0" bIns="0" rtlCol="0" anchor="t">
            <a:spAutoFit/>
          </a:bodyPr>
          <a:lstStyle/>
          <a:p>
            <a:pPr>
              <a:lnSpc>
                <a:spcPts val="2380"/>
              </a:lnSpc>
            </a:pPr>
            <a:r>
              <a:rPr lang="en-US" sz="1700" u="sng">
                <a:solidFill>
                  <a:srgbClr val="000000"/>
                </a:solidFill>
                <a:latin typeface="Evolve Sans Bold"/>
              </a:rPr>
              <a:t>Quadrant 1 (Dringlich und Wichtig): </a:t>
            </a:r>
          </a:p>
          <a:p>
            <a:pPr>
              <a:lnSpc>
                <a:spcPts val="2380"/>
              </a:lnSpc>
            </a:pPr>
            <a:r>
              <a:rPr lang="en-US" sz="1700">
                <a:solidFill>
                  <a:srgbClr val="000000"/>
                </a:solidFill>
                <a:latin typeface="Evolve Sans"/>
              </a:rPr>
              <a:t>In diesem Quadranten findest du Aufgaben, die sowohl dringlich als auch wichtig sind. Diese sollten zuerst erledigt werden, da sie unmittelbare Auswirkungen haben und langfristige Ziele unterstützen.</a:t>
            </a:r>
          </a:p>
        </p:txBody>
      </p:sp>
      <p:sp>
        <p:nvSpPr>
          <p:cNvPr id="32" name="TextBox 32"/>
          <p:cNvSpPr txBox="1"/>
          <p:nvPr/>
        </p:nvSpPr>
        <p:spPr>
          <a:xfrm>
            <a:off x="12779966" y="6336351"/>
            <a:ext cx="3846353" cy="2374265"/>
          </a:xfrm>
          <a:prstGeom prst="rect">
            <a:avLst/>
          </a:prstGeom>
        </p:spPr>
        <p:txBody>
          <a:bodyPr lIns="0" tIns="0" rIns="0" bIns="0" rtlCol="0" anchor="t">
            <a:spAutoFit/>
          </a:bodyPr>
          <a:lstStyle/>
          <a:p>
            <a:pPr>
              <a:lnSpc>
                <a:spcPts val="2380"/>
              </a:lnSpc>
            </a:pPr>
            <a:r>
              <a:rPr lang="en-US" sz="1700" u="sng">
                <a:solidFill>
                  <a:srgbClr val="000000"/>
                </a:solidFill>
                <a:latin typeface="Evolve Sans Bold"/>
              </a:rPr>
              <a:t>Quadrant 2 (Nicht dringlich, aber wichtig):</a:t>
            </a:r>
            <a:r>
              <a:rPr lang="en-US" sz="1700">
                <a:solidFill>
                  <a:srgbClr val="000000"/>
                </a:solidFill>
                <a:latin typeface="Evolve Sans"/>
              </a:rPr>
              <a:t> </a:t>
            </a:r>
          </a:p>
          <a:p>
            <a:pPr>
              <a:lnSpc>
                <a:spcPts val="2380"/>
              </a:lnSpc>
            </a:pPr>
            <a:r>
              <a:rPr lang="en-US" sz="1700">
                <a:solidFill>
                  <a:srgbClr val="000000"/>
                </a:solidFill>
                <a:latin typeface="Evolve Sans"/>
              </a:rPr>
              <a:t>Hier sind Aufgaben, die wichtig, aber nicht dringlich sind. </a:t>
            </a:r>
          </a:p>
          <a:p>
            <a:pPr>
              <a:lnSpc>
                <a:spcPts val="2380"/>
              </a:lnSpc>
            </a:pPr>
            <a:r>
              <a:rPr lang="en-US" sz="1700">
                <a:solidFill>
                  <a:srgbClr val="000000"/>
                </a:solidFill>
                <a:latin typeface="Evolve Sans"/>
              </a:rPr>
              <a:t>Diese Aufgaben erfordern Planung und Prävention. Sie sollten </a:t>
            </a:r>
            <a:r>
              <a:rPr lang="en-US" sz="1700">
                <a:solidFill>
                  <a:srgbClr val="000000"/>
                </a:solidFill>
                <a:latin typeface="Evolve Sans Bold"/>
              </a:rPr>
              <a:t>langfristig</a:t>
            </a:r>
            <a:r>
              <a:rPr lang="en-US" sz="1700">
                <a:solidFill>
                  <a:srgbClr val="000000"/>
                </a:solidFill>
                <a:latin typeface="Evolve Sans"/>
              </a:rPr>
              <a:t> angegangen werden und haben oft den größten Einfluss auf deine Ziele und Prioritäten.</a:t>
            </a:r>
          </a:p>
        </p:txBody>
      </p:sp>
      <p:sp>
        <p:nvSpPr>
          <p:cNvPr id="33" name="Freeform 33"/>
          <p:cNvSpPr/>
          <p:nvPr/>
        </p:nvSpPr>
        <p:spPr>
          <a:xfrm>
            <a:off x="10667304" y="6778544"/>
            <a:ext cx="1569478" cy="1569478"/>
          </a:xfrm>
          <a:custGeom>
            <a:avLst/>
            <a:gdLst/>
            <a:ahLst/>
            <a:cxnLst/>
            <a:rect l="l" t="t" r="r" b="b"/>
            <a:pathLst>
              <a:path w="1569478" h="1569478">
                <a:moveTo>
                  <a:pt x="0" y="0"/>
                </a:moveTo>
                <a:lnTo>
                  <a:pt x="1569478" y="0"/>
                </a:lnTo>
                <a:lnTo>
                  <a:pt x="1569478" y="1569479"/>
                </a:lnTo>
                <a:lnTo>
                  <a:pt x="0" y="156947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34" name="Freeform 34"/>
          <p:cNvSpPr/>
          <p:nvPr/>
        </p:nvSpPr>
        <p:spPr>
          <a:xfrm>
            <a:off x="8526328" y="4606811"/>
            <a:ext cx="1308174" cy="1308174"/>
          </a:xfrm>
          <a:custGeom>
            <a:avLst/>
            <a:gdLst/>
            <a:ahLst/>
            <a:cxnLst/>
            <a:rect l="l" t="t" r="r" b="b"/>
            <a:pathLst>
              <a:path w="1308174" h="1308174">
                <a:moveTo>
                  <a:pt x="0" y="0"/>
                </a:moveTo>
                <a:lnTo>
                  <a:pt x="1308174" y="0"/>
                </a:lnTo>
                <a:lnTo>
                  <a:pt x="1308174" y="1308175"/>
                </a:lnTo>
                <a:lnTo>
                  <a:pt x="0" y="130817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35" name="TextBox 35"/>
          <p:cNvSpPr txBox="1"/>
          <p:nvPr/>
        </p:nvSpPr>
        <p:spPr>
          <a:xfrm>
            <a:off x="4567731" y="3783795"/>
            <a:ext cx="3196355" cy="2673350"/>
          </a:xfrm>
          <a:prstGeom prst="rect">
            <a:avLst/>
          </a:prstGeom>
        </p:spPr>
        <p:txBody>
          <a:bodyPr lIns="0" tIns="0" rIns="0" bIns="0" rtlCol="0" anchor="t">
            <a:spAutoFit/>
          </a:bodyPr>
          <a:lstStyle/>
          <a:p>
            <a:pPr>
              <a:lnSpc>
                <a:spcPts val="2380"/>
              </a:lnSpc>
            </a:pPr>
            <a:r>
              <a:rPr lang="en-US" sz="1700" u="sng">
                <a:solidFill>
                  <a:srgbClr val="000000"/>
                </a:solidFill>
                <a:latin typeface="Evolve Sans Bold"/>
              </a:rPr>
              <a:t>Quadrant 3 (Dringlich, aber nicht wichtig):</a:t>
            </a:r>
            <a:r>
              <a:rPr lang="en-US" sz="1700">
                <a:solidFill>
                  <a:srgbClr val="000000"/>
                </a:solidFill>
                <a:latin typeface="Evolve Sans"/>
              </a:rPr>
              <a:t> </a:t>
            </a:r>
          </a:p>
          <a:p>
            <a:pPr>
              <a:lnSpc>
                <a:spcPts val="2380"/>
              </a:lnSpc>
            </a:pPr>
            <a:r>
              <a:rPr lang="en-US" sz="1700" u="sng">
                <a:solidFill>
                  <a:srgbClr val="000000"/>
                </a:solidFill>
                <a:latin typeface="Evolve Sans"/>
              </a:rPr>
              <a:t>D</a:t>
            </a:r>
            <a:r>
              <a:rPr lang="en-US" sz="1700">
                <a:solidFill>
                  <a:srgbClr val="000000"/>
                </a:solidFill>
                <a:latin typeface="Evolve Sans"/>
              </a:rPr>
              <a:t>ieser Quadrant enthält Aufgaben, die dringlich erscheinen, aber tatsächlich nicht viel zur Verwirklichung deiner langfristigen Ziele beitragen. Versuche, diese </a:t>
            </a:r>
            <a:r>
              <a:rPr lang="en-US" sz="1700">
                <a:solidFill>
                  <a:srgbClr val="000000"/>
                </a:solidFill>
                <a:latin typeface="Evolve Sans Bold"/>
              </a:rPr>
              <a:t>Aufgaben zu delegieren</a:t>
            </a:r>
            <a:r>
              <a:rPr lang="en-US" sz="1700">
                <a:solidFill>
                  <a:srgbClr val="000000"/>
                </a:solidFill>
                <a:latin typeface="Evolve Sans"/>
              </a:rPr>
              <a:t> oder zu minimieren.</a:t>
            </a:r>
          </a:p>
        </p:txBody>
      </p:sp>
      <p:sp>
        <p:nvSpPr>
          <p:cNvPr id="36" name="Freeform 36"/>
          <p:cNvSpPr/>
          <p:nvPr/>
        </p:nvSpPr>
        <p:spPr>
          <a:xfrm>
            <a:off x="8485565" y="6859380"/>
            <a:ext cx="1451348" cy="1407807"/>
          </a:xfrm>
          <a:custGeom>
            <a:avLst/>
            <a:gdLst/>
            <a:ahLst/>
            <a:cxnLst/>
            <a:rect l="l" t="t" r="r" b="b"/>
            <a:pathLst>
              <a:path w="1451348" h="1407807">
                <a:moveTo>
                  <a:pt x="0" y="0"/>
                </a:moveTo>
                <a:lnTo>
                  <a:pt x="1451347" y="0"/>
                </a:lnTo>
                <a:lnTo>
                  <a:pt x="1451347" y="1407807"/>
                </a:lnTo>
                <a:lnTo>
                  <a:pt x="0" y="1407807"/>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37" name="TextBox 37"/>
          <p:cNvSpPr txBox="1"/>
          <p:nvPr/>
        </p:nvSpPr>
        <p:spPr>
          <a:xfrm>
            <a:off x="4567731" y="6630110"/>
            <a:ext cx="3310758" cy="2381885"/>
          </a:xfrm>
          <a:prstGeom prst="rect">
            <a:avLst/>
          </a:prstGeom>
        </p:spPr>
        <p:txBody>
          <a:bodyPr lIns="0" tIns="0" rIns="0" bIns="0" rtlCol="0" anchor="t">
            <a:spAutoFit/>
          </a:bodyPr>
          <a:lstStyle/>
          <a:p>
            <a:pPr>
              <a:lnSpc>
                <a:spcPts val="2380"/>
              </a:lnSpc>
            </a:pPr>
            <a:r>
              <a:rPr lang="en-US" sz="1700" u="sng">
                <a:solidFill>
                  <a:srgbClr val="000000"/>
                </a:solidFill>
                <a:latin typeface="Evolve Sans Bold"/>
              </a:rPr>
              <a:t>Quadrant 4 (Nicht dringlich und nicht wichtig):</a:t>
            </a:r>
          </a:p>
          <a:p>
            <a:pPr>
              <a:lnSpc>
                <a:spcPts val="2380"/>
              </a:lnSpc>
            </a:pPr>
            <a:r>
              <a:rPr lang="en-US" sz="1700">
                <a:solidFill>
                  <a:srgbClr val="000000"/>
                </a:solidFill>
                <a:latin typeface="Evolve Sans"/>
              </a:rPr>
              <a:t>In diesem Quadranten findest du Aufgaben, die weder dringlich noch wichtig sind. </a:t>
            </a:r>
          </a:p>
          <a:p>
            <a:pPr>
              <a:lnSpc>
                <a:spcPts val="2380"/>
              </a:lnSpc>
            </a:pPr>
            <a:r>
              <a:rPr lang="en-US" sz="1700">
                <a:solidFill>
                  <a:srgbClr val="000000"/>
                </a:solidFill>
                <a:latin typeface="Evolve Sans"/>
              </a:rPr>
              <a:t>Diese Aufgaben sollten </a:t>
            </a:r>
            <a:r>
              <a:rPr lang="en-US" sz="1700">
                <a:solidFill>
                  <a:srgbClr val="000000"/>
                </a:solidFill>
                <a:latin typeface="Evolve Sans Bold"/>
              </a:rPr>
              <a:t>vermieden oder reduziert</a:t>
            </a:r>
            <a:r>
              <a:rPr lang="en-US" sz="1700">
                <a:solidFill>
                  <a:srgbClr val="000000"/>
                </a:solidFill>
                <a:latin typeface="Evolve Sans"/>
              </a:rPr>
              <a:t> werden, da sie wenig Wert oder Nutzen bieten.</a:t>
            </a:r>
          </a:p>
        </p:txBody>
      </p:sp>
      <p:sp>
        <p:nvSpPr>
          <p:cNvPr id="42" name="AutoShape 7">
            <a:extLst>
              <a:ext uri="{FF2B5EF4-FFF2-40B4-BE49-F238E27FC236}">
                <a16:creationId xmlns:a16="http://schemas.microsoft.com/office/drawing/2014/main" id="{4958FCAB-2A52-2EE9-6B17-4D576EEDF230}"/>
              </a:ext>
            </a:extLst>
          </p:cNvPr>
          <p:cNvSpPr/>
          <p:nvPr/>
        </p:nvSpPr>
        <p:spPr>
          <a:xfrm>
            <a:off x="1062125" y="9563100"/>
            <a:ext cx="233275" cy="0"/>
          </a:xfrm>
          <a:prstGeom prst="line">
            <a:avLst/>
          </a:prstGeom>
          <a:ln w="19050" cap="flat">
            <a:solidFill>
              <a:srgbClr val="221F23"/>
            </a:solidFill>
            <a:prstDash val="solid"/>
            <a:headEnd type="none" w="sm" len="sm"/>
            <a:tailEnd type="none" w="sm" len="sm"/>
          </a:ln>
        </p:spPr>
      </p:sp>
      <p:sp>
        <p:nvSpPr>
          <p:cNvPr id="46" name="TextBox 12">
            <a:extLst>
              <a:ext uri="{FF2B5EF4-FFF2-40B4-BE49-F238E27FC236}">
                <a16:creationId xmlns:a16="http://schemas.microsoft.com/office/drawing/2014/main" id="{DCB4A92B-8A8F-64DA-74ED-4BAB17DFD3E9}"/>
              </a:ext>
            </a:extLst>
          </p:cNvPr>
          <p:cNvSpPr txBox="1"/>
          <p:nvPr/>
        </p:nvSpPr>
        <p:spPr>
          <a:xfrm>
            <a:off x="1037031" y="9229156"/>
            <a:ext cx="2138275" cy="209672"/>
          </a:xfrm>
          <a:prstGeom prst="rect">
            <a:avLst/>
          </a:prstGeom>
        </p:spPr>
        <p:txBody>
          <a:bodyPr wrap="square" lIns="0" tIns="0" rIns="0" bIns="0" rtlCol="0" anchor="t">
            <a:spAutoFit/>
          </a:bodyPr>
          <a:lstStyle/>
          <a:p>
            <a:pPr>
              <a:lnSpc>
                <a:spcPts val="1679"/>
              </a:lnSpc>
            </a:pPr>
            <a:r>
              <a:rPr lang="en-US" sz="1200">
                <a:solidFill>
                  <a:srgbClr val="221F23"/>
                </a:solidFill>
                <a:latin typeface="TAN Aegean"/>
              </a:rPr>
              <a:t>34         35        36</a:t>
            </a:r>
          </a:p>
        </p:txBody>
      </p:sp>
      <p:grpSp>
        <p:nvGrpSpPr>
          <p:cNvPr id="49" name="Group 2">
            <a:extLst>
              <a:ext uri="{FF2B5EF4-FFF2-40B4-BE49-F238E27FC236}">
                <a16:creationId xmlns:a16="http://schemas.microsoft.com/office/drawing/2014/main" id="{ED99E973-E50E-4028-DEA1-276FD8FEFEC5}"/>
              </a:ext>
            </a:extLst>
          </p:cNvPr>
          <p:cNvGrpSpPr/>
          <p:nvPr/>
        </p:nvGrpSpPr>
        <p:grpSpPr>
          <a:xfrm rot="1509315">
            <a:off x="-1033429" y="-2943636"/>
            <a:ext cx="13280249" cy="17045715"/>
            <a:chOff x="0" y="0"/>
            <a:chExt cx="17706999" cy="22727620"/>
          </a:xfrm>
        </p:grpSpPr>
        <p:pic>
          <p:nvPicPr>
            <p:cNvPr id="50" name="Picture 3">
              <a:extLst>
                <a:ext uri="{FF2B5EF4-FFF2-40B4-BE49-F238E27FC236}">
                  <a16:creationId xmlns:a16="http://schemas.microsoft.com/office/drawing/2014/main" id="{83846D31-3258-8D46-FA1D-D46B6CDC3795}"/>
                </a:ext>
              </a:extLst>
            </p:cNvPr>
            <p:cNvPicPr>
              <a:picLocks noChangeAspect="1"/>
            </p:cNvPicPr>
            <p:nvPr/>
          </p:nvPicPr>
          <p:blipFill>
            <a:blip r:embed="rId21">
              <a:alphaModFix amt="5000"/>
            </a:blip>
            <a:srcRect l="11045" r="11045"/>
            <a:stretch>
              <a:fillRect/>
            </a:stretch>
          </p:blipFill>
          <p:spPr>
            <a:xfrm>
              <a:off x="0" y="0"/>
              <a:ext cx="17706999" cy="22727620"/>
            </a:xfrm>
            <a:prstGeom prst="rect">
              <a:avLst/>
            </a:prstGeom>
          </p:spPr>
        </p:pic>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1028700"/>
            <a:ext cx="632334" cy="733703"/>
          </a:xfrm>
          <a:custGeom>
            <a:avLst/>
            <a:gdLst/>
            <a:ahLst/>
            <a:cxnLst/>
            <a:rect l="l" t="t" r="r" b="b"/>
            <a:pathLst>
              <a:path w="632334" h="733703">
                <a:moveTo>
                  <a:pt x="0" y="0"/>
                </a:moveTo>
                <a:lnTo>
                  <a:pt x="632334" y="0"/>
                </a:lnTo>
                <a:lnTo>
                  <a:pt x="632334" y="733703"/>
                </a:lnTo>
                <a:lnTo>
                  <a:pt x="0" y="733703"/>
                </a:lnTo>
                <a:lnTo>
                  <a:pt x="0" y="0"/>
                </a:lnTo>
                <a:close/>
              </a:path>
            </a:pathLst>
          </a:custGeom>
          <a:blipFill>
            <a:blip r:embed="rId2">
              <a:extLst>
                <a:ext uri="{96DAC541-7B7A-43D3-8B79-37D633B846F1}">
                  <asvg:svgBlip xmlns:asvg="http://schemas.microsoft.com/office/drawing/2016/SVG/main" r:embed="rId3"/>
                </a:ext>
              </a:extLst>
            </a:blip>
            <a:stretch>
              <a:fillRect r="-42302" b="-42814"/>
            </a:stretch>
          </a:blipFill>
        </p:spPr>
      </p:sp>
      <p:sp>
        <p:nvSpPr>
          <p:cNvPr id="4" name="Freeform 4"/>
          <p:cNvSpPr/>
          <p:nvPr/>
        </p:nvSpPr>
        <p:spPr>
          <a:xfrm rot="-5400000">
            <a:off x="16532827" y="5348966"/>
            <a:ext cx="1300195" cy="152751"/>
          </a:xfrm>
          <a:custGeom>
            <a:avLst/>
            <a:gdLst/>
            <a:ahLst/>
            <a:cxnLst/>
            <a:rect l="l" t="t" r="r" b="b"/>
            <a:pathLst>
              <a:path w="1300195" h="152751">
                <a:moveTo>
                  <a:pt x="0" y="0"/>
                </a:moveTo>
                <a:lnTo>
                  <a:pt x="1300195" y="0"/>
                </a:lnTo>
                <a:lnTo>
                  <a:pt x="1300195" y="152751"/>
                </a:lnTo>
                <a:lnTo>
                  <a:pt x="0" y="152751"/>
                </a:lnTo>
                <a:lnTo>
                  <a:pt x="0" y="0"/>
                </a:lnTo>
                <a:close/>
              </a:path>
            </a:pathLst>
          </a:custGeom>
          <a:blipFill>
            <a:blip r:embed="rId4">
              <a:extLst>
                <a:ext uri="{96DAC541-7B7A-43D3-8B79-37D633B846F1}">
                  <asvg:svgBlip xmlns:asvg="http://schemas.microsoft.com/office/drawing/2016/SVG/main" r:embed="rId5"/>
                </a:ext>
              </a:extLst>
            </a:blip>
            <a:stretch>
              <a:fillRect l="-40933" r="-43353"/>
            </a:stretch>
          </a:blipFill>
        </p:spPr>
      </p:sp>
      <p:grpSp>
        <p:nvGrpSpPr>
          <p:cNvPr id="5" name="Group 5"/>
          <p:cNvGrpSpPr>
            <a:grpSpLocks noChangeAspect="1"/>
          </p:cNvGrpSpPr>
          <p:nvPr/>
        </p:nvGrpSpPr>
        <p:grpSpPr>
          <a:xfrm>
            <a:off x="17113216" y="4211561"/>
            <a:ext cx="139416" cy="139416"/>
            <a:chOff x="0" y="0"/>
            <a:chExt cx="6355080" cy="6355080"/>
          </a:xfrm>
        </p:grpSpPr>
        <p:sp>
          <p:nvSpPr>
            <p:cNvPr id="6" name="Freeform 6"/>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21F23"/>
            </a:solidFill>
          </p:spPr>
        </p:sp>
      </p:grpSp>
      <p:sp>
        <p:nvSpPr>
          <p:cNvPr id="7" name="Freeform 7"/>
          <p:cNvSpPr/>
          <p:nvPr/>
        </p:nvSpPr>
        <p:spPr>
          <a:xfrm rot="5400000">
            <a:off x="16920508" y="8919508"/>
            <a:ext cx="246305" cy="431279"/>
          </a:xfrm>
          <a:custGeom>
            <a:avLst/>
            <a:gdLst/>
            <a:ahLst/>
            <a:cxnLst/>
            <a:rect l="l" t="t" r="r" b="b"/>
            <a:pathLst>
              <a:path w="246305" h="431279">
                <a:moveTo>
                  <a:pt x="0" y="0"/>
                </a:moveTo>
                <a:lnTo>
                  <a:pt x="246305" y="0"/>
                </a:lnTo>
                <a:lnTo>
                  <a:pt x="246305" y="431279"/>
                </a:lnTo>
                <a:lnTo>
                  <a:pt x="0" y="431279"/>
                </a:lnTo>
                <a:lnTo>
                  <a:pt x="0" y="0"/>
                </a:lnTo>
                <a:close/>
              </a:path>
            </a:pathLst>
          </a:custGeom>
          <a:blipFill>
            <a:blip r:embed="rId6">
              <a:extLst>
                <a:ext uri="{96DAC541-7B7A-43D3-8B79-37D633B846F1}">
                  <asvg:svgBlip xmlns:asvg="http://schemas.microsoft.com/office/drawing/2016/SVG/main" r:embed="rId7"/>
                </a:ext>
              </a:extLst>
            </a:blip>
            <a:stretch>
              <a:fillRect l="-75099"/>
            </a:stretch>
          </a:blipFill>
        </p:spPr>
      </p:sp>
      <p:grpSp>
        <p:nvGrpSpPr>
          <p:cNvPr id="8" name="Group 8"/>
          <p:cNvGrpSpPr/>
          <p:nvPr/>
        </p:nvGrpSpPr>
        <p:grpSpPr>
          <a:xfrm>
            <a:off x="6865225" y="1987143"/>
            <a:ext cx="5035389" cy="5035389"/>
            <a:chOff x="0" y="0"/>
            <a:chExt cx="6350000" cy="6350000"/>
          </a:xfrm>
        </p:grpSpPr>
        <p:sp>
          <p:nvSpPr>
            <p:cNvPr id="9" name="Freeform 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4F2F2"/>
            </a:solidFill>
          </p:spPr>
        </p:sp>
      </p:grpSp>
      <p:sp>
        <p:nvSpPr>
          <p:cNvPr id="10" name="Freeform 10"/>
          <p:cNvSpPr/>
          <p:nvPr/>
        </p:nvSpPr>
        <p:spPr>
          <a:xfrm>
            <a:off x="7867432" y="2693946"/>
            <a:ext cx="2994342" cy="3621782"/>
          </a:xfrm>
          <a:custGeom>
            <a:avLst/>
            <a:gdLst/>
            <a:ahLst/>
            <a:cxnLst/>
            <a:rect l="l" t="t" r="r" b="b"/>
            <a:pathLst>
              <a:path w="2994342" h="3621782">
                <a:moveTo>
                  <a:pt x="0" y="0"/>
                </a:moveTo>
                <a:lnTo>
                  <a:pt x="2994342" y="0"/>
                </a:lnTo>
                <a:lnTo>
                  <a:pt x="2994342" y="3621782"/>
                </a:lnTo>
                <a:lnTo>
                  <a:pt x="0" y="3621782"/>
                </a:lnTo>
                <a:lnTo>
                  <a:pt x="0" y="0"/>
                </a:lnTo>
                <a:close/>
              </a:path>
            </a:pathLst>
          </a:custGeom>
          <a:blipFill>
            <a:blip r:embed="rId8"/>
            <a:stretch>
              <a:fillRect l="-42916" t="-1026" r="-37446"/>
            </a:stretch>
          </a:blipFill>
        </p:spPr>
      </p:sp>
      <p:grpSp>
        <p:nvGrpSpPr>
          <p:cNvPr id="11" name="Group 11"/>
          <p:cNvGrpSpPr/>
          <p:nvPr/>
        </p:nvGrpSpPr>
        <p:grpSpPr>
          <a:xfrm>
            <a:off x="13137450" y="9363480"/>
            <a:ext cx="2353997" cy="147779"/>
            <a:chOff x="0" y="0"/>
            <a:chExt cx="2427600" cy="152400"/>
          </a:xfrm>
        </p:grpSpPr>
        <p:sp>
          <p:nvSpPr>
            <p:cNvPr id="12" name="Freeform 12"/>
            <p:cNvSpPr/>
            <p:nvPr/>
          </p:nvSpPr>
          <p:spPr>
            <a:xfrm>
              <a:off x="0" y="0"/>
              <a:ext cx="2427600" cy="152400"/>
            </a:xfrm>
            <a:custGeom>
              <a:avLst/>
              <a:gdLst/>
              <a:ahLst/>
              <a:cxnLst/>
              <a:rect l="l" t="t" r="r" b="b"/>
              <a:pathLst>
                <a:path w="2427600" h="152400">
                  <a:moveTo>
                    <a:pt x="0" y="0"/>
                  </a:moveTo>
                  <a:lnTo>
                    <a:pt x="2427600" y="0"/>
                  </a:lnTo>
                  <a:lnTo>
                    <a:pt x="2427600" y="152400"/>
                  </a:lnTo>
                  <a:lnTo>
                    <a:pt x="0" y="152400"/>
                  </a:lnTo>
                  <a:close/>
                </a:path>
              </a:pathLst>
            </a:custGeom>
            <a:solidFill>
              <a:srgbClr val="E4F2F2"/>
            </a:solidFill>
          </p:spPr>
        </p:sp>
      </p:grpSp>
      <p:grpSp>
        <p:nvGrpSpPr>
          <p:cNvPr id="13" name="Group 13"/>
          <p:cNvGrpSpPr/>
          <p:nvPr/>
        </p:nvGrpSpPr>
        <p:grpSpPr>
          <a:xfrm>
            <a:off x="13137450" y="2181524"/>
            <a:ext cx="2353997" cy="147779"/>
            <a:chOff x="0" y="0"/>
            <a:chExt cx="2427600" cy="152400"/>
          </a:xfrm>
        </p:grpSpPr>
        <p:sp>
          <p:nvSpPr>
            <p:cNvPr id="14" name="Freeform 14"/>
            <p:cNvSpPr/>
            <p:nvPr/>
          </p:nvSpPr>
          <p:spPr>
            <a:xfrm>
              <a:off x="0" y="0"/>
              <a:ext cx="2427600" cy="152400"/>
            </a:xfrm>
            <a:custGeom>
              <a:avLst/>
              <a:gdLst/>
              <a:ahLst/>
              <a:cxnLst/>
              <a:rect l="l" t="t" r="r" b="b"/>
              <a:pathLst>
                <a:path w="2427600" h="152400">
                  <a:moveTo>
                    <a:pt x="0" y="0"/>
                  </a:moveTo>
                  <a:lnTo>
                    <a:pt x="2427600" y="0"/>
                  </a:lnTo>
                  <a:lnTo>
                    <a:pt x="2427600" y="152400"/>
                  </a:lnTo>
                  <a:lnTo>
                    <a:pt x="0" y="152400"/>
                  </a:lnTo>
                  <a:close/>
                </a:path>
              </a:pathLst>
            </a:custGeom>
            <a:solidFill>
              <a:srgbClr val="E4F2F2"/>
            </a:solidFill>
          </p:spPr>
        </p:sp>
      </p:grpSp>
      <p:grpSp>
        <p:nvGrpSpPr>
          <p:cNvPr id="15" name="Group 15"/>
          <p:cNvGrpSpPr/>
          <p:nvPr/>
        </p:nvGrpSpPr>
        <p:grpSpPr>
          <a:xfrm>
            <a:off x="2078296" y="7957696"/>
            <a:ext cx="3475360" cy="147779"/>
            <a:chOff x="0" y="0"/>
            <a:chExt cx="3584025" cy="152400"/>
          </a:xfrm>
        </p:grpSpPr>
        <p:sp>
          <p:nvSpPr>
            <p:cNvPr id="16" name="Freeform 16"/>
            <p:cNvSpPr/>
            <p:nvPr/>
          </p:nvSpPr>
          <p:spPr>
            <a:xfrm>
              <a:off x="0" y="0"/>
              <a:ext cx="3584025" cy="152400"/>
            </a:xfrm>
            <a:custGeom>
              <a:avLst/>
              <a:gdLst/>
              <a:ahLst/>
              <a:cxnLst/>
              <a:rect l="l" t="t" r="r" b="b"/>
              <a:pathLst>
                <a:path w="3584025" h="152400">
                  <a:moveTo>
                    <a:pt x="0" y="0"/>
                  </a:moveTo>
                  <a:lnTo>
                    <a:pt x="3584025" y="0"/>
                  </a:lnTo>
                  <a:lnTo>
                    <a:pt x="3584025" y="152400"/>
                  </a:lnTo>
                  <a:lnTo>
                    <a:pt x="0" y="152400"/>
                  </a:lnTo>
                  <a:close/>
                </a:path>
              </a:pathLst>
            </a:custGeom>
            <a:solidFill>
              <a:srgbClr val="E4F2F2"/>
            </a:solidFill>
          </p:spPr>
        </p:sp>
      </p:grpSp>
      <p:grpSp>
        <p:nvGrpSpPr>
          <p:cNvPr id="17" name="Group 17"/>
          <p:cNvGrpSpPr/>
          <p:nvPr/>
        </p:nvGrpSpPr>
        <p:grpSpPr>
          <a:xfrm>
            <a:off x="2078296" y="2181524"/>
            <a:ext cx="3475360" cy="147779"/>
            <a:chOff x="0" y="0"/>
            <a:chExt cx="3584025" cy="152400"/>
          </a:xfrm>
        </p:grpSpPr>
        <p:sp>
          <p:nvSpPr>
            <p:cNvPr id="18" name="Freeform 18"/>
            <p:cNvSpPr/>
            <p:nvPr/>
          </p:nvSpPr>
          <p:spPr>
            <a:xfrm>
              <a:off x="0" y="0"/>
              <a:ext cx="3584025" cy="152400"/>
            </a:xfrm>
            <a:custGeom>
              <a:avLst/>
              <a:gdLst/>
              <a:ahLst/>
              <a:cxnLst/>
              <a:rect l="l" t="t" r="r" b="b"/>
              <a:pathLst>
                <a:path w="3584025" h="152400">
                  <a:moveTo>
                    <a:pt x="0" y="0"/>
                  </a:moveTo>
                  <a:lnTo>
                    <a:pt x="3584025" y="0"/>
                  </a:lnTo>
                  <a:lnTo>
                    <a:pt x="3584025" y="152400"/>
                  </a:lnTo>
                  <a:lnTo>
                    <a:pt x="0" y="152400"/>
                  </a:lnTo>
                  <a:close/>
                </a:path>
              </a:pathLst>
            </a:custGeom>
            <a:solidFill>
              <a:srgbClr val="E4F2F2"/>
            </a:solidFill>
          </p:spPr>
        </p:sp>
      </p:grpSp>
      <p:sp>
        <p:nvSpPr>
          <p:cNvPr id="22" name="TextBox 22"/>
          <p:cNvSpPr txBox="1"/>
          <p:nvPr/>
        </p:nvSpPr>
        <p:spPr>
          <a:xfrm>
            <a:off x="2078296" y="3586593"/>
            <a:ext cx="3475360" cy="870586"/>
          </a:xfrm>
          <a:prstGeom prst="rect">
            <a:avLst/>
          </a:prstGeom>
        </p:spPr>
        <p:txBody>
          <a:bodyPr lIns="0" tIns="0" rIns="0" bIns="0" rtlCol="0" anchor="t">
            <a:spAutoFit/>
          </a:bodyPr>
          <a:lstStyle/>
          <a:p>
            <a:pPr>
              <a:lnSpc>
                <a:spcPts val="7139"/>
              </a:lnSpc>
            </a:pPr>
            <a:r>
              <a:rPr lang="en-US" sz="5099">
                <a:solidFill>
                  <a:srgbClr val="221F23"/>
                </a:solidFill>
                <a:latin typeface="TAN Aegean"/>
              </a:rPr>
              <a:t>Regeln</a:t>
            </a:r>
          </a:p>
        </p:txBody>
      </p:sp>
      <p:sp>
        <p:nvSpPr>
          <p:cNvPr id="23" name="TextBox 23"/>
          <p:cNvSpPr txBox="1"/>
          <p:nvPr/>
        </p:nvSpPr>
        <p:spPr>
          <a:xfrm>
            <a:off x="2151615" y="4578839"/>
            <a:ext cx="3475360" cy="2247900"/>
          </a:xfrm>
          <a:prstGeom prst="rect">
            <a:avLst/>
          </a:prstGeom>
        </p:spPr>
        <p:txBody>
          <a:bodyPr lIns="0" tIns="0" rIns="0" bIns="0" rtlCol="0" anchor="t">
            <a:spAutoFit/>
          </a:bodyPr>
          <a:lstStyle/>
          <a:p>
            <a:pPr marL="388618" lvl="1" indent="-194309" algn="just">
              <a:lnSpc>
                <a:spcPts val="2519"/>
              </a:lnSpc>
              <a:buFont typeface="Arial"/>
              <a:buChar char="•"/>
            </a:pPr>
            <a:r>
              <a:rPr lang="en-US" sz="1799">
                <a:solidFill>
                  <a:srgbClr val="404040"/>
                </a:solidFill>
                <a:latin typeface="Evolve Sans"/>
              </a:rPr>
              <a:t>Pünktlichkeit</a:t>
            </a:r>
          </a:p>
          <a:p>
            <a:pPr marL="388618" lvl="1" indent="-194309" algn="just">
              <a:lnSpc>
                <a:spcPts val="2519"/>
              </a:lnSpc>
              <a:buFont typeface="Arial"/>
              <a:buChar char="•"/>
            </a:pPr>
            <a:r>
              <a:rPr lang="en-US" sz="1799">
                <a:solidFill>
                  <a:srgbClr val="404040"/>
                </a:solidFill>
                <a:latin typeface="Evolve Sans"/>
              </a:rPr>
              <a:t>effizient arbeiten</a:t>
            </a:r>
          </a:p>
          <a:p>
            <a:pPr marL="388618" lvl="1" indent="-194309" algn="just">
              <a:lnSpc>
                <a:spcPts val="2519"/>
              </a:lnSpc>
              <a:buFont typeface="Arial"/>
              <a:buChar char="•"/>
            </a:pPr>
            <a:r>
              <a:rPr lang="en-US" sz="1799">
                <a:solidFill>
                  <a:srgbClr val="404040"/>
                </a:solidFill>
                <a:latin typeface="Evolve Sans"/>
              </a:rPr>
              <a:t>nach Anweisung durchführen auch, wenn die Übung schon anders bekannt ist</a:t>
            </a:r>
          </a:p>
          <a:p>
            <a:pPr marL="388618" lvl="1" indent="-194309" algn="just">
              <a:lnSpc>
                <a:spcPts val="2519"/>
              </a:lnSpc>
              <a:buFont typeface="Arial"/>
              <a:buChar char="•"/>
            </a:pPr>
            <a:r>
              <a:rPr lang="en-US" sz="1799">
                <a:solidFill>
                  <a:srgbClr val="404040"/>
                </a:solidFill>
                <a:latin typeface="Evolve Sans"/>
              </a:rPr>
              <a:t>Feedback ehrlich, konstruktiv ... Sandwichmethode</a:t>
            </a:r>
          </a:p>
        </p:txBody>
      </p:sp>
      <p:sp>
        <p:nvSpPr>
          <p:cNvPr id="24" name="TextBox 24"/>
          <p:cNvSpPr txBox="1"/>
          <p:nvPr/>
        </p:nvSpPr>
        <p:spPr>
          <a:xfrm>
            <a:off x="9373394" y="7859706"/>
            <a:ext cx="7492056" cy="1259205"/>
          </a:xfrm>
          <a:prstGeom prst="rect">
            <a:avLst/>
          </a:prstGeom>
        </p:spPr>
        <p:txBody>
          <a:bodyPr lIns="0" tIns="0" rIns="0" bIns="0" rtlCol="0" anchor="t">
            <a:spAutoFit/>
          </a:bodyPr>
          <a:lstStyle/>
          <a:p>
            <a:pPr algn="just">
              <a:lnSpc>
                <a:spcPts val="2519"/>
              </a:lnSpc>
            </a:pPr>
            <a:r>
              <a:rPr lang="en-US" sz="1799">
                <a:solidFill>
                  <a:srgbClr val="404040"/>
                </a:solidFill>
                <a:latin typeface="Evolve Sans"/>
              </a:rPr>
              <a:t>Überlegt euch Situationen, wo diese Matrix helfen kann. Wie würdet ihr sie dem Patienten erklären. Überlegt euch Vorteile und Grenzen. </a:t>
            </a:r>
          </a:p>
          <a:p>
            <a:pPr algn="just">
              <a:lnSpc>
                <a:spcPts val="2519"/>
              </a:lnSpc>
            </a:pPr>
            <a:endParaRPr lang="en-US" sz="1799">
              <a:solidFill>
                <a:srgbClr val="404040"/>
              </a:solidFill>
              <a:latin typeface="Evolve Sans"/>
            </a:endParaRPr>
          </a:p>
          <a:p>
            <a:pPr algn="just">
              <a:lnSpc>
                <a:spcPts val="2519"/>
              </a:lnSpc>
              <a:spcBef>
                <a:spcPct val="0"/>
              </a:spcBef>
            </a:pPr>
            <a:r>
              <a:rPr lang="en-US" sz="1799">
                <a:solidFill>
                  <a:srgbClr val="404040"/>
                </a:solidFill>
                <a:latin typeface="Evolve Sans"/>
              </a:rPr>
              <a:t>Zeit insgesamt 30 Minuten</a:t>
            </a:r>
          </a:p>
        </p:txBody>
      </p:sp>
      <p:sp>
        <p:nvSpPr>
          <p:cNvPr id="25" name="TextBox 25"/>
          <p:cNvSpPr txBox="1"/>
          <p:nvPr/>
        </p:nvSpPr>
        <p:spPr>
          <a:xfrm>
            <a:off x="9337379" y="7276776"/>
            <a:ext cx="1714325" cy="297180"/>
          </a:xfrm>
          <a:prstGeom prst="rect">
            <a:avLst/>
          </a:prstGeom>
        </p:spPr>
        <p:txBody>
          <a:bodyPr lIns="0" tIns="0" rIns="0" bIns="0" rtlCol="0" anchor="t">
            <a:spAutoFit/>
          </a:bodyPr>
          <a:lstStyle/>
          <a:p>
            <a:pPr>
              <a:lnSpc>
                <a:spcPts val="2520"/>
              </a:lnSpc>
            </a:pPr>
            <a:r>
              <a:rPr lang="en-US" sz="1800">
                <a:solidFill>
                  <a:srgbClr val="221F23"/>
                </a:solidFill>
                <a:latin typeface="TAN Aegean"/>
              </a:rPr>
              <a:t>Übung 2</a:t>
            </a:r>
          </a:p>
        </p:txBody>
      </p:sp>
      <p:sp>
        <p:nvSpPr>
          <p:cNvPr id="26" name="TextBox 26"/>
          <p:cNvSpPr txBox="1"/>
          <p:nvPr/>
        </p:nvSpPr>
        <p:spPr>
          <a:xfrm>
            <a:off x="13138863" y="2544348"/>
            <a:ext cx="3690571" cy="2202180"/>
          </a:xfrm>
          <a:prstGeom prst="rect">
            <a:avLst/>
          </a:prstGeom>
        </p:spPr>
        <p:txBody>
          <a:bodyPr lIns="0" tIns="0" rIns="0" bIns="0" rtlCol="0" anchor="t">
            <a:spAutoFit/>
          </a:bodyPr>
          <a:lstStyle/>
          <a:p>
            <a:pPr algn="just">
              <a:lnSpc>
                <a:spcPts val="2519"/>
              </a:lnSpc>
            </a:pPr>
            <a:r>
              <a:rPr lang="en-US" sz="1799">
                <a:solidFill>
                  <a:srgbClr val="404040"/>
                </a:solidFill>
                <a:latin typeface="Evolve Sans"/>
              </a:rPr>
              <a:t>Folgende Situation: </a:t>
            </a:r>
          </a:p>
          <a:p>
            <a:pPr algn="just">
              <a:lnSpc>
                <a:spcPts val="2519"/>
              </a:lnSpc>
            </a:pPr>
            <a:endParaRPr lang="en-US" sz="1799">
              <a:solidFill>
                <a:srgbClr val="404040"/>
              </a:solidFill>
              <a:latin typeface="Evolve Sans"/>
            </a:endParaRPr>
          </a:p>
          <a:p>
            <a:pPr algn="just">
              <a:lnSpc>
                <a:spcPts val="2519"/>
              </a:lnSpc>
              <a:spcBef>
                <a:spcPct val="0"/>
              </a:spcBef>
            </a:pPr>
            <a:r>
              <a:rPr lang="en-US" sz="1799">
                <a:solidFill>
                  <a:srgbClr val="404040"/>
                </a:solidFill>
                <a:latin typeface="Evolve Sans"/>
              </a:rPr>
              <a:t>Eine frisch gebackene Mutter hat eine neue Beziehung und findet im Alltag kaum Zeit, diese auszuleben, weil die Hausarbeit zu viel Zeit in Anspruch nimmt.</a:t>
            </a:r>
          </a:p>
        </p:txBody>
      </p:sp>
      <p:sp>
        <p:nvSpPr>
          <p:cNvPr id="27" name="TextBox 27"/>
          <p:cNvSpPr txBox="1"/>
          <p:nvPr/>
        </p:nvSpPr>
        <p:spPr>
          <a:xfrm>
            <a:off x="13138863" y="5082442"/>
            <a:ext cx="1714325" cy="297180"/>
          </a:xfrm>
          <a:prstGeom prst="rect">
            <a:avLst/>
          </a:prstGeom>
        </p:spPr>
        <p:txBody>
          <a:bodyPr lIns="0" tIns="0" rIns="0" bIns="0" rtlCol="0" anchor="t">
            <a:spAutoFit/>
          </a:bodyPr>
          <a:lstStyle/>
          <a:p>
            <a:pPr>
              <a:lnSpc>
                <a:spcPts val="2520"/>
              </a:lnSpc>
            </a:pPr>
            <a:r>
              <a:rPr lang="en-US" sz="1800">
                <a:solidFill>
                  <a:srgbClr val="221F23"/>
                </a:solidFill>
                <a:latin typeface="TAN Aegean"/>
              </a:rPr>
              <a:t>Übung 1</a:t>
            </a:r>
          </a:p>
        </p:txBody>
      </p:sp>
      <p:grpSp>
        <p:nvGrpSpPr>
          <p:cNvPr id="28" name="Group 28"/>
          <p:cNvGrpSpPr/>
          <p:nvPr/>
        </p:nvGrpSpPr>
        <p:grpSpPr>
          <a:xfrm>
            <a:off x="386758" y="9886860"/>
            <a:ext cx="17901242" cy="335998"/>
            <a:chOff x="0" y="0"/>
            <a:chExt cx="23868323" cy="447998"/>
          </a:xfrm>
        </p:grpSpPr>
        <p:sp>
          <p:nvSpPr>
            <p:cNvPr id="29" name="TextBox 29"/>
            <p:cNvSpPr txBox="1"/>
            <p:nvPr/>
          </p:nvSpPr>
          <p:spPr>
            <a:xfrm>
              <a:off x="127545" y="-66675"/>
              <a:ext cx="23740779" cy="499564"/>
            </a:xfrm>
            <a:prstGeom prst="rect">
              <a:avLst/>
            </a:prstGeom>
          </p:spPr>
          <p:txBody>
            <a:bodyPr lIns="0" tIns="0" rIns="0" bIns="0" rtlCol="0" anchor="t">
              <a:spAutoFit/>
            </a:bodyPr>
            <a:lstStyle/>
            <a:p>
              <a:pPr>
                <a:lnSpc>
                  <a:spcPts val="2841"/>
                </a:lnSpc>
              </a:pPr>
              <a:r>
                <a:rPr lang="en-US" sz="2185" spc="305">
                  <a:solidFill>
                    <a:srgbClr val="638991"/>
                  </a:solidFill>
                  <a:latin typeface="Carlito Bold"/>
                </a:rPr>
                <a:t>     </a:t>
              </a:r>
              <a:r>
                <a:rPr lang="en-US" sz="2185" spc="305">
                  <a:solidFill>
                    <a:srgbClr val="D9D9D9"/>
                  </a:solidFill>
                  <a:latin typeface="Carlito Bold"/>
                </a:rPr>
                <a:t>Dr. Dittmer Institut   I   www.heilpraktiker-psychotherapie-werden.de</a:t>
              </a:r>
            </a:p>
          </p:txBody>
        </p:sp>
        <p:sp>
          <p:nvSpPr>
            <p:cNvPr id="30" name="Freeform 30"/>
            <p:cNvSpPr/>
            <p:nvPr/>
          </p:nvSpPr>
          <p:spPr>
            <a:xfrm>
              <a:off x="0" y="0"/>
              <a:ext cx="447998" cy="447998"/>
            </a:xfrm>
            <a:custGeom>
              <a:avLst/>
              <a:gdLst/>
              <a:ahLst/>
              <a:cxnLst/>
              <a:rect l="l" t="t" r="r" b="b"/>
              <a:pathLst>
                <a:path w="447998" h="447998">
                  <a:moveTo>
                    <a:pt x="0" y="0"/>
                  </a:moveTo>
                  <a:lnTo>
                    <a:pt x="447998" y="0"/>
                  </a:lnTo>
                  <a:lnTo>
                    <a:pt x="447998" y="447998"/>
                  </a:lnTo>
                  <a:lnTo>
                    <a:pt x="0" y="447998"/>
                  </a:lnTo>
                  <a:lnTo>
                    <a:pt x="0" y="0"/>
                  </a:lnTo>
                  <a:close/>
                </a:path>
              </a:pathLst>
            </a:custGeom>
            <a:blipFill>
              <a:blip r:embed="rId9"/>
              <a:stretch>
                <a:fillRect/>
              </a:stretch>
            </a:blipFill>
          </p:spPr>
        </p:sp>
      </p:grpSp>
      <p:sp>
        <p:nvSpPr>
          <p:cNvPr id="31" name="TextBox 31"/>
          <p:cNvSpPr txBox="1"/>
          <p:nvPr/>
        </p:nvSpPr>
        <p:spPr>
          <a:xfrm>
            <a:off x="13174879" y="5562275"/>
            <a:ext cx="3690571" cy="1573530"/>
          </a:xfrm>
          <a:prstGeom prst="rect">
            <a:avLst/>
          </a:prstGeom>
        </p:spPr>
        <p:txBody>
          <a:bodyPr lIns="0" tIns="0" rIns="0" bIns="0" rtlCol="0" anchor="t">
            <a:spAutoFit/>
          </a:bodyPr>
          <a:lstStyle/>
          <a:p>
            <a:pPr algn="just">
              <a:lnSpc>
                <a:spcPts val="2519"/>
              </a:lnSpc>
            </a:pPr>
            <a:r>
              <a:rPr lang="en-US" sz="1799">
                <a:solidFill>
                  <a:srgbClr val="404040"/>
                </a:solidFill>
                <a:latin typeface="Evolve Sans"/>
              </a:rPr>
              <a:t>Füllt gemeinsam alle vier Quadranten für das oben genannte Thema aus. </a:t>
            </a:r>
          </a:p>
          <a:p>
            <a:pPr algn="just">
              <a:lnSpc>
                <a:spcPts val="2519"/>
              </a:lnSpc>
              <a:spcBef>
                <a:spcPct val="0"/>
              </a:spcBef>
            </a:pPr>
            <a:r>
              <a:rPr lang="en-US" sz="1799">
                <a:solidFill>
                  <a:srgbClr val="404040"/>
                </a:solidFill>
                <a:latin typeface="Evolve Sans"/>
              </a:rPr>
              <a:t>Bitte alles auf einen Zettel notieren, damit wir es anschließend gemeinsam in der Gruppe besprechen können.</a:t>
            </a:r>
          </a:p>
        </p:txBody>
      </p:sp>
      <p:sp>
        <p:nvSpPr>
          <p:cNvPr id="32" name="TextBox 32"/>
          <p:cNvSpPr txBox="1"/>
          <p:nvPr/>
        </p:nvSpPr>
        <p:spPr>
          <a:xfrm>
            <a:off x="12738058" y="788035"/>
            <a:ext cx="1120424" cy="240665"/>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Atemübungen</a:t>
            </a:r>
          </a:p>
        </p:txBody>
      </p:sp>
      <p:sp>
        <p:nvSpPr>
          <p:cNvPr id="33" name="TextBox 33"/>
          <p:cNvSpPr txBox="1"/>
          <p:nvPr/>
        </p:nvSpPr>
        <p:spPr>
          <a:xfrm>
            <a:off x="14642223" y="788035"/>
            <a:ext cx="1224733" cy="240665"/>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Zeitmangement</a:t>
            </a:r>
          </a:p>
        </p:txBody>
      </p:sp>
      <p:sp>
        <p:nvSpPr>
          <p:cNvPr id="34" name="TextBox 34"/>
          <p:cNvSpPr txBox="1"/>
          <p:nvPr/>
        </p:nvSpPr>
        <p:spPr>
          <a:xfrm>
            <a:off x="16403409" y="788035"/>
            <a:ext cx="1287318" cy="240665"/>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Selbstfürsorge</a:t>
            </a:r>
          </a:p>
        </p:txBody>
      </p:sp>
      <p:sp>
        <p:nvSpPr>
          <p:cNvPr id="35" name="TextBox 12">
            <a:extLst>
              <a:ext uri="{FF2B5EF4-FFF2-40B4-BE49-F238E27FC236}">
                <a16:creationId xmlns:a16="http://schemas.microsoft.com/office/drawing/2014/main" id="{FC585BE4-9183-8235-114C-56595A6D73F0}"/>
              </a:ext>
            </a:extLst>
          </p:cNvPr>
          <p:cNvSpPr txBox="1"/>
          <p:nvPr/>
        </p:nvSpPr>
        <p:spPr>
          <a:xfrm>
            <a:off x="1037031" y="9229156"/>
            <a:ext cx="2138275" cy="209672"/>
          </a:xfrm>
          <a:prstGeom prst="rect">
            <a:avLst/>
          </a:prstGeom>
        </p:spPr>
        <p:txBody>
          <a:bodyPr wrap="square" lIns="0" tIns="0" rIns="0" bIns="0" rtlCol="0" anchor="t">
            <a:spAutoFit/>
          </a:bodyPr>
          <a:lstStyle/>
          <a:p>
            <a:pPr>
              <a:lnSpc>
                <a:spcPts val="1679"/>
              </a:lnSpc>
            </a:pPr>
            <a:r>
              <a:rPr lang="en-US" sz="1200">
                <a:solidFill>
                  <a:srgbClr val="221F23"/>
                </a:solidFill>
                <a:latin typeface="TAN Aegean"/>
              </a:rPr>
              <a:t>34         35        36</a:t>
            </a:r>
          </a:p>
        </p:txBody>
      </p:sp>
      <p:sp>
        <p:nvSpPr>
          <p:cNvPr id="36" name="AutoShape 7">
            <a:extLst>
              <a:ext uri="{FF2B5EF4-FFF2-40B4-BE49-F238E27FC236}">
                <a16:creationId xmlns:a16="http://schemas.microsoft.com/office/drawing/2014/main" id="{BD07CA00-D0E3-EDFB-AAD0-A6624750BB5B}"/>
              </a:ext>
            </a:extLst>
          </p:cNvPr>
          <p:cNvSpPr/>
          <p:nvPr/>
        </p:nvSpPr>
        <p:spPr>
          <a:xfrm>
            <a:off x="1828800" y="9563100"/>
            <a:ext cx="233275" cy="0"/>
          </a:xfrm>
          <a:prstGeom prst="line">
            <a:avLst/>
          </a:prstGeom>
          <a:ln w="19050" cap="flat">
            <a:solidFill>
              <a:srgbClr val="221F23"/>
            </a:solidFill>
            <a:prstDash val="solid"/>
            <a:headEnd type="none" w="sm" len="sm"/>
            <a:tailEnd type="none" w="sm" len="sm"/>
          </a:ln>
        </p:spPr>
      </p:sp>
      <p:grpSp>
        <p:nvGrpSpPr>
          <p:cNvPr id="37" name="Group 2">
            <a:extLst>
              <a:ext uri="{FF2B5EF4-FFF2-40B4-BE49-F238E27FC236}">
                <a16:creationId xmlns:a16="http://schemas.microsoft.com/office/drawing/2014/main" id="{50919C05-6FED-452A-2B92-010DF39FAE3A}"/>
              </a:ext>
            </a:extLst>
          </p:cNvPr>
          <p:cNvGrpSpPr/>
          <p:nvPr/>
        </p:nvGrpSpPr>
        <p:grpSpPr>
          <a:xfrm rot="1509315">
            <a:off x="-1033429" y="-2925957"/>
            <a:ext cx="13280249" cy="17045715"/>
            <a:chOff x="0" y="0"/>
            <a:chExt cx="17706999" cy="22727620"/>
          </a:xfrm>
        </p:grpSpPr>
        <p:pic>
          <p:nvPicPr>
            <p:cNvPr id="38" name="Picture 3">
              <a:extLst>
                <a:ext uri="{FF2B5EF4-FFF2-40B4-BE49-F238E27FC236}">
                  <a16:creationId xmlns:a16="http://schemas.microsoft.com/office/drawing/2014/main" id="{A86160D9-FF3C-CC7F-C801-464A077BD6C8}"/>
                </a:ext>
              </a:extLst>
            </p:cNvPr>
            <p:cNvPicPr>
              <a:picLocks noChangeAspect="1"/>
            </p:cNvPicPr>
            <p:nvPr/>
          </p:nvPicPr>
          <p:blipFill>
            <a:blip r:embed="rId10">
              <a:alphaModFix amt="5000"/>
            </a:blip>
            <a:srcRect l="11045" r="11045"/>
            <a:stretch>
              <a:fillRect/>
            </a:stretch>
          </p:blipFill>
          <p:spPr>
            <a:xfrm>
              <a:off x="0" y="0"/>
              <a:ext cx="17706999" cy="22727620"/>
            </a:xfrm>
            <a:prstGeom prst="rect">
              <a:avLst/>
            </a:prstGeom>
          </p:spPr>
        </p:pic>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1028700" y="1028700"/>
            <a:ext cx="632334" cy="733703"/>
          </a:xfrm>
          <a:custGeom>
            <a:avLst/>
            <a:gdLst/>
            <a:ahLst/>
            <a:cxnLst/>
            <a:rect l="l" t="t" r="r" b="b"/>
            <a:pathLst>
              <a:path w="632334" h="733703">
                <a:moveTo>
                  <a:pt x="0" y="0"/>
                </a:moveTo>
                <a:lnTo>
                  <a:pt x="632334" y="0"/>
                </a:lnTo>
                <a:lnTo>
                  <a:pt x="632334" y="733703"/>
                </a:lnTo>
                <a:lnTo>
                  <a:pt x="0" y="733703"/>
                </a:lnTo>
                <a:lnTo>
                  <a:pt x="0" y="0"/>
                </a:lnTo>
                <a:close/>
              </a:path>
            </a:pathLst>
          </a:custGeom>
          <a:blipFill>
            <a:blip r:embed="rId2">
              <a:extLst>
                <a:ext uri="{96DAC541-7B7A-43D3-8B79-37D633B846F1}">
                  <asvg:svgBlip xmlns:asvg="http://schemas.microsoft.com/office/drawing/2016/SVG/main" r:embed="rId3"/>
                </a:ext>
              </a:extLst>
            </a:blip>
            <a:stretch>
              <a:fillRect r="-42302" b="-42814"/>
            </a:stretch>
          </a:blipFill>
        </p:spPr>
      </p:sp>
      <p:sp>
        <p:nvSpPr>
          <p:cNvPr id="6" name="Freeform 6"/>
          <p:cNvSpPr/>
          <p:nvPr/>
        </p:nvSpPr>
        <p:spPr>
          <a:xfrm rot="-5400000">
            <a:off x="16532827" y="5348966"/>
            <a:ext cx="1300195" cy="152751"/>
          </a:xfrm>
          <a:custGeom>
            <a:avLst/>
            <a:gdLst/>
            <a:ahLst/>
            <a:cxnLst/>
            <a:rect l="l" t="t" r="r" b="b"/>
            <a:pathLst>
              <a:path w="1300195" h="152751">
                <a:moveTo>
                  <a:pt x="0" y="0"/>
                </a:moveTo>
                <a:lnTo>
                  <a:pt x="1300195" y="0"/>
                </a:lnTo>
                <a:lnTo>
                  <a:pt x="1300195" y="152751"/>
                </a:lnTo>
                <a:lnTo>
                  <a:pt x="0" y="152751"/>
                </a:lnTo>
                <a:lnTo>
                  <a:pt x="0" y="0"/>
                </a:lnTo>
                <a:close/>
              </a:path>
            </a:pathLst>
          </a:custGeom>
          <a:blipFill>
            <a:blip r:embed="rId4">
              <a:extLst>
                <a:ext uri="{96DAC541-7B7A-43D3-8B79-37D633B846F1}">
                  <asvg:svgBlip xmlns:asvg="http://schemas.microsoft.com/office/drawing/2016/SVG/main" r:embed="rId5"/>
                </a:ext>
              </a:extLst>
            </a:blip>
            <a:stretch>
              <a:fillRect l="-40933" r="-43353"/>
            </a:stretch>
          </a:blipFill>
        </p:spPr>
      </p:sp>
      <p:grpSp>
        <p:nvGrpSpPr>
          <p:cNvPr id="7" name="Group 7"/>
          <p:cNvGrpSpPr>
            <a:grpSpLocks noChangeAspect="1"/>
          </p:cNvGrpSpPr>
          <p:nvPr/>
        </p:nvGrpSpPr>
        <p:grpSpPr>
          <a:xfrm>
            <a:off x="17113216" y="4211561"/>
            <a:ext cx="139416" cy="139416"/>
            <a:chOff x="0" y="0"/>
            <a:chExt cx="6355080" cy="6355080"/>
          </a:xfrm>
        </p:grpSpPr>
        <p:sp>
          <p:nvSpPr>
            <p:cNvPr id="8" name="Freeform 8"/>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21F23"/>
            </a:solidFill>
          </p:spPr>
        </p:sp>
      </p:grpSp>
      <p:sp>
        <p:nvSpPr>
          <p:cNvPr id="9" name="Freeform 9"/>
          <p:cNvSpPr/>
          <p:nvPr/>
        </p:nvSpPr>
        <p:spPr>
          <a:xfrm rot="5400000">
            <a:off x="16920508" y="8919508"/>
            <a:ext cx="246305" cy="431279"/>
          </a:xfrm>
          <a:custGeom>
            <a:avLst/>
            <a:gdLst/>
            <a:ahLst/>
            <a:cxnLst/>
            <a:rect l="l" t="t" r="r" b="b"/>
            <a:pathLst>
              <a:path w="246305" h="431279">
                <a:moveTo>
                  <a:pt x="0" y="0"/>
                </a:moveTo>
                <a:lnTo>
                  <a:pt x="246305" y="0"/>
                </a:lnTo>
                <a:lnTo>
                  <a:pt x="246305" y="431279"/>
                </a:lnTo>
                <a:lnTo>
                  <a:pt x="0" y="431279"/>
                </a:lnTo>
                <a:lnTo>
                  <a:pt x="0" y="0"/>
                </a:lnTo>
                <a:close/>
              </a:path>
            </a:pathLst>
          </a:custGeom>
          <a:blipFill>
            <a:blip r:embed="rId6">
              <a:extLst>
                <a:ext uri="{96DAC541-7B7A-43D3-8B79-37D633B846F1}">
                  <asvg:svgBlip xmlns:asvg="http://schemas.microsoft.com/office/drawing/2016/SVG/main" r:embed="rId7"/>
                </a:ext>
              </a:extLst>
            </a:blip>
            <a:stretch>
              <a:fillRect l="-75099"/>
            </a:stretch>
          </a:blipFill>
        </p:spPr>
      </p:sp>
      <p:grpSp>
        <p:nvGrpSpPr>
          <p:cNvPr id="10" name="Group 10"/>
          <p:cNvGrpSpPr/>
          <p:nvPr/>
        </p:nvGrpSpPr>
        <p:grpSpPr>
          <a:xfrm>
            <a:off x="1814809" y="3421289"/>
            <a:ext cx="1598228" cy="147779"/>
            <a:chOff x="0" y="0"/>
            <a:chExt cx="1648200" cy="152400"/>
          </a:xfrm>
        </p:grpSpPr>
        <p:sp>
          <p:nvSpPr>
            <p:cNvPr id="11" name="Freeform 11"/>
            <p:cNvSpPr/>
            <p:nvPr/>
          </p:nvSpPr>
          <p:spPr>
            <a:xfrm>
              <a:off x="0" y="0"/>
              <a:ext cx="1648200" cy="152400"/>
            </a:xfrm>
            <a:custGeom>
              <a:avLst/>
              <a:gdLst/>
              <a:ahLst/>
              <a:cxnLst/>
              <a:rect l="l" t="t" r="r" b="b"/>
              <a:pathLst>
                <a:path w="1648200" h="152400">
                  <a:moveTo>
                    <a:pt x="0" y="0"/>
                  </a:moveTo>
                  <a:lnTo>
                    <a:pt x="1648200" y="0"/>
                  </a:lnTo>
                  <a:lnTo>
                    <a:pt x="1648200" y="152400"/>
                  </a:lnTo>
                  <a:lnTo>
                    <a:pt x="0" y="152400"/>
                  </a:lnTo>
                  <a:close/>
                </a:path>
              </a:pathLst>
            </a:custGeom>
            <a:solidFill>
              <a:srgbClr val="E4F2F2"/>
            </a:solidFill>
          </p:spPr>
        </p:sp>
      </p:grpSp>
      <p:grpSp>
        <p:nvGrpSpPr>
          <p:cNvPr id="12" name="Group 12"/>
          <p:cNvGrpSpPr/>
          <p:nvPr/>
        </p:nvGrpSpPr>
        <p:grpSpPr>
          <a:xfrm>
            <a:off x="386758" y="9886860"/>
            <a:ext cx="17901242" cy="335998"/>
            <a:chOff x="0" y="0"/>
            <a:chExt cx="23868323" cy="447998"/>
          </a:xfrm>
        </p:grpSpPr>
        <p:sp>
          <p:nvSpPr>
            <p:cNvPr id="13" name="TextBox 13"/>
            <p:cNvSpPr txBox="1"/>
            <p:nvPr/>
          </p:nvSpPr>
          <p:spPr>
            <a:xfrm>
              <a:off x="127545" y="-66675"/>
              <a:ext cx="23740779" cy="499564"/>
            </a:xfrm>
            <a:prstGeom prst="rect">
              <a:avLst/>
            </a:prstGeom>
          </p:spPr>
          <p:txBody>
            <a:bodyPr lIns="0" tIns="0" rIns="0" bIns="0" rtlCol="0" anchor="t">
              <a:spAutoFit/>
            </a:bodyPr>
            <a:lstStyle/>
            <a:p>
              <a:pPr>
                <a:lnSpc>
                  <a:spcPts val="2841"/>
                </a:lnSpc>
              </a:pPr>
              <a:r>
                <a:rPr lang="en-US" sz="2185" spc="305">
                  <a:solidFill>
                    <a:srgbClr val="638991"/>
                  </a:solidFill>
                  <a:latin typeface="Carlito Bold"/>
                </a:rPr>
                <a:t>     </a:t>
              </a:r>
              <a:r>
                <a:rPr lang="en-US" sz="2185" spc="305">
                  <a:solidFill>
                    <a:srgbClr val="D9D9D9"/>
                  </a:solidFill>
                  <a:latin typeface="Carlito Bold"/>
                </a:rPr>
                <a:t>Dr. Dittmer Institut   I   www.heilpraktiker-psychotherapie-werden.de</a:t>
              </a:r>
            </a:p>
          </p:txBody>
        </p:sp>
        <p:sp>
          <p:nvSpPr>
            <p:cNvPr id="14" name="Freeform 14"/>
            <p:cNvSpPr/>
            <p:nvPr/>
          </p:nvSpPr>
          <p:spPr>
            <a:xfrm>
              <a:off x="0" y="0"/>
              <a:ext cx="447998" cy="447998"/>
            </a:xfrm>
            <a:custGeom>
              <a:avLst/>
              <a:gdLst/>
              <a:ahLst/>
              <a:cxnLst/>
              <a:rect l="l" t="t" r="r" b="b"/>
              <a:pathLst>
                <a:path w="447998" h="447998">
                  <a:moveTo>
                    <a:pt x="0" y="0"/>
                  </a:moveTo>
                  <a:lnTo>
                    <a:pt x="447998" y="0"/>
                  </a:lnTo>
                  <a:lnTo>
                    <a:pt x="447998" y="447998"/>
                  </a:lnTo>
                  <a:lnTo>
                    <a:pt x="0" y="447998"/>
                  </a:lnTo>
                  <a:lnTo>
                    <a:pt x="0" y="0"/>
                  </a:lnTo>
                  <a:close/>
                </a:path>
              </a:pathLst>
            </a:custGeom>
            <a:blipFill>
              <a:blip r:embed="rId8"/>
              <a:stretch>
                <a:fillRect/>
              </a:stretch>
            </a:blipFill>
          </p:spPr>
        </p:sp>
      </p:grpSp>
      <p:grpSp>
        <p:nvGrpSpPr>
          <p:cNvPr id="15" name="Group 15"/>
          <p:cNvGrpSpPr/>
          <p:nvPr/>
        </p:nvGrpSpPr>
        <p:grpSpPr>
          <a:xfrm>
            <a:off x="4473121" y="1395552"/>
            <a:ext cx="12354900" cy="7862748"/>
            <a:chOff x="0" y="0"/>
            <a:chExt cx="5674209" cy="3611108"/>
          </a:xfrm>
        </p:grpSpPr>
        <p:sp>
          <p:nvSpPr>
            <p:cNvPr id="16" name="Freeform 16"/>
            <p:cNvSpPr/>
            <p:nvPr/>
          </p:nvSpPr>
          <p:spPr>
            <a:xfrm>
              <a:off x="0" y="0"/>
              <a:ext cx="5674209" cy="3611108"/>
            </a:xfrm>
            <a:custGeom>
              <a:avLst/>
              <a:gdLst/>
              <a:ahLst/>
              <a:cxnLst/>
              <a:rect l="l" t="t" r="r" b="b"/>
              <a:pathLst>
                <a:path w="5674209" h="3611108">
                  <a:moveTo>
                    <a:pt x="0" y="0"/>
                  </a:moveTo>
                  <a:lnTo>
                    <a:pt x="5674209" y="0"/>
                  </a:lnTo>
                  <a:lnTo>
                    <a:pt x="5674209" y="3611108"/>
                  </a:lnTo>
                  <a:lnTo>
                    <a:pt x="0" y="3611108"/>
                  </a:lnTo>
                  <a:close/>
                </a:path>
              </a:pathLst>
            </a:custGeom>
            <a:solidFill>
              <a:srgbClr val="E4F2F2"/>
            </a:solidFill>
          </p:spPr>
        </p:sp>
      </p:grpSp>
      <p:sp>
        <p:nvSpPr>
          <p:cNvPr id="17" name="Freeform 17"/>
          <p:cNvSpPr/>
          <p:nvPr/>
        </p:nvSpPr>
        <p:spPr>
          <a:xfrm>
            <a:off x="4930708" y="2231211"/>
            <a:ext cx="11472701" cy="6780784"/>
          </a:xfrm>
          <a:custGeom>
            <a:avLst/>
            <a:gdLst/>
            <a:ahLst/>
            <a:cxnLst/>
            <a:rect l="l" t="t" r="r" b="b"/>
            <a:pathLst>
              <a:path w="11472701" h="6780784">
                <a:moveTo>
                  <a:pt x="0" y="0"/>
                </a:moveTo>
                <a:lnTo>
                  <a:pt x="11472701" y="0"/>
                </a:lnTo>
                <a:lnTo>
                  <a:pt x="11472701" y="6780784"/>
                </a:lnTo>
                <a:lnTo>
                  <a:pt x="0" y="6780784"/>
                </a:lnTo>
                <a:lnTo>
                  <a:pt x="0" y="0"/>
                </a:lnTo>
                <a:close/>
              </a:path>
            </a:pathLst>
          </a:custGeom>
          <a:blipFill>
            <a:blip r:embed="rId9"/>
            <a:stretch>
              <a:fillRect/>
            </a:stretch>
          </a:blipFill>
        </p:spPr>
      </p:sp>
      <p:sp>
        <p:nvSpPr>
          <p:cNvPr id="21" name="TextBox 21"/>
          <p:cNvSpPr txBox="1"/>
          <p:nvPr/>
        </p:nvSpPr>
        <p:spPr>
          <a:xfrm>
            <a:off x="1814809" y="2683796"/>
            <a:ext cx="4033761" cy="613410"/>
          </a:xfrm>
          <a:prstGeom prst="rect">
            <a:avLst/>
          </a:prstGeom>
        </p:spPr>
        <p:txBody>
          <a:bodyPr lIns="0" tIns="0" rIns="0" bIns="0" rtlCol="0" anchor="t">
            <a:spAutoFit/>
          </a:bodyPr>
          <a:lstStyle/>
          <a:p>
            <a:pPr>
              <a:lnSpc>
                <a:spcPts val="5040"/>
              </a:lnSpc>
            </a:pPr>
            <a:r>
              <a:rPr lang="en-US" sz="3600">
                <a:solidFill>
                  <a:srgbClr val="221F23"/>
                </a:solidFill>
                <a:latin typeface="Benedict"/>
              </a:rPr>
              <a:t>Zeitmanagement</a:t>
            </a:r>
          </a:p>
        </p:txBody>
      </p:sp>
      <p:sp>
        <p:nvSpPr>
          <p:cNvPr id="22" name="TextBox 22"/>
          <p:cNvSpPr txBox="1"/>
          <p:nvPr/>
        </p:nvSpPr>
        <p:spPr>
          <a:xfrm>
            <a:off x="4691556" y="1486178"/>
            <a:ext cx="11934763" cy="613410"/>
          </a:xfrm>
          <a:prstGeom prst="rect">
            <a:avLst/>
          </a:prstGeom>
        </p:spPr>
        <p:txBody>
          <a:bodyPr lIns="0" tIns="0" rIns="0" bIns="0" rtlCol="0" anchor="t">
            <a:spAutoFit/>
          </a:bodyPr>
          <a:lstStyle/>
          <a:p>
            <a:pPr>
              <a:lnSpc>
                <a:spcPts val="5040"/>
              </a:lnSpc>
            </a:pPr>
            <a:r>
              <a:rPr lang="en-US" sz="3600">
                <a:solidFill>
                  <a:srgbClr val="221F23"/>
                </a:solidFill>
                <a:latin typeface="Benedict"/>
              </a:rPr>
              <a:t>Priorität und Wichtigkeit</a:t>
            </a:r>
          </a:p>
        </p:txBody>
      </p:sp>
      <p:sp>
        <p:nvSpPr>
          <p:cNvPr id="23" name="TextBox 23"/>
          <p:cNvSpPr txBox="1"/>
          <p:nvPr/>
        </p:nvSpPr>
        <p:spPr>
          <a:xfrm>
            <a:off x="12738058" y="788035"/>
            <a:ext cx="1120424" cy="240665"/>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Atemübungen</a:t>
            </a:r>
          </a:p>
        </p:txBody>
      </p:sp>
      <p:sp>
        <p:nvSpPr>
          <p:cNvPr id="24" name="TextBox 24"/>
          <p:cNvSpPr txBox="1"/>
          <p:nvPr/>
        </p:nvSpPr>
        <p:spPr>
          <a:xfrm>
            <a:off x="14642223" y="788035"/>
            <a:ext cx="1224733" cy="240665"/>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Zeitmangement</a:t>
            </a:r>
          </a:p>
        </p:txBody>
      </p:sp>
      <p:sp>
        <p:nvSpPr>
          <p:cNvPr id="25" name="TextBox 25"/>
          <p:cNvSpPr txBox="1"/>
          <p:nvPr/>
        </p:nvSpPr>
        <p:spPr>
          <a:xfrm>
            <a:off x="16403409" y="788035"/>
            <a:ext cx="1287318" cy="240665"/>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Selbstfürsorge</a:t>
            </a:r>
          </a:p>
        </p:txBody>
      </p:sp>
      <p:sp>
        <p:nvSpPr>
          <p:cNvPr id="26" name="TextBox 26"/>
          <p:cNvSpPr txBox="1"/>
          <p:nvPr/>
        </p:nvSpPr>
        <p:spPr>
          <a:xfrm>
            <a:off x="1848957" y="6181164"/>
            <a:ext cx="2290032" cy="2830830"/>
          </a:xfrm>
          <a:prstGeom prst="rect">
            <a:avLst/>
          </a:prstGeom>
        </p:spPr>
        <p:txBody>
          <a:bodyPr lIns="0" tIns="0" rIns="0" bIns="0" rtlCol="0" anchor="t">
            <a:spAutoFit/>
          </a:bodyPr>
          <a:lstStyle/>
          <a:p>
            <a:pPr>
              <a:lnSpc>
                <a:spcPts val="2519"/>
              </a:lnSpc>
              <a:spcBef>
                <a:spcPct val="0"/>
              </a:spcBef>
            </a:pPr>
            <a:r>
              <a:rPr lang="en-US" sz="1799">
                <a:solidFill>
                  <a:srgbClr val="000000"/>
                </a:solidFill>
                <a:latin typeface="Evolve Sans"/>
              </a:rPr>
              <a:t>Dieses Arbeitsblatt dient dazu, eine klare Übersicht über die Hausarbeiten zu erhalten und die Prioritäten zu setzen, um das Zeitmanagement zu verbessern.</a:t>
            </a:r>
          </a:p>
        </p:txBody>
      </p:sp>
      <p:sp>
        <p:nvSpPr>
          <p:cNvPr id="27" name="TextBox 27"/>
          <p:cNvSpPr txBox="1"/>
          <p:nvPr/>
        </p:nvSpPr>
        <p:spPr>
          <a:xfrm>
            <a:off x="1814809" y="5759209"/>
            <a:ext cx="2496865" cy="316230"/>
          </a:xfrm>
          <a:prstGeom prst="rect">
            <a:avLst/>
          </a:prstGeom>
        </p:spPr>
        <p:txBody>
          <a:bodyPr lIns="0" tIns="0" rIns="0" bIns="0" rtlCol="0" anchor="t">
            <a:spAutoFit/>
          </a:bodyPr>
          <a:lstStyle/>
          <a:p>
            <a:pPr algn="just">
              <a:lnSpc>
                <a:spcPts val="2519"/>
              </a:lnSpc>
              <a:spcBef>
                <a:spcPct val="0"/>
              </a:spcBef>
            </a:pPr>
            <a:r>
              <a:rPr lang="en-US" sz="1799">
                <a:solidFill>
                  <a:srgbClr val="404040"/>
                </a:solidFill>
                <a:latin typeface="Evolve Sans"/>
              </a:rPr>
              <a:t>Schritt 1: Liste erstellen</a:t>
            </a:r>
          </a:p>
        </p:txBody>
      </p:sp>
      <p:sp>
        <p:nvSpPr>
          <p:cNvPr id="28" name="AutoShape 7">
            <a:extLst>
              <a:ext uri="{FF2B5EF4-FFF2-40B4-BE49-F238E27FC236}">
                <a16:creationId xmlns:a16="http://schemas.microsoft.com/office/drawing/2014/main" id="{1A8EF25C-C8DD-FD88-C7BC-78A1530335B0}"/>
              </a:ext>
            </a:extLst>
          </p:cNvPr>
          <p:cNvSpPr/>
          <p:nvPr/>
        </p:nvSpPr>
        <p:spPr>
          <a:xfrm>
            <a:off x="2600918" y="9580254"/>
            <a:ext cx="233275" cy="0"/>
          </a:xfrm>
          <a:prstGeom prst="line">
            <a:avLst/>
          </a:prstGeom>
          <a:ln w="19050" cap="flat">
            <a:solidFill>
              <a:srgbClr val="221F23"/>
            </a:solidFill>
            <a:prstDash val="solid"/>
            <a:headEnd type="none" w="sm" len="sm"/>
            <a:tailEnd type="none" w="sm" len="sm"/>
          </a:ln>
        </p:spPr>
      </p:sp>
      <p:sp>
        <p:nvSpPr>
          <p:cNvPr id="34" name="TextBox 12">
            <a:extLst>
              <a:ext uri="{FF2B5EF4-FFF2-40B4-BE49-F238E27FC236}">
                <a16:creationId xmlns:a16="http://schemas.microsoft.com/office/drawing/2014/main" id="{891EB4DC-9919-054D-0F5B-4F73F5AECCF8}"/>
              </a:ext>
            </a:extLst>
          </p:cNvPr>
          <p:cNvSpPr txBox="1"/>
          <p:nvPr/>
        </p:nvSpPr>
        <p:spPr>
          <a:xfrm>
            <a:off x="1037031" y="9229156"/>
            <a:ext cx="2138275" cy="209672"/>
          </a:xfrm>
          <a:prstGeom prst="rect">
            <a:avLst/>
          </a:prstGeom>
        </p:spPr>
        <p:txBody>
          <a:bodyPr wrap="square" lIns="0" tIns="0" rIns="0" bIns="0" rtlCol="0" anchor="t">
            <a:spAutoFit/>
          </a:bodyPr>
          <a:lstStyle/>
          <a:p>
            <a:pPr>
              <a:lnSpc>
                <a:spcPts val="1679"/>
              </a:lnSpc>
            </a:pPr>
            <a:r>
              <a:rPr lang="en-US" sz="1200">
                <a:solidFill>
                  <a:srgbClr val="221F23"/>
                </a:solidFill>
                <a:latin typeface="TAN Aegean"/>
              </a:rPr>
              <a:t>34         35        36</a:t>
            </a:r>
          </a:p>
        </p:txBody>
      </p:sp>
      <p:grpSp>
        <p:nvGrpSpPr>
          <p:cNvPr id="35" name="Group 2">
            <a:extLst>
              <a:ext uri="{FF2B5EF4-FFF2-40B4-BE49-F238E27FC236}">
                <a16:creationId xmlns:a16="http://schemas.microsoft.com/office/drawing/2014/main" id="{61BAB699-8102-CCBA-2C30-AAE6F7C4678A}"/>
              </a:ext>
            </a:extLst>
          </p:cNvPr>
          <p:cNvGrpSpPr/>
          <p:nvPr/>
        </p:nvGrpSpPr>
        <p:grpSpPr>
          <a:xfrm rot="1509315">
            <a:off x="-1033429" y="-2925957"/>
            <a:ext cx="13280249" cy="17045715"/>
            <a:chOff x="0" y="0"/>
            <a:chExt cx="17706999" cy="22727620"/>
          </a:xfrm>
        </p:grpSpPr>
        <p:pic>
          <p:nvPicPr>
            <p:cNvPr id="36" name="Picture 3">
              <a:extLst>
                <a:ext uri="{FF2B5EF4-FFF2-40B4-BE49-F238E27FC236}">
                  <a16:creationId xmlns:a16="http://schemas.microsoft.com/office/drawing/2014/main" id="{B7B85D80-8A5B-F374-14EF-84505AA5A6E4}"/>
                </a:ext>
              </a:extLst>
            </p:cNvPr>
            <p:cNvPicPr>
              <a:picLocks noChangeAspect="1"/>
            </p:cNvPicPr>
            <p:nvPr/>
          </p:nvPicPr>
          <p:blipFill>
            <a:blip r:embed="rId10">
              <a:alphaModFix amt="5000"/>
            </a:blip>
            <a:srcRect l="11045" r="11045"/>
            <a:stretch>
              <a:fillRect/>
            </a:stretch>
          </p:blipFill>
          <p:spPr>
            <a:xfrm>
              <a:off x="0" y="0"/>
              <a:ext cx="17706999" cy="22727620"/>
            </a:xfrm>
            <a:prstGeom prst="rect">
              <a:avLst/>
            </a:prstGeom>
          </p:spPr>
        </p:pic>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1028700" y="1028700"/>
            <a:ext cx="632334" cy="733703"/>
          </a:xfrm>
          <a:custGeom>
            <a:avLst/>
            <a:gdLst/>
            <a:ahLst/>
            <a:cxnLst/>
            <a:rect l="l" t="t" r="r" b="b"/>
            <a:pathLst>
              <a:path w="632334" h="733703">
                <a:moveTo>
                  <a:pt x="0" y="0"/>
                </a:moveTo>
                <a:lnTo>
                  <a:pt x="632334" y="0"/>
                </a:lnTo>
                <a:lnTo>
                  <a:pt x="632334" y="733703"/>
                </a:lnTo>
                <a:lnTo>
                  <a:pt x="0" y="733703"/>
                </a:lnTo>
                <a:lnTo>
                  <a:pt x="0" y="0"/>
                </a:lnTo>
                <a:close/>
              </a:path>
            </a:pathLst>
          </a:custGeom>
          <a:blipFill>
            <a:blip r:embed="rId2">
              <a:extLst>
                <a:ext uri="{96DAC541-7B7A-43D3-8B79-37D633B846F1}">
                  <asvg:svgBlip xmlns:asvg="http://schemas.microsoft.com/office/drawing/2016/SVG/main" r:embed="rId3"/>
                </a:ext>
              </a:extLst>
            </a:blip>
            <a:stretch>
              <a:fillRect r="-42302" b="-42814"/>
            </a:stretch>
          </a:blipFill>
        </p:spPr>
      </p:sp>
      <p:sp>
        <p:nvSpPr>
          <p:cNvPr id="6" name="Freeform 6"/>
          <p:cNvSpPr/>
          <p:nvPr/>
        </p:nvSpPr>
        <p:spPr>
          <a:xfrm rot="-5400000">
            <a:off x="16532827" y="5348966"/>
            <a:ext cx="1300195" cy="152751"/>
          </a:xfrm>
          <a:custGeom>
            <a:avLst/>
            <a:gdLst/>
            <a:ahLst/>
            <a:cxnLst/>
            <a:rect l="l" t="t" r="r" b="b"/>
            <a:pathLst>
              <a:path w="1300195" h="152751">
                <a:moveTo>
                  <a:pt x="0" y="0"/>
                </a:moveTo>
                <a:lnTo>
                  <a:pt x="1300195" y="0"/>
                </a:lnTo>
                <a:lnTo>
                  <a:pt x="1300195" y="152751"/>
                </a:lnTo>
                <a:lnTo>
                  <a:pt x="0" y="152751"/>
                </a:lnTo>
                <a:lnTo>
                  <a:pt x="0" y="0"/>
                </a:lnTo>
                <a:close/>
              </a:path>
            </a:pathLst>
          </a:custGeom>
          <a:blipFill>
            <a:blip r:embed="rId4">
              <a:extLst>
                <a:ext uri="{96DAC541-7B7A-43D3-8B79-37D633B846F1}">
                  <asvg:svgBlip xmlns:asvg="http://schemas.microsoft.com/office/drawing/2016/SVG/main" r:embed="rId5"/>
                </a:ext>
              </a:extLst>
            </a:blip>
            <a:stretch>
              <a:fillRect l="-40933" r="-43353"/>
            </a:stretch>
          </a:blipFill>
        </p:spPr>
      </p:sp>
      <p:grpSp>
        <p:nvGrpSpPr>
          <p:cNvPr id="7" name="Group 7"/>
          <p:cNvGrpSpPr>
            <a:grpSpLocks noChangeAspect="1"/>
          </p:cNvGrpSpPr>
          <p:nvPr/>
        </p:nvGrpSpPr>
        <p:grpSpPr>
          <a:xfrm>
            <a:off x="17113216" y="4211561"/>
            <a:ext cx="139416" cy="139416"/>
            <a:chOff x="0" y="0"/>
            <a:chExt cx="6355080" cy="6355080"/>
          </a:xfrm>
        </p:grpSpPr>
        <p:sp>
          <p:nvSpPr>
            <p:cNvPr id="8" name="Freeform 8"/>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21F23"/>
            </a:solidFill>
          </p:spPr>
        </p:sp>
      </p:grpSp>
      <p:sp>
        <p:nvSpPr>
          <p:cNvPr id="9" name="Freeform 9"/>
          <p:cNvSpPr/>
          <p:nvPr/>
        </p:nvSpPr>
        <p:spPr>
          <a:xfrm rot="5400000">
            <a:off x="16920508" y="8919508"/>
            <a:ext cx="246305" cy="431279"/>
          </a:xfrm>
          <a:custGeom>
            <a:avLst/>
            <a:gdLst/>
            <a:ahLst/>
            <a:cxnLst/>
            <a:rect l="l" t="t" r="r" b="b"/>
            <a:pathLst>
              <a:path w="246305" h="431279">
                <a:moveTo>
                  <a:pt x="0" y="0"/>
                </a:moveTo>
                <a:lnTo>
                  <a:pt x="246305" y="0"/>
                </a:lnTo>
                <a:lnTo>
                  <a:pt x="246305" y="431279"/>
                </a:lnTo>
                <a:lnTo>
                  <a:pt x="0" y="431279"/>
                </a:lnTo>
                <a:lnTo>
                  <a:pt x="0" y="0"/>
                </a:lnTo>
                <a:close/>
              </a:path>
            </a:pathLst>
          </a:custGeom>
          <a:blipFill>
            <a:blip r:embed="rId6">
              <a:extLst>
                <a:ext uri="{96DAC541-7B7A-43D3-8B79-37D633B846F1}">
                  <asvg:svgBlip xmlns:asvg="http://schemas.microsoft.com/office/drawing/2016/SVG/main" r:embed="rId7"/>
                </a:ext>
              </a:extLst>
            </a:blip>
            <a:stretch>
              <a:fillRect l="-75099"/>
            </a:stretch>
          </a:blipFill>
        </p:spPr>
      </p:sp>
      <p:grpSp>
        <p:nvGrpSpPr>
          <p:cNvPr id="10" name="Group 10"/>
          <p:cNvGrpSpPr/>
          <p:nvPr/>
        </p:nvGrpSpPr>
        <p:grpSpPr>
          <a:xfrm>
            <a:off x="1814809" y="3421289"/>
            <a:ext cx="1598228" cy="147779"/>
            <a:chOff x="0" y="0"/>
            <a:chExt cx="1648200" cy="152400"/>
          </a:xfrm>
        </p:grpSpPr>
        <p:sp>
          <p:nvSpPr>
            <p:cNvPr id="11" name="Freeform 11"/>
            <p:cNvSpPr/>
            <p:nvPr/>
          </p:nvSpPr>
          <p:spPr>
            <a:xfrm>
              <a:off x="0" y="0"/>
              <a:ext cx="1648200" cy="152400"/>
            </a:xfrm>
            <a:custGeom>
              <a:avLst/>
              <a:gdLst/>
              <a:ahLst/>
              <a:cxnLst/>
              <a:rect l="l" t="t" r="r" b="b"/>
              <a:pathLst>
                <a:path w="1648200" h="152400">
                  <a:moveTo>
                    <a:pt x="0" y="0"/>
                  </a:moveTo>
                  <a:lnTo>
                    <a:pt x="1648200" y="0"/>
                  </a:lnTo>
                  <a:lnTo>
                    <a:pt x="1648200" y="152400"/>
                  </a:lnTo>
                  <a:lnTo>
                    <a:pt x="0" y="152400"/>
                  </a:lnTo>
                  <a:close/>
                </a:path>
              </a:pathLst>
            </a:custGeom>
            <a:solidFill>
              <a:srgbClr val="E4F2F2"/>
            </a:solidFill>
          </p:spPr>
        </p:sp>
      </p:grpSp>
      <p:grpSp>
        <p:nvGrpSpPr>
          <p:cNvPr id="12" name="Group 12"/>
          <p:cNvGrpSpPr/>
          <p:nvPr/>
        </p:nvGrpSpPr>
        <p:grpSpPr>
          <a:xfrm>
            <a:off x="386758" y="9886860"/>
            <a:ext cx="17901242" cy="335998"/>
            <a:chOff x="0" y="0"/>
            <a:chExt cx="23868323" cy="447998"/>
          </a:xfrm>
        </p:grpSpPr>
        <p:sp>
          <p:nvSpPr>
            <p:cNvPr id="13" name="TextBox 13"/>
            <p:cNvSpPr txBox="1"/>
            <p:nvPr/>
          </p:nvSpPr>
          <p:spPr>
            <a:xfrm>
              <a:off x="127545" y="-66675"/>
              <a:ext cx="23740779" cy="499564"/>
            </a:xfrm>
            <a:prstGeom prst="rect">
              <a:avLst/>
            </a:prstGeom>
          </p:spPr>
          <p:txBody>
            <a:bodyPr lIns="0" tIns="0" rIns="0" bIns="0" rtlCol="0" anchor="t">
              <a:spAutoFit/>
            </a:bodyPr>
            <a:lstStyle/>
            <a:p>
              <a:pPr>
                <a:lnSpc>
                  <a:spcPts val="2841"/>
                </a:lnSpc>
              </a:pPr>
              <a:r>
                <a:rPr lang="en-US" sz="2185" spc="305">
                  <a:solidFill>
                    <a:srgbClr val="638991"/>
                  </a:solidFill>
                  <a:latin typeface="Carlito Bold"/>
                </a:rPr>
                <a:t>     </a:t>
              </a:r>
              <a:r>
                <a:rPr lang="en-US" sz="2185" spc="305">
                  <a:solidFill>
                    <a:srgbClr val="D9D9D9"/>
                  </a:solidFill>
                  <a:latin typeface="Carlito Bold"/>
                </a:rPr>
                <a:t>Dr. Dittmer Institut   I   www.heilpraktiker-psychotherapie-werden.de</a:t>
              </a:r>
            </a:p>
          </p:txBody>
        </p:sp>
        <p:sp>
          <p:nvSpPr>
            <p:cNvPr id="14" name="Freeform 14"/>
            <p:cNvSpPr/>
            <p:nvPr/>
          </p:nvSpPr>
          <p:spPr>
            <a:xfrm>
              <a:off x="0" y="0"/>
              <a:ext cx="447998" cy="447998"/>
            </a:xfrm>
            <a:custGeom>
              <a:avLst/>
              <a:gdLst/>
              <a:ahLst/>
              <a:cxnLst/>
              <a:rect l="l" t="t" r="r" b="b"/>
              <a:pathLst>
                <a:path w="447998" h="447998">
                  <a:moveTo>
                    <a:pt x="0" y="0"/>
                  </a:moveTo>
                  <a:lnTo>
                    <a:pt x="447998" y="0"/>
                  </a:lnTo>
                  <a:lnTo>
                    <a:pt x="447998" y="447998"/>
                  </a:lnTo>
                  <a:lnTo>
                    <a:pt x="0" y="447998"/>
                  </a:lnTo>
                  <a:lnTo>
                    <a:pt x="0" y="0"/>
                  </a:lnTo>
                  <a:close/>
                </a:path>
              </a:pathLst>
            </a:custGeom>
            <a:blipFill>
              <a:blip r:embed="rId8"/>
              <a:stretch>
                <a:fillRect/>
              </a:stretch>
            </a:blipFill>
          </p:spPr>
        </p:sp>
      </p:grpSp>
      <p:grpSp>
        <p:nvGrpSpPr>
          <p:cNvPr id="15" name="Group 15"/>
          <p:cNvGrpSpPr/>
          <p:nvPr/>
        </p:nvGrpSpPr>
        <p:grpSpPr>
          <a:xfrm>
            <a:off x="4473121" y="1395552"/>
            <a:ext cx="12354900" cy="7862748"/>
            <a:chOff x="0" y="0"/>
            <a:chExt cx="5674209" cy="3611108"/>
          </a:xfrm>
        </p:grpSpPr>
        <p:sp>
          <p:nvSpPr>
            <p:cNvPr id="16" name="Freeform 16"/>
            <p:cNvSpPr/>
            <p:nvPr/>
          </p:nvSpPr>
          <p:spPr>
            <a:xfrm>
              <a:off x="0" y="0"/>
              <a:ext cx="5674209" cy="3611108"/>
            </a:xfrm>
            <a:custGeom>
              <a:avLst/>
              <a:gdLst/>
              <a:ahLst/>
              <a:cxnLst/>
              <a:rect l="l" t="t" r="r" b="b"/>
              <a:pathLst>
                <a:path w="5674209" h="3611108">
                  <a:moveTo>
                    <a:pt x="0" y="0"/>
                  </a:moveTo>
                  <a:lnTo>
                    <a:pt x="5674209" y="0"/>
                  </a:lnTo>
                  <a:lnTo>
                    <a:pt x="5674209" y="3611108"/>
                  </a:lnTo>
                  <a:lnTo>
                    <a:pt x="0" y="3611108"/>
                  </a:lnTo>
                  <a:close/>
                </a:path>
              </a:pathLst>
            </a:custGeom>
            <a:solidFill>
              <a:srgbClr val="E4F2F2"/>
            </a:solidFill>
          </p:spPr>
        </p:sp>
      </p:grpSp>
      <p:sp>
        <p:nvSpPr>
          <p:cNvPr id="17" name="Freeform 17"/>
          <p:cNvSpPr/>
          <p:nvPr/>
        </p:nvSpPr>
        <p:spPr>
          <a:xfrm>
            <a:off x="4889445" y="2334852"/>
            <a:ext cx="4254555" cy="3714353"/>
          </a:xfrm>
          <a:custGeom>
            <a:avLst/>
            <a:gdLst/>
            <a:ahLst/>
            <a:cxnLst/>
            <a:rect l="l" t="t" r="r" b="b"/>
            <a:pathLst>
              <a:path w="4254555" h="3714353">
                <a:moveTo>
                  <a:pt x="0" y="0"/>
                </a:moveTo>
                <a:lnTo>
                  <a:pt x="4254555" y="0"/>
                </a:lnTo>
                <a:lnTo>
                  <a:pt x="4254555" y="3714353"/>
                </a:lnTo>
                <a:lnTo>
                  <a:pt x="0" y="3714353"/>
                </a:lnTo>
                <a:lnTo>
                  <a:pt x="0" y="0"/>
                </a:lnTo>
                <a:close/>
              </a:path>
            </a:pathLst>
          </a:custGeom>
          <a:blipFill>
            <a:blip r:embed="rId9"/>
            <a:stretch>
              <a:fillRect/>
            </a:stretch>
          </a:blipFill>
        </p:spPr>
      </p:sp>
      <p:sp>
        <p:nvSpPr>
          <p:cNvPr id="18" name="Freeform 18"/>
          <p:cNvSpPr/>
          <p:nvPr/>
        </p:nvSpPr>
        <p:spPr>
          <a:xfrm>
            <a:off x="9589786" y="2074493"/>
            <a:ext cx="3561430" cy="2700751"/>
          </a:xfrm>
          <a:custGeom>
            <a:avLst/>
            <a:gdLst/>
            <a:ahLst/>
            <a:cxnLst/>
            <a:rect l="l" t="t" r="r" b="b"/>
            <a:pathLst>
              <a:path w="3561430" h="2700751">
                <a:moveTo>
                  <a:pt x="0" y="0"/>
                </a:moveTo>
                <a:lnTo>
                  <a:pt x="3561430" y="0"/>
                </a:lnTo>
                <a:lnTo>
                  <a:pt x="3561430" y="2700751"/>
                </a:lnTo>
                <a:lnTo>
                  <a:pt x="0" y="2700751"/>
                </a:lnTo>
                <a:lnTo>
                  <a:pt x="0" y="0"/>
                </a:lnTo>
                <a:close/>
              </a:path>
            </a:pathLst>
          </a:custGeom>
          <a:blipFill>
            <a:blip r:embed="rId10"/>
            <a:stretch>
              <a:fillRect/>
            </a:stretch>
          </a:blipFill>
        </p:spPr>
      </p:sp>
      <p:sp>
        <p:nvSpPr>
          <p:cNvPr id="19" name="Freeform 19"/>
          <p:cNvSpPr/>
          <p:nvPr/>
        </p:nvSpPr>
        <p:spPr>
          <a:xfrm>
            <a:off x="4889445" y="6287330"/>
            <a:ext cx="4254555" cy="2764480"/>
          </a:xfrm>
          <a:custGeom>
            <a:avLst/>
            <a:gdLst/>
            <a:ahLst/>
            <a:cxnLst/>
            <a:rect l="l" t="t" r="r" b="b"/>
            <a:pathLst>
              <a:path w="4254555" h="2764480">
                <a:moveTo>
                  <a:pt x="0" y="0"/>
                </a:moveTo>
                <a:lnTo>
                  <a:pt x="4254555" y="0"/>
                </a:lnTo>
                <a:lnTo>
                  <a:pt x="4254555" y="2764481"/>
                </a:lnTo>
                <a:lnTo>
                  <a:pt x="0" y="2764481"/>
                </a:lnTo>
                <a:lnTo>
                  <a:pt x="0" y="0"/>
                </a:lnTo>
                <a:close/>
              </a:path>
            </a:pathLst>
          </a:custGeom>
          <a:blipFill>
            <a:blip r:embed="rId11"/>
            <a:stretch>
              <a:fillRect/>
            </a:stretch>
          </a:blipFill>
        </p:spPr>
      </p:sp>
      <p:sp>
        <p:nvSpPr>
          <p:cNvPr id="20" name="Freeform 20"/>
          <p:cNvSpPr/>
          <p:nvPr/>
        </p:nvSpPr>
        <p:spPr>
          <a:xfrm>
            <a:off x="9589786" y="5062792"/>
            <a:ext cx="3561430" cy="3574507"/>
          </a:xfrm>
          <a:custGeom>
            <a:avLst/>
            <a:gdLst/>
            <a:ahLst/>
            <a:cxnLst/>
            <a:rect l="l" t="t" r="r" b="b"/>
            <a:pathLst>
              <a:path w="3561430" h="3574507">
                <a:moveTo>
                  <a:pt x="0" y="0"/>
                </a:moveTo>
                <a:lnTo>
                  <a:pt x="3561430" y="0"/>
                </a:lnTo>
                <a:lnTo>
                  <a:pt x="3561430" y="3574507"/>
                </a:lnTo>
                <a:lnTo>
                  <a:pt x="0" y="3574507"/>
                </a:lnTo>
                <a:lnTo>
                  <a:pt x="0" y="0"/>
                </a:lnTo>
                <a:close/>
              </a:path>
            </a:pathLst>
          </a:custGeom>
          <a:blipFill>
            <a:blip r:embed="rId12"/>
            <a:stretch>
              <a:fillRect/>
            </a:stretch>
          </a:blipFill>
        </p:spPr>
      </p:sp>
      <p:sp>
        <p:nvSpPr>
          <p:cNvPr id="21" name="Freeform 21"/>
          <p:cNvSpPr/>
          <p:nvPr/>
        </p:nvSpPr>
        <p:spPr>
          <a:xfrm>
            <a:off x="13412777" y="5062792"/>
            <a:ext cx="3213542" cy="2533754"/>
          </a:xfrm>
          <a:custGeom>
            <a:avLst/>
            <a:gdLst/>
            <a:ahLst/>
            <a:cxnLst/>
            <a:rect l="l" t="t" r="r" b="b"/>
            <a:pathLst>
              <a:path w="3213542" h="2533754">
                <a:moveTo>
                  <a:pt x="0" y="0"/>
                </a:moveTo>
                <a:lnTo>
                  <a:pt x="3213542" y="0"/>
                </a:lnTo>
                <a:lnTo>
                  <a:pt x="3213542" y="2533754"/>
                </a:lnTo>
                <a:lnTo>
                  <a:pt x="0" y="2533754"/>
                </a:lnTo>
                <a:lnTo>
                  <a:pt x="0" y="0"/>
                </a:lnTo>
                <a:close/>
              </a:path>
            </a:pathLst>
          </a:custGeom>
          <a:blipFill>
            <a:blip r:embed="rId13"/>
            <a:stretch>
              <a:fillRect/>
            </a:stretch>
          </a:blipFill>
        </p:spPr>
      </p:sp>
      <p:sp>
        <p:nvSpPr>
          <p:cNvPr id="22" name="Freeform 22"/>
          <p:cNvSpPr/>
          <p:nvPr/>
        </p:nvSpPr>
        <p:spPr>
          <a:xfrm>
            <a:off x="13412777" y="2099588"/>
            <a:ext cx="2243420" cy="1456821"/>
          </a:xfrm>
          <a:custGeom>
            <a:avLst/>
            <a:gdLst/>
            <a:ahLst/>
            <a:cxnLst/>
            <a:rect l="l" t="t" r="r" b="b"/>
            <a:pathLst>
              <a:path w="2243420" h="1456821">
                <a:moveTo>
                  <a:pt x="0" y="0"/>
                </a:moveTo>
                <a:lnTo>
                  <a:pt x="2243419" y="0"/>
                </a:lnTo>
                <a:lnTo>
                  <a:pt x="2243419" y="1456821"/>
                </a:lnTo>
                <a:lnTo>
                  <a:pt x="0" y="1456821"/>
                </a:lnTo>
                <a:lnTo>
                  <a:pt x="0" y="0"/>
                </a:lnTo>
                <a:close/>
              </a:path>
            </a:pathLst>
          </a:custGeom>
          <a:blipFill>
            <a:blip r:embed="rId14"/>
            <a:stretch>
              <a:fillRect/>
            </a:stretch>
          </a:blipFill>
        </p:spPr>
      </p:sp>
      <p:sp>
        <p:nvSpPr>
          <p:cNvPr id="23" name="Freeform 23"/>
          <p:cNvSpPr/>
          <p:nvPr/>
        </p:nvSpPr>
        <p:spPr>
          <a:xfrm>
            <a:off x="14352375" y="3214751"/>
            <a:ext cx="2243420" cy="1501689"/>
          </a:xfrm>
          <a:custGeom>
            <a:avLst/>
            <a:gdLst/>
            <a:ahLst/>
            <a:cxnLst/>
            <a:rect l="l" t="t" r="r" b="b"/>
            <a:pathLst>
              <a:path w="2243420" h="1501689">
                <a:moveTo>
                  <a:pt x="0" y="0"/>
                </a:moveTo>
                <a:lnTo>
                  <a:pt x="2243420" y="0"/>
                </a:lnTo>
                <a:lnTo>
                  <a:pt x="2243420" y="1501689"/>
                </a:lnTo>
                <a:lnTo>
                  <a:pt x="0" y="1501689"/>
                </a:lnTo>
                <a:lnTo>
                  <a:pt x="0" y="0"/>
                </a:lnTo>
                <a:close/>
              </a:path>
            </a:pathLst>
          </a:custGeom>
          <a:blipFill>
            <a:blip r:embed="rId15"/>
            <a:stretch>
              <a:fillRect/>
            </a:stretch>
          </a:blipFill>
        </p:spPr>
      </p:sp>
      <p:sp>
        <p:nvSpPr>
          <p:cNvPr id="27" name="TextBox 27"/>
          <p:cNvSpPr txBox="1"/>
          <p:nvPr/>
        </p:nvSpPr>
        <p:spPr>
          <a:xfrm>
            <a:off x="1814809" y="2683796"/>
            <a:ext cx="4033761" cy="613410"/>
          </a:xfrm>
          <a:prstGeom prst="rect">
            <a:avLst/>
          </a:prstGeom>
        </p:spPr>
        <p:txBody>
          <a:bodyPr lIns="0" tIns="0" rIns="0" bIns="0" rtlCol="0" anchor="t">
            <a:spAutoFit/>
          </a:bodyPr>
          <a:lstStyle/>
          <a:p>
            <a:pPr>
              <a:lnSpc>
                <a:spcPts val="5040"/>
              </a:lnSpc>
            </a:pPr>
            <a:r>
              <a:rPr lang="en-US" sz="3600">
                <a:solidFill>
                  <a:srgbClr val="221F23"/>
                </a:solidFill>
                <a:latin typeface="Benedict"/>
              </a:rPr>
              <a:t>Zeitmanagement</a:t>
            </a:r>
          </a:p>
        </p:txBody>
      </p:sp>
      <p:sp>
        <p:nvSpPr>
          <p:cNvPr id="28" name="TextBox 28"/>
          <p:cNvSpPr txBox="1"/>
          <p:nvPr/>
        </p:nvSpPr>
        <p:spPr>
          <a:xfrm>
            <a:off x="4691556" y="1486178"/>
            <a:ext cx="11934763" cy="613410"/>
          </a:xfrm>
          <a:prstGeom prst="rect">
            <a:avLst/>
          </a:prstGeom>
        </p:spPr>
        <p:txBody>
          <a:bodyPr lIns="0" tIns="0" rIns="0" bIns="0" rtlCol="0" anchor="t">
            <a:spAutoFit/>
          </a:bodyPr>
          <a:lstStyle/>
          <a:p>
            <a:pPr>
              <a:lnSpc>
                <a:spcPts val="5040"/>
              </a:lnSpc>
            </a:pPr>
            <a:r>
              <a:rPr lang="en-US" sz="3600">
                <a:solidFill>
                  <a:srgbClr val="221F23"/>
                </a:solidFill>
                <a:latin typeface="Benedict"/>
              </a:rPr>
              <a:t>Priorität und Wichtigkeit</a:t>
            </a:r>
          </a:p>
        </p:txBody>
      </p:sp>
      <p:sp>
        <p:nvSpPr>
          <p:cNvPr id="29" name="TextBox 29"/>
          <p:cNvSpPr txBox="1"/>
          <p:nvPr/>
        </p:nvSpPr>
        <p:spPr>
          <a:xfrm>
            <a:off x="12738058" y="788035"/>
            <a:ext cx="1120424" cy="240665"/>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Atemübungen</a:t>
            </a:r>
          </a:p>
        </p:txBody>
      </p:sp>
      <p:sp>
        <p:nvSpPr>
          <p:cNvPr id="30" name="TextBox 30"/>
          <p:cNvSpPr txBox="1"/>
          <p:nvPr/>
        </p:nvSpPr>
        <p:spPr>
          <a:xfrm>
            <a:off x="14642223" y="788035"/>
            <a:ext cx="1224733" cy="240665"/>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Zeitmangement</a:t>
            </a:r>
          </a:p>
        </p:txBody>
      </p:sp>
      <p:sp>
        <p:nvSpPr>
          <p:cNvPr id="31" name="TextBox 31"/>
          <p:cNvSpPr txBox="1"/>
          <p:nvPr/>
        </p:nvSpPr>
        <p:spPr>
          <a:xfrm>
            <a:off x="16403409" y="788035"/>
            <a:ext cx="1287318" cy="240665"/>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Selbstfürsorge</a:t>
            </a:r>
          </a:p>
        </p:txBody>
      </p:sp>
      <p:sp>
        <p:nvSpPr>
          <p:cNvPr id="32" name="TextBox 32"/>
          <p:cNvSpPr txBox="1"/>
          <p:nvPr/>
        </p:nvSpPr>
        <p:spPr>
          <a:xfrm>
            <a:off x="1814809" y="6876217"/>
            <a:ext cx="2290032" cy="1259205"/>
          </a:xfrm>
          <a:prstGeom prst="rect">
            <a:avLst/>
          </a:prstGeom>
        </p:spPr>
        <p:txBody>
          <a:bodyPr lIns="0" tIns="0" rIns="0" bIns="0" rtlCol="0" anchor="t">
            <a:spAutoFit/>
          </a:bodyPr>
          <a:lstStyle/>
          <a:p>
            <a:pPr>
              <a:lnSpc>
                <a:spcPts val="2519"/>
              </a:lnSpc>
              <a:spcBef>
                <a:spcPct val="0"/>
              </a:spcBef>
            </a:pPr>
            <a:r>
              <a:rPr lang="en-US" sz="1799">
                <a:solidFill>
                  <a:srgbClr val="000000"/>
                </a:solidFill>
                <a:latin typeface="Evolve Sans"/>
              </a:rPr>
              <a:t>Kategorien bringen visuelle Struktur in die Aufgaben ... Aufgaben scheinen schaffbar</a:t>
            </a:r>
          </a:p>
        </p:txBody>
      </p:sp>
      <p:sp>
        <p:nvSpPr>
          <p:cNvPr id="33" name="TextBox 33"/>
          <p:cNvSpPr txBox="1"/>
          <p:nvPr/>
        </p:nvSpPr>
        <p:spPr>
          <a:xfrm>
            <a:off x="1814809" y="6483787"/>
            <a:ext cx="2496865" cy="316230"/>
          </a:xfrm>
          <a:prstGeom prst="rect">
            <a:avLst/>
          </a:prstGeom>
        </p:spPr>
        <p:txBody>
          <a:bodyPr lIns="0" tIns="0" rIns="0" bIns="0" rtlCol="0" anchor="t">
            <a:spAutoFit/>
          </a:bodyPr>
          <a:lstStyle/>
          <a:p>
            <a:pPr algn="just">
              <a:lnSpc>
                <a:spcPts val="2519"/>
              </a:lnSpc>
              <a:spcBef>
                <a:spcPct val="0"/>
              </a:spcBef>
            </a:pPr>
            <a:r>
              <a:rPr lang="en-US" sz="1799">
                <a:solidFill>
                  <a:srgbClr val="404040"/>
                </a:solidFill>
                <a:latin typeface="Evolve Sans"/>
              </a:rPr>
              <a:t>Schritt 2: Kategorisieren</a:t>
            </a:r>
          </a:p>
        </p:txBody>
      </p:sp>
      <p:sp>
        <p:nvSpPr>
          <p:cNvPr id="38" name="AutoShape 7">
            <a:extLst>
              <a:ext uri="{FF2B5EF4-FFF2-40B4-BE49-F238E27FC236}">
                <a16:creationId xmlns:a16="http://schemas.microsoft.com/office/drawing/2014/main" id="{7D8832D4-E168-9339-9261-8925E7D392B1}"/>
              </a:ext>
            </a:extLst>
          </p:cNvPr>
          <p:cNvSpPr/>
          <p:nvPr/>
        </p:nvSpPr>
        <p:spPr>
          <a:xfrm>
            <a:off x="1062125" y="9563100"/>
            <a:ext cx="233275" cy="0"/>
          </a:xfrm>
          <a:prstGeom prst="line">
            <a:avLst/>
          </a:prstGeom>
          <a:ln w="19050" cap="flat">
            <a:solidFill>
              <a:srgbClr val="221F23"/>
            </a:solidFill>
            <a:prstDash val="solid"/>
            <a:headEnd type="none" w="sm" len="sm"/>
            <a:tailEnd type="none" w="sm" len="sm"/>
          </a:ln>
        </p:spPr>
      </p:sp>
      <p:sp>
        <p:nvSpPr>
          <p:cNvPr id="40" name="TextBox 12">
            <a:extLst>
              <a:ext uri="{FF2B5EF4-FFF2-40B4-BE49-F238E27FC236}">
                <a16:creationId xmlns:a16="http://schemas.microsoft.com/office/drawing/2014/main" id="{F4CBE170-ABA0-C37E-C8BD-4C39D18C77F5}"/>
              </a:ext>
            </a:extLst>
          </p:cNvPr>
          <p:cNvSpPr txBox="1"/>
          <p:nvPr/>
        </p:nvSpPr>
        <p:spPr>
          <a:xfrm>
            <a:off x="1037031" y="9229156"/>
            <a:ext cx="2138275" cy="209672"/>
          </a:xfrm>
          <a:prstGeom prst="rect">
            <a:avLst/>
          </a:prstGeom>
        </p:spPr>
        <p:txBody>
          <a:bodyPr wrap="square" lIns="0" tIns="0" rIns="0" bIns="0" rtlCol="0" anchor="t">
            <a:spAutoFit/>
          </a:bodyPr>
          <a:lstStyle/>
          <a:p>
            <a:pPr>
              <a:lnSpc>
                <a:spcPts val="1679"/>
              </a:lnSpc>
            </a:pPr>
            <a:r>
              <a:rPr lang="en-US" sz="1200">
                <a:solidFill>
                  <a:srgbClr val="221F23"/>
                </a:solidFill>
                <a:latin typeface="TAN Aegean"/>
              </a:rPr>
              <a:t>37         38        39</a:t>
            </a:r>
          </a:p>
        </p:txBody>
      </p:sp>
      <p:grpSp>
        <p:nvGrpSpPr>
          <p:cNvPr id="41" name="Group 2">
            <a:extLst>
              <a:ext uri="{FF2B5EF4-FFF2-40B4-BE49-F238E27FC236}">
                <a16:creationId xmlns:a16="http://schemas.microsoft.com/office/drawing/2014/main" id="{EA422456-24B5-FED2-8685-1B57E65004C7}"/>
              </a:ext>
            </a:extLst>
          </p:cNvPr>
          <p:cNvGrpSpPr/>
          <p:nvPr/>
        </p:nvGrpSpPr>
        <p:grpSpPr>
          <a:xfrm rot="1509315">
            <a:off x="-1033429" y="-2925957"/>
            <a:ext cx="13280249" cy="17045715"/>
            <a:chOff x="0" y="0"/>
            <a:chExt cx="17706999" cy="22727620"/>
          </a:xfrm>
        </p:grpSpPr>
        <p:pic>
          <p:nvPicPr>
            <p:cNvPr id="42" name="Picture 3">
              <a:extLst>
                <a:ext uri="{FF2B5EF4-FFF2-40B4-BE49-F238E27FC236}">
                  <a16:creationId xmlns:a16="http://schemas.microsoft.com/office/drawing/2014/main" id="{025A6AB0-A8C3-9B98-9C39-7E1C91990EA8}"/>
                </a:ext>
              </a:extLst>
            </p:cNvPr>
            <p:cNvPicPr>
              <a:picLocks noChangeAspect="1"/>
            </p:cNvPicPr>
            <p:nvPr/>
          </p:nvPicPr>
          <p:blipFill>
            <a:blip r:embed="rId16">
              <a:alphaModFix amt="5000"/>
            </a:blip>
            <a:srcRect l="11045" r="11045"/>
            <a:stretch>
              <a:fillRect/>
            </a:stretch>
          </p:blipFill>
          <p:spPr>
            <a:xfrm>
              <a:off x="0" y="0"/>
              <a:ext cx="17706999" cy="22727620"/>
            </a:xfrm>
            <a:prstGeom prst="rect">
              <a:avLst/>
            </a:prstGeom>
          </p:spPr>
        </p:pic>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1028700" y="1028700"/>
            <a:ext cx="632334" cy="733703"/>
          </a:xfrm>
          <a:custGeom>
            <a:avLst/>
            <a:gdLst/>
            <a:ahLst/>
            <a:cxnLst/>
            <a:rect l="l" t="t" r="r" b="b"/>
            <a:pathLst>
              <a:path w="632334" h="733703">
                <a:moveTo>
                  <a:pt x="0" y="0"/>
                </a:moveTo>
                <a:lnTo>
                  <a:pt x="632334" y="0"/>
                </a:lnTo>
                <a:lnTo>
                  <a:pt x="632334" y="733703"/>
                </a:lnTo>
                <a:lnTo>
                  <a:pt x="0" y="733703"/>
                </a:lnTo>
                <a:lnTo>
                  <a:pt x="0" y="0"/>
                </a:lnTo>
                <a:close/>
              </a:path>
            </a:pathLst>
          </a:custGeom>
          <a:blipFill>
            <a:blip r:embed="rId2">
              <a:extLst>
                <a:ext uri="{96DAC541-7B7A-43D3-8B79-37D633B846F1}">
                  <asvg:svgBlip xmlns:asvg="http://schemas.microsoft.com/office/drawing/2016/SVG/main" r:embed="rId3"/>
                </a:ext>
              </a:extLst>
            </a:blip>
            <a:stretch>
              <a:fillRect r="-42302" b="-42814"/>
            </a:stretch>
          </a:blipFill>
        </p:spPr>
      </p:sp>
      <p:sp>
        <p:nvSpPr>
          <p:cNvPr id="6" name="Freeform 6"/>
          <p:cNvSpPr/>
          <p:nvPr/>
        </p:nvSpPr>
        <p:spPr>
          <a:xfrm rot="-5400000">
            <a:off x="16532827" y="5348966"/>
            <a:ext cx="1300195" cy="152751"/>
          </a:xfrm>
          <a:custGeom>
            <a:avLst/>
            <a:gdLst/>
            <a:ahLst/>
            <a:cxnLst/>
            <a:rect l="l" t="t" r="r" b="b"/>
            <a:pathLst>
              <a:path w="1300195" h="152751">
                <a:moveTo>
                  <a:pt x="0" y="0"/>
                </a:moveTo>
                <a:lnTo>
                  <a:pt x="1300195" y="0"/>
                </a:lnTo>
                <a:lnTo>
                  <a:pt x="1300195" y="152751"/>
                </a:lnTo>
                <a:lnTo>
                  <a:pt x="0" y="152751"/>
                </a:lnTo>
                <a:lnTo>
                  <a:pt x="0" y="0"/>
                </a:lnTo>
                <a:close/>
              </a:path>
            </a:pathLst>
          </a:custGeom>
          <a:blipFill>
            <a:blip r:embed="rId4">
              <a:extLst>
                <a:ext uri="{96DAC541-7B7A-43D3-8B79-37D633B846F1}">
                  <asvg:svgBlip xmlns:asvg="http://schemas.microsoft.com/office/drawing/2016/SVG/main" r:embed="rId5"/>
                </a:ext>
              </a:extLst>
            </a:blip>
            <a:stretch>
              <a:fillRect l="-40933" r="-43353"/>
            </a:stretch>
          </a:blipFill>
        </p:spPr>
      </p:sp>
      <p:grpSp>
        <p:nvGrpSpPr>
          <p:cNvPr id="7" name="Group 7"/>
          <p:cNvGrpSpPr>
            <a:grpSpLocks noChangeAspect="1"/>
          </p:cNvGrpSpPr>
          <p:nvPr/>
        </p:nvGrpSpPr>
        <p:grpSpPr>
          <a:xfrm>
            <a:off x="17113216" y="4211561"/>
            <a:ext cx="139416" cy="139416"/>
            <a:chOff x="0" y="0"/>
            <a:chExt cx="6355080" cy="6355080"/>
          </a:xfrm>
        </p:grpSpPr>
        <p:sp>
          <p:nvSpPr>
            <p:cNvPr id="8" name="Freeform 8"/>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21F23"/>
            </a:solidFill>
          </p:spPr>
        </p:sp>
      </p:grpSp>
      <p:sp>
        <p:nvSpPr>
          <p:cNvPr id="9" name="Freeform 9"/>
          <p:cNvSpPr/>
          <p:nvPr/>
        </p:nvSpPr>
        <p:spPr>
          <a:xfrm rot="5400000">
            <a:off x="16920508" y="8919508"/>
            <a:ext cx="246305" cy="431279"/>
          </a:xfrm>
          <a:custGeom>
            <a:avLst/>
            <a:gdLst/>
            <a:ahLst/>
            <a:cxnLst/>
            <a:rect l="l" t="t" r="r" b="b"/>
            <a:pathLst>
              <a:path w="246305" h="431279">
                <a:moveTo>
                  <a:pt x="0" y="0"/>
                </a:moveTo>
                <a:lnTo>
                  <a:pt x="246305" y="0"/>
                </a:lnTo>
                <a:lnTo>
                  <a:pt x="246305" y="431279"/>
                </a:lnTo>
                <a:lnTo>
                  <a:pt x="0" y="431279"/>
                </a:lnTo>
                <a:lnTo>
                  <a:pt x="0" y="0"/>
                </a:lnTo>
                <a:close/>
              </a:path>
            </a:pathLst>
          </a:custGeom>
          <a:blipFill>
            <a:blip r:embed="rId6">
              <a:extLst>
                <a:ext uri="{96DAC541-7B7A-43D3-8B79-37D633B846F1}">
                  <asvg:svgBlip xmlns:asvg="http://schemas.microsoft.com/office/drawing/2016/SVG/main" r:embed="rId7"/>
                </a:ext>
              </a:extLst>
            </a:blip>
            <a:stretch>
              <a:fillRect l="-75099"/>
            </a:stretch>
          </a:blipFill>
        </p:spPr>
      </p:sp>
      <p:grpSp>
        <p:nvGrpSpPr>
          <p:cNvPr id="10" name="Group 10"/>
          <p:cNvGrpSpPr/>
          <p:nvPr/>
        </p:nvGrpSpPr>
        <p:grpSpPr>
          <a:xfrm>
            <a:off x="1814809" y="3421289"/>
            <a:ext cx="1598228" cy="147779"/>
            <a:chOff x="0" y="0"/>
            <a:chExt cx="1648200" cy="152400"/>
          </a:xfrm>
        </p:grpSpPr>
        <p:sp>
          <p:nvSpPr>
            <p:cNvPr id="11" name="Freeform 11"/>
            <p:cNvSpPr/>
            <p:nvPr/>
          </p:nvSpPr>
          <p:spPr>
            <a:xfrm>
              <a:off x="0" y="0"/>
              <a:ext cx="1648200" cy="152400"/>
            </a:xfrm>
            <a:custGeom>
              <a:avLst/>
              <a:gdLst/>
              <a:ahLst/>
              <a:cxnLst/>
              <a:rect l="l" t="t" r="r" b="b"/>
              <a:pathLst>
                <a:path w="1648200" h="152400">
                  <a:moveTo>
                    <a:pt x="0" y="0"/>
                  </a:moveTo>
                  <a:lnTo>
                    <a:pt x="1648200" y="0"/>
                  </a:lnTo>
                  <a:lnTo>
                    <a:pt x="1648200" y="152400"/>
                  </a:lnTo>
                  <a:lnTo>
                    <a:pt x="0" y="152400"/>
                  </a:lnTo>
                  <a:close/>
                </a:path>
              </a:pathLst>
            </a:custGeom>
            <a:solidFill>
              <a:srgbClr val="E4F2F2"/>
            </a:solidFill>
          </p:spPr>
        </p:sp>
      </p:grpSp>
      <p:grpSp>
        <p:nvGrpSpPr>
          <p:cNvPr id="12" name="Group 12"/>
          <p:cNvGrpSpPr/>
          <p:nvPr/>
        </p:nvGrpSpPr>
        <p:grpSpPr>
          <a:xfrm>
            <a:off x="386758" y="9886860"/>
            <a:ext cx="17901242" cy="335998"/>
            <a:chOff x="0" y="0"/>
            <a:chExt cx="23868323" cy="447998"/>
          </a:xfrm>
        </p:grpSpPr>
        <p:sp>
          <p:nvSpPr>
            <p:cNvPr id="13" name="TextBox 13"/>
            <p:cNvSpPr txBox="1"/>
            <p:nvPr/>
          </p:nvSpPr>
          <p:spPr>
            <a:xfrm>
              <a:off x="127545" y="-66675"/>
              <a:ext cx="23740779" cy="499564"/>
            </a:xfrm>
            <a:prstGeom prst="rect">
              <a:avLst/>
            </a:prstGeom>
          </p:spPr>
          <p:txBody>
            <a:bodyPr lIns="0" tIns="0" rIns="0" bIns="0" rtlCol="0" anchor="t">
              <a:spAutoFit/>
            </a:bodyPr>
            <a:lstStyle/>
            <a:p>
              <a:pPr>
                <a:lnSpc>
                  <a:spcPts val="2841"/>
                </a:lnSpc>
              </a:pPr>
              <a:r>
                <a:rPr lang="en-US" sz="2185" spc="305">
                  <a:solidFill>
                    <a:srgbClr val="638991"/>
                  </a:solidFill>
                  <a:latin typeface="Carlito Bold"/>
                </a:rPr>
                <a:t>     </a:t>
              </a:r>
              <a:r>
                <a:rPr lang="en-US" sz="2185" spc="305">
                  <a:solidFill>
                    <a:srgbClr val="D9D9D9"/>
                  </a:solidFill>
                  <a:latin typeface="Carlito Bold"/>
                </a:rPr>
                <a:t>Dr. Dittmer Institut   I   www.heilpraktiker-psychotherapie-werden.de</a:t>
              </a:r>
            </a:p>
          </p:txBody>
        </p:sp>
        <p:sp>
          <p:nvSpPr>
            <p:cNvPr id="14" name="Freeform 14"/>
            <p:cNvSpPr/>
            <p:nvPr/>
          </p:nvSpPr>
          <p:spPr>
            <a:xfrm>
              <a:off x="0" y="0"/>
              <a:ext cx="447998" cy="447998"/>
            </a:xfrm>
            <a:custGeom>
              <a:avLst/>
              <a:gdLst/>
              <a:ahLst/>
              <a:cxnLst/>
              <a:rect l="l" t="t" r="r" b="b"/>
              <a:pathLst>
                <a:path w="447998" h="447998">
                  <a:moveTo>
                    <a:pt x="0" y="0"/>
                  </a:moveTo>
                  <a:lnTo>
                    <a:pt x="447998" y="0"/>
                  </a:lnTo>
                  <a:lnTo>
                    <a:pt x="447998" y="447998"/>
                  </a:lnTo>
                  <a:lnTo>
                    <a:pt x="0" y="447998"/>
                  </a:lnTo>
                  <a:lnTo>
                    <a:pt x="0" y="0"/>
                  </a:lnTo>
                  <a:close/>
                </a:path>
              </a:pathLst>
            </a:custGeom>
            <a:blipFill>
              <a:blip r:embed="rId8"/>
              <a:stretch>
                <a:fillRect/>
              </a:stretch>
            </a:blipFill>
          </p:spPr>
        </p:sp>
      </p:grpSp>
      <p:grpSp>
        <p:nvGrpSpPr>
          <p:cNvPr id="15" name="Group 15"/>
          <p:cNvGrpSpPr/>
          <p:nvPr/>
        </p:nvGrpSpPr>
        <p:grpSpPr>
          <a:xfrm>
            <a:off x="4473121" y="1395552"/>
            <a:ext cx="12354900" cy="7862748"/>
            <a:chOff x="0" y="0"/>
            <a:chExt cx="5674209" cy="3611108"/>
          </a:xfrm>
        </p:grpSpPr>
        <p:sp>
          <p:nvSpPr>
            <p:cNvPr id="16" name="Freeform 16"/>
            <p:cNvSpPr/>
            <p:nvPr/>
          </p:nvSpPr>
          <p:spPr>
            <a:xfrm>
              <a:off x="0" y="0"/>
              <a:ext cx="5674209" cy="3611108"/>
            </a:xfrm>
            <a:custGeom>
              <a:avLst/>
              <a:gdLst/>
              <a:ahLst/>
              <a:cxnLst/>
              <a:rect l="l" t="t" r="r" b="b"/>
              <a:pathLst>
                <a:path w="5674209" h="3611108">
                  <a:moveTo>
                    <a:pt x="0" y="0"/>
                  </a:moveTo>
                  <a:lnTo>
                    <a:pt x="5674209" y="0"/>
                  </a:lnTo>
                  <a:lnTo>
                    <a:pt x="5674209" y="3611108"/>
                  </a:lnTo>
                  <a:lnTo>
                    <a:pt x="0" y="3611108"/>
                  </a:lnTo>
                  <a:close/>
                </a:path>
              </a:pathLst>
            </a:custGeom>
            <a:solidFill>
              <a:srgbClr val="E4F2F2"/>
            </a:solidFill>
          </p:spPr>
        </p:sp>
      </p:grpSp>
      <p:sp>
        <p:nvSpPr>
          <p:cNvPr id="17" name="Freeform 17"/>
          <p:cNvSpPr/>
          <p:nvPr/>
        </p:nvSpPr>
        <p:spPr>
          <a:xfrm>
            <a:off x="4910341" y="2749770"/>
            <a:ext cx="11493069" cy="4132339"/>
          </a:xfrm>
          <a:custGeom>
            <a:avLst/>
            <a:gdLst/>
            <a:ahLst/>
            <a:cxnLst/>
            <a:rect l="l" t="t" r="r" b="b"/>
            <a:pathLst>
              <a:path w="11493069" h="4132339">
                <a:moveTo>
                  <a:pt x="0" y="0"/>
                </a:moveTo>
                <a:lnTo>
                  <a:pt x="11493068" y="0"/>
                </a:lnTo>
                <a:lnTo>
                  <a:pt x="11493068" y="4132340"/>
                </a:lnTo>
                <a:lnTo>
                  <a:pt x="0" y="4132340"/>
                </a:lnTo>
                <a:lnTo>
                  <a:pt x="0" y="0"/>
                </a:lnTo>
                <a:close/>
              </a:path>
            </a:pathLst>
          </a:custGeom>
          <a:blipFill>
            <a:blip r:embed="rId9"/>
            <a:stretch>
              <a:fillRect/>
            </a:stretch>
          </a:blipFill>
        </p:spPr>
      </p:sp>
      <p:sp>
        <p:nvSpPr>
          <p:cNvPr id="21" name="TextBox 21"/>
          <p:cNvSpPr txBox="1"/>
          <p:nvPr/>
        </p:nvSpPr>
        <p:spPr>
          <a:xfrm>
            <a:off x="1814809" y="2683796"/>
            <a:ext cx="4033761" cy="613410"/>
          </a:xfrm>
          <a:prstGeom prst="rect">
            <a:avLst/>
          </a:prstGeom>
        </p:spPr>
        <p:txBody>
          <a:bodyPr lIns="0" tIns="0" rIns="0" bIns="0" rtlCol="0" anchor="t">
            <a:spAutoFit/>
          </a:bodyPr>
          <a:lstStyle/>
          <a:p>
            <a:pPr>
              <a:lnSpc>
                <a:spcPts val="5040"/>
              </a:lnSpc>
            </a:pPr>
            <a:r>
              <a:rPr lang="en-US" sz="3600">
                <a:solidFill>
                  <a:srgbClr val="221F23"/>
                </a:solidFill>
                <a:latin typeface="Benedict"/>
              </a:rPr>
              <a:t>Zeitmanagement</a:t>
            </a:r>
          </a:p>
        </p:txBody>
      </p:sp>
      <p:sp>
        <p:nvSpPr>
          <p:cNvPr id="22" name="TextBox 22"/>
          <p:cNvSpPr txBox="1"/>
          <p:nvPr/>
        </p:nvSpPr>
        <p:spPr>
          <a:xfrm>
            <a:off x="4691556" y="1486178"/>
            <a:ext cx="11934763" cy="613410"/>
          </a:xfrm>
          <a:prstGeom prst="rect">
            <a:avLst/>
          </a:prstGeom>
        </p:spPr>
        <p:txBody>
          <a:bodyPr lIns="0" tIns="0" rIns="0" bIns="0" rtlCol="0" anchor="t">
            <a:spAutoFit/>
          </a:bodyPr>
          <a:lstStyle/>
          <a:p>
            <a:pPr>
              <a:lnSpc>
                <a:spcPts val="5040"/>
              </a:lnSpc>
            </a:pPr>
            <a:r>
              <a:rPr lang="en-US" sz="3600">
                <a:solidFill>
                  <a:srgbClr val="221F23"/>
                </a:solidFill>
                <a:latin typeface="Benedict"/>
              </a:rPr>
              <a:t>Priorität und Wichtigkeit</a:t>
            </a:r>
          </a:p>
        </p:txBody>
      </p:sp>
      <p:sp>
        <p:nvSpPr>
          <p:cNvPr id="23" name="TextBox 23"/>
          <p:cNvSpPr txBox="1"/>
          <p:nvPr/>
        </p:nvSpPr>
        <p:spPr>
          <a:xfrm>
            <a:off x="12738058" y="788035"/>
            <a:ext cx="1120424" cy="240665"/>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Atemübungen</a:t>
            </a:r>
          </a:p>
        </p:txBody>
      </p:sp>
      <p:sp>
        <p:nvSpPr>
          <p:cNvPr id="24" name="TextBox 24"/>
          <p:cNvSpPr txBox="1"/>
          <p:nvPr/>
        </p:nvSpPr>
        <p:spPr>
          <a:xfrm>
            <a:off x="14642223" y="788035"/>
            <a:ext cx="1224733" cy="240665"/>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Zeitmangement</a:t>
            </a:r>
          </a:p>
        </p:txBody>
      </p:sp>
      <p:sp>
        <p:nvSpPr>
          <p:cNvPr id="25" name="TextBox 25"/>
          <p:cNvSpPr txBox="1"/>
          <p:nvPr/>
        </p:nvSpPr>
        <p:spPr>
          <a:xfrm>
            <a:off x="16403409" y="788035"/>
            <a:ext cx="1287318" cy="240665"/>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Selbstfürsorge</a:t>
            </a:r>
          </a:p>
        </p:txBody>
      </p:sp>
      <p:sp>
        <p:nvSpPr>
          <p:cNvPr id="26" name="TextBox 26"/>
          <p:cNvSpPr txBox="1"/>
          <p:nvPr/>
        </p:nvSpPr>
        <p:spPr>
          <a:xfrm>
            <a:off x="1814809" y="6483787"/>
            <a:ext cx="2496865" cy="630555"/>
          </a:xfrm>
          <a:prstGeom prst="rect">
            <a:avLst/>
          </a:prstGeom>
        </p:spPr>
        <p:txBody>
          <a:bodyPr lIns="0" tIns="0" rIns="0" bIns="0" rtlCol="0" anchor="t">
            <a:spAutoFit/>
          </a:bodyPr>
          <a:lstStyle/>
          <a:p>
            <a:pPr algn="just">
              <a:lnSpc>
                <a:spcPts val="2519"/>
              </a:lnSpc>
              <a:spcBef>
                <a:spcPct val="0"/>
              </a:spcBef>
            </a:pPr>
            <a:r>
              <a:rPr lang="en-US" sz="1799">
                <a:solidFill>
                  <a:srgbClr val="404040"/>
                </a:solidFill>
                <a:latin typeface="Evolve Sans"/>
              </a:rPr>
              <a:t>Schritt 3: Kategorien priorisieren</a:t>
            </a:r>
          </a:p>
        </p:txBody>
      </p:sp>
      <p:sp>
        <p:nvSpPr>
          <p:cNvPr id="32" name="AutoShape 7">
            <a:extLst>
              <a:ext uri="{FF2B5EF4-FFF2-40B4-BE49-F238E27FC236}">
                <a16:creationId xmlns:a16="http://schemas.microsoft.com/office/drawing/2014/main" id="{3652465F-0858-56CE-58F2-C21E853647ED}"/>
              </a:ext>
            </a:extLst>
          </p:cNvPr>
          <p:cNvSpPr/>
          <p:nvPr/>
        </p:nvSpPr>
        <p:spPr>
          <a:xfrm>
            <a:off x="1828800" y="9563100"/>
            <a:ext cx="233275" cy="0"/>
          </a:xfrm>
          <a:prstGeom prst="line">
            <a:avLst/>
          </a:prstGeom>
          <a:ln w="19050" cap="flat">
            <a:solidFill>
              <a:srgbClr val="221F23"/>
            </a:solidFill>
            <a:prstDash val="solid"/>
            <a:headEnd type="none" w="sm" len="sm"/>
            <a:tailEnd type="none" w="sm" len="sm"/>
          </a:ln>
        </p:spPr>
      </p:sp>
      <p:sp>
        <p:nvSpPr>
          <p:cNvPr id="34" name="TextBox 12">
            <a:extLst>
              <a:ext uri="{FF2B5EF4-FFF2-40B4-BE49-F238E27FC236}">
                <a16:creationId xmlns:a16="http://schemas.microsoft.com/office/drawing/2014/main" id="{E75EEAEE-29B6-0990-289A-895EC7258A45}"/>
              </a:ext>
            </a:extLst>
          </p:cNvPr>
          <p:cNvSpPr txBox="1"/>
          <p:nvPr/>
        </p:nvSpPr>
        <p:spPr>
          <a:xfrm>
            <a:off x="1037031" y="9229156"/>
            <a:ext cx="2138275" cy="209672"/>
          </a:xfrm>
          <a:prstGeom prst="rect">
            <a:avLst/>
          </a:prstGeom>
        </p:spPr>
        <p:txBody>
          <a:bodyPr wrap="square" lIns="0" tIns="0" rIns="0" bIns="0" rtlCol="0" anchor="t">
            <a:spAutoFit/>
          </a:bodyPr>
          <a:lstStyle/>
          <a:p>
            <a:pPr>
              <a:lnSpc>
                <a:spcPts val="1679"/>
              </a:lnSpc>
            </a:pPr>
            <a:r>
              <a:rPr lang="en-US" sz="1200">
                <a:solidFill>
                  <a:srgbClr val="221F23"/>
                </a:solidFill>
                <a:latin typeface="TAN Aegean"/>
              </a:rPr>
              <a:t>37         38        39</a:t>
            </a:r>
          </a:p>
        </p:txBody>
      </p:sp>
      <p:grpSp>
        <p:nvGrpSpPr>
          <p:cNvPr id="35" name="Group 2">
            <a:extLst>
              <a:ext uri="{FF2B5EF4-FFF2-40B4-BE49-F238E27FC236}">
                <a16:creationId xmlns:a16="http://schemas.microsoft.com/office/drawing/2014/main" id="{E9A8AC0C-635F-BDDE-6F24-B50F7434FC44}"/>
              </a:ext>
            </a:extLst>
          </p:cNvPr>
          <p:cNvGrpSpPr/>
          <p:nvPr/>
        </p:nvGrpSpPr>
        <p:grpSpPr>
          <a:xfrm rot="1509315">
            <a:off x="-1033429" y="-2925957"/>
            <a:ext cx="13280249" cy="17045715"/>
            <a:chOff x="0" y="0"/>
            <a:chExt cx="17706999" cy="22727620"/>
          </a:xfrm>
        </p:grpSpPr>
        <p:pic>
          <p:nvPicPr>
            <p:cNvPr id="36" name="Picture 3">
              <a:extLst>
                <a:ext uri="{FF2B5EF4-FFF2-40B4-BE49-F238E27FC236}">
                  <a16:creationId xmlns:a16="http://schemas.microsoft.com/office/drawing/2014/main" id="{1C088B1B-5B76-966C-BD09-49C6D816C0C0}"/>
                </a:ext>
              </a:extLst>
            </p:cNvPr>
            <p:cNvPicPr>
              <a:picLocks noChangeAspect="1"/>
            </p:cNvPicPr>
            <p:nvPr/>
          </p:nvPicPr>
          <p:blipFill>
            <a:blip r:embed="rId10">
              <a:alphaModFix amt="5000"/>
            </a:blip>
            <a:srcRect l="11045" r="11045"/>
            <a:stretch>
              <a:fillRect/>
            </a:stretch>
          </p:blipFill>
          <p:spPr>
            <a:xfrm>
              <a:off x="0" y="0"/>
              <a:ext cx="17706999" cy="22727620"/>
            </a:xfrm>
            <a:prstGeom prst="rect">
              <a:avLst/>
            </a:prstGeom>
          </p:spPr>
        </p:pic>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1028700" y="1028700"/>
            <a:ext cx="632334" cy="733703"/>
          </a:xfrm>
          <a:custGeom>
            <a:avLst/>
            <a:gdLst/>
            <a:ahLst/>
            <a:cxnLst/>
            <a:rect l="l" t="t" r="r" b="b"/>
            <a:pathLst>
              <a:path w="632334" h="733703">
                <a:moveTo>
                  <a:pt x="0" y="0"/>
                </a:moveTo>
                <a:lnTo>
                  <a:pt x="632334" y="0"/>
                </a:lnTo>
                <a:lnTo>
                  <a:pt x="632334" y="733703"/>
                </a:lnTo>
                <a:lnTo>
                  <a:pt x="0" y="733703"/>
                </a:lnTo>
                <a:lnTo>
                  <a:pt x="0" y="0"/>
                </a:lnTo>
                <a:close/>
              </a:path>
            </a:pathLst>
          </a:custGeom>
          <a:blipFill>
            <a:blip r:embed="rId2">
              <a:extLst>
                <a:ext uri="{96DAC541-7B7A-43D3-8B79-37D633B846F1}">
                  <asvg:svgBlip xmlns:asvg="http://schemas.microsoft.com/office/drawing/2016/SVG/main" r:embed="rId3"/>
                </a:ext>
              </a:extLst>
            </a:blip>
            <a:stretch>
              <a:fillRect r="-42302" b="-42814"/>
            </a:stretch>
          </a:blipFill>
        </p:spPr>
      </p:sp>
      <p:sp>
        <p:nvSpPr>
          <p:cNvPr id="6" name="Freeform 6"/>
          <p:cNvSpPr/>
          <p:nvPr/>
        </p:nvSpPr>
        <p:spPr>
          <a:xfrm rot="-5400000">
            <a:off x="16532827" y="5348966"/>
            <a:ext cx="1300195" cy="152751"/>
          </a:xfrm>
          <a:custGeom>
            <a:avLst/>
            <a:gdLst/>
            <a:ahLst/>
            <a:cxnLst/>
            <a:rect l="l" t="t" r="r" b="b"/>
            <a:pathLst>
              <a:path w="1300195" h="152751">
                <a:moveTo>
                  <a:pt x="0" y="0"/>
                </a:moveTo>
                <a:lnTo>
                  <a:pt x="1300195" y="0"/>
                </a:lnTo>
                <a:lnTo>
                  <a:pt x="1300195" y="152751"/>
                </a:lnTo>
                <a:lnTo>
                  <a:pt x="0" y="152751"/>
                </a:lnTo>
                <a:lnTo>
                  <a:pt x="0" y="0"/>
                </a:lnTo>
                <a:close/>
              </a:path>
            </a:pathLst>
          </a:custGeom>
          <a:blipFill>
            <a:blip r:embed="rId4">
              <a:extLst>
                <a:ext uri="{96DAC541-7B7A-43D3-8B79-37D633B846F1}">
                  <asvg:svgBlip xmlns:asvg="http://schemas.microsoft.com/office/drawing/2016/SVG/main" r:embed="rId5"/>
                </a:ext>
              </a:extLst>
            </a:blip>
            <a:stretch>
              <a:fillRect l="-40933" r="-43353"/>
            </a:stretch>
          </a:blipFill>
        </p:spPr>
      </p:sp>
      <p:grpSp>
        <p:nvGrpSpPr>
          <p:cNvPr id="7" name="Group 7"/>
          <p:cNvGrpSpPr>
            <a:grpSpLocks noChangeAspect="1"/>
          </p:cNvGrpSpPr>
          <p:nvPr/>
        </p:nvGrpSpPr>
        <p:grpSpPr>
          <a:xfrm>
            <a:off x="17113216" y="4211561"/>
            <a:ext cx="139416" cy="139416"/>
            <a:chOff x="0" y="0"/>
            <a:chExt cx="6355080" cy="6355080"/>
          </a:xfrm>
        </p:grpSpPr>
        <p:sp>
          <p:nvSpPr>
            <p:cNvPr id="8" name="Freeform 8"/>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21F23"/>
            </a:solidFill>
          </p:spPr>
        </p:sp>
      </p:grpSp>
      <p:sp>
        <p:nvSpPr>
          <p:cNvPr id="9" name="Freeform 9"/>
          <p:cNvSpPr/>
          <p:nvPr/>
        </p:nvSpPr>
        <p:spPr>
          <a:xfrm rot="5400000">
            <a:off x="16920508" y="8919508"/>
            <a:ext cx="246305" cy="431279"/>
          </a:xfrm>
          <a:custGeom>
            <a:avLst/>
            <a:gdLst/>
            <a:ahLst/>
            <a:cxnLst/>
            <a:rect l="l" t="t" r="r" b="b"/>
            <a:pathLst>
              <a:path w="246305" h="431279">
                <a:moveTo>
                  <a:pt x="0" y="0"/>
                </a:moveTo>
                <a:lnTo>
                  <a:pt x="246305" y="0"/>
                </a:lnTo>
                <a:lnTo>
                  <a:pt x="246305" y="431279"/>
                </a:lnTo>
                <a:lnTo>
                  <a:pt x="0" y="431279"/>
                </a:lnTo>
                <a:lnTo>
                  <a:pt x="0" y="0"/>
                </a:lnTo>
                <a:close/>
              </a:path>
            </a:pathLst>
          </a:custGeom>
          <a:blipFill>
            <a:blip r:embed="rId6">
              <a:extLst>
                <a:ext uri="{96DAC541-7B7A-43D3-8B79-37D633B846F1}">
                  <asvg:svgBlip xmlns:asvg="http://schemas.microsoft.com/office/drawing/2016/SVG/main" r:embed="rId7"/>
                </a:ext>
              </a:extLst>
            </a:blip>
            <a:stretch>
              <a:fillRect l="-75099"/>
            </a:stretch>
          </a:blipFill>
        </p:spPr>
      </p:sp>
      <p:grpSp>
        <p:nvGrpSpPr>
          <p:cNvPr id="10" name="Group 10"/>
          <p:cNvGrpSpPr/>
          <p:nvPr/>
        </p:nvGrpSpPr>
        <p:grpSpPr>
          <a:xfrm>
            <a:off x="1814809" y="3421289"/>
            <a:ext cx="1598228" cy="147779"/>
            <a:chOff x="0" y="0"/>
            <a:chExt cx="1648200" cy="152400"/>
          </a:xfrm>
        </p:grpSpPr>
        <p:sp>
          <p:nvSpPr>
            <p:cNvPr id="11" name="Freeform 11"/>
            <p:cNvSpPr/>
            <p:nvPr/>
          </p:nvSpPr>
          <p:spPr>
            <a:xfrm>
              <a:off x="0" y="0"/>
              <a:ext cx="1648200" cy="152400"/>
            </a:xfrm>
            <a:custGeom>
              <a:avLst/>
              <a:gdLst/>
              <a:ahLst/>
              <a:cxnLst/>
              <a:rect l="l" t="t" r="r" b="b"/>
              <a:pathLst>
                <a:path w="1648200" h="152400">
                  <a:moveTo>
                    <a:pt x="0" y="0"/>
                  </a:moveTo>
                  <a:lnTo>
                    <a:pt x="1648200" y="0"/>
                  </a:lnTo>
                  <a:lnTo>
                    <a:pt x="1648200" y="152400"/>
                  </a:lnTo>
                  <a:lnTo>
                    <a:pt x="0" y="152400"/>
                  </a:lnTo>
                  <a:close/>
                </a:path>
              </a:pathLst>
            </a:custGeom>
            <a:solidFill>
              <a:srgbClr val="E4F2F2"/>
            </a:solidFill>
          </p:spPr>
        </p:sp>
      </p:grpSp>
      <p:grpSp>
        <p:nvGrpSpPr>
          <p:cNvPr id="12" name="Group 12"/>
          <p:cNvGrpSpPr/>
          <p:nvPr/>
        </p:nvGrpSpPr>
        <p:grpSpPr>
          <a:xfrm>
            <a:off x="386758" y="9886860"/>
            <a:ext cx="17901242" cy="335998"/>
            <a:chOff x="0" y="0"/>
            <a:chExt cx="23868323" cy="447998"/>
          </a:xfrm>
        </p:grpSpPr>
        <p:sp>
          <p:nvSpPr>
            <p:cNvPr id="13" name="TextBox 13"/>
            <p:cNvSpPr txBox="1"/>
            <p:nvPr/>
          </p:nvSpPr>
          <p:spPr>
            <a:xfrm>
              <a:off x="127545" y="-66675"/>
              <a:ext cx="23740779" cy="499564"/>
            </a:xfrm>
            <a:prstGeom prst="rect">
              <a:avLst/>
            </a:prstGeom>
          </p:spPr>
          <p:txBody>
            <a:bodyPr lIns="0" tIns="0" rIns="0" bIns="0" rtlCol="0" anchor="t">
              <a:spAutoFit/>
            </a:bodyPr>
            <a:lstStyle/>
            <a:p>
              <a:pPr>
                <a:lnSpc>
                  <a:spcPts val="2841"/>
                </a:lnSpc>
              </a:pPr>
              <a:r>
                <a:rPr lang="en-US" sz="2185" spc="305">
                  <a:solidFill>
                    <a:srgbClr val="638991"/>
                  </a:solidFill>
                  <a:latin typeface="Carlito Bold"/>
                </a:rPr>
                <a:t>     </a:t>
              </a:r>
              <a:r>
                <a:rPr lang="en-US" sz="2185" spc="305">
                  <a:solidFill>
                    <a:srgbClr val="D9D9D9"/>
                  </a:solidFill>
                  <a:latin typeface="Carlito Bold"/>
                </a:rPr>
                <a:t>Dr. Dittmer Institut   I   www.heilpraktiker-psychotherapie-werden.de</a:t>
              </a:r>
            </a:p>
          </p:txBody>
        </p:sp>
        <p:sp>
          <p:nvSpPr>
            <p:cNvPr id="14" name="Freeform 14"/>
            <p:cNvSpPr/>
            <p:nvPr/>
          </p:nvSpPr>
          <p:spPr>
            <a:xfrm>
              <a:off x="0" y="0"/>
              <a:ext cx="447998" cy="447998"/>
            </a:xfrm>
            <a:custGeom>
              <a:avLst/>
              <a:gdLst/>
              <a:ahLst/>
              <a:cxnLst/>
              <a:rect l="l" t="t" r="r" b="b"/>
              <a:pathLst>
                <a:path w="447998" h="447998">
                  <a:moveTo>
                    <a:pt x="0" y="0"/>
                  </a:moveTo>
                  <a:lnTo>
                    <a:pt x="447998" y="0"/>
                  </a:lnTo>
                  <a:lnTo>
                    <a:pt x="447998" y="447998"/>
                  </a:lnTo>
                  <a:lnTo>
                    <a:pt x="0" y="447998"/>
                  </a:lnTo>
                  <a:lnTo>
                    <a:pt x="0" y="0"/>
                  </a:lnTo>
                  <a:close/>
                </a:path>
              </a:pathLst>
            </a:custGeom>
            <a:blipFill>
              <a:blip r:embed="rId8"/>
              <a:stretch>
                <a:fillRect/>
              </a:stretch>
            </a:blipFill>
          </p:spPr>
        </p:sp>
      </p:grpSp>
      <p:grpSp>
        <p:nvGrpSpPr>
          <p:cNvPr id="15" name="Group 15"/>
          <p:cNvGrpSpPr/>
          <p:nvPr/>
        </p:nvGrpSpPr>
        <p:grpSpPr>
          <a:xfrm>
            <a:off x="4473121" y="1395552"/>
            <a:ext cx="12354900" cy="7862748"/>
            <a:chOff x="0" y="0"/>
            <a:chExt cx="5674209" cy="3611108"/>
          </a:xfrm>
        </p:grpSpPr>
        <p:sp>
          <p:nvSpPr>
            <p:cNvPr id="16" name="Freeform 16"/>
            <p:cNvSpPr/>
            <p:nvPr/>
          </p:nvSpPr>
          <p:spPr>
            <a:xfrm>
              <a:off x="0" y="0"/>
              <a:ext cx="5674209" cy="3611108"/>
            </a:xfrm>
            <a:custGeom>
              <a:avLst/>
              <a:gdLst/>
              <a:ahLst/>
              <a:cxnLst/>
              <a:rect l="l" t="t" r="r" b="b"/>
              <a:pathLst>
                <a:path w="5674209" h="3611108">
                  <a:moveTo>
                    <a:pt x="0" y="0"/>
                  </a:moveTo>
                  <a:lnTo>
                    <a:pt x="5674209" y="0"/>
                  </a:lnTo>
                  <a:lnTo>
                    <a:pt x="5674209" y="3611108"/>
                  </a:lnTo>
                  <a:lnTo>
                    <a:pt x="0" y="3611108"/>
                  </a:lnTo>
                  <a:close/>
                </a:path>
              </a:pathLst>
            </a:custGeom>
            <a:solidFill>
              <a:srgbClr val="E4F2F2"/>
            </a:solidFill>
          </p:spPr>
        </p:sp>
      </p:grpSp>
      <p:sp>
        <p:nvSpPr>
          <p:cNvPr id="17" name="Freeform 17"/>
          <p:cNvSpPr/>
          <p:nvPr/>
        </p:nvSpPr>
        <p:spPr>
          <a:xfrm>
            <a:off x="4473121" y="1432132"/>
            <a:ext cx="12354900" cy="7826168"/>
          </a:xfrm>
          <a:custGeom>
            <a:avLst/>
            <a:gdLst/>
            <a:ahLst/>
            <a:cxnLst/>
            <a:rect l="l" t="t" r="r" b="b"/>
            <a:pathLst>
              <a:path w="12354900" h="7826168">
                <a:moveTo>
                  <a:pt x="0" y="0"/>
                </a:moveTo>
                <a:lnTo>
                  <a:pt x="12354899" y="0"/>
                </a:lnTo>
                <a:lnTo>
                  <a:pt x="12354899" y="7826168"/>
                </a:lnTo>
                <a:lnTo>
                  <a:pt x="0" y="7826168"/>
                </a:lnTo>
                <a:lnTo>
                  <a:pt x="0" y="0"/>
                </a:lnTo>
                <a:close/>
              </a:path>
            </a:pathLst>
          </a:custGeom>
          <a:blipFill>
            <a:blip r:embed="rId9">
              <a:alphaModFix amt="42000"/>
            </a:blip>
            <a:stretch>
              <a:fillRect l="-17031" r="-17031"/>
            </a:stretch>
          </a:blipFill>
        </p:spPr>
      </p:sp>
      <p:grpSp>
        <p:nvGrpSpPr>
          <p:cNvPr id="18" name="Group 18"/>
          <p:cNvGrpSpPr/>
          <p:nvPr/>
        </p:nvGrpSpPr>
        <p:grpSpPr>
          <a:xfrm>
            <a:off x="5128657" y="2357786"/>
            <a:ext cx="3086100" cy="1993191"/>
            <a:chOff x="0" y="0"/>
            <a:chExt cx="812800" cy="524956"/>
          </a:xfrm>
        </p:grpSpPr>
        <p:sp>
          <p:nvSpPr>
            <p:cNvPr id="19" name="Freeform 19"/>
            <p:cNvSpPr/>
            <p:nvPr/>
          </p:nvSpPr>
          <p:spPr>
            <a:xfrm>
              <a:off x="0" y="0"/>
              <a:ext cx="812800" cy="524956"/>
            </a:xfrm>
            <a:custGeom>
              <a:avLst/>
              <a:gdLst/>
              <a:ahLst/>
              <a:cxnLst/>
              <a:rect l="l" t="t" r="r" b="b"/>
              <a:pathLst>
                <a:path w="812800" h="524956">
                  <a:moveTo>
                    <a:pt x="127941" y="0"/>
                  </a:moveTo>
                  <a:lnTo>
                    <a:pt x="684859" y="0"/>
                  </a:lnTo>
                  <a:cubicBezTo>
                    <a:pt x="718791" y="0"/>
                    <a:pt x="751333" y="13479"/>
                    <a:pt x="775327" y="37473"/>
                  </a:cubicBezTo>
                  <a:cubicBezTo>
                    <a:pt x="799321" y="61467"/>
                    <a:pt x="812800" y="94009"/>
                    <a:pt x="812800" y="127941"/>
                  </a:cubicBezTo>
                  <a:lnTo>
                    <a:pt x="812800" y="397015"/>
                  </a:lnTo>
                  <a:cubicBezTo>
                    <a:pt x="812800" y="430947"/>
                    <a:pt x="799321" y="463489"/>
                    <a:pt x="775327" y="487483"/>
                  </a:cubicBezTo>
                  <a:cubicBezTo>
                    <a:pt x="751333" y="511476"/>
                    <a:pt x="718791" y="524956"/>
                    <a:pt x="684859" y="524956"/>
                  </a:cubicBezTo>
                  <a:lnTo>
                    <a:pt x="127941" y="524956"/>
                  </a:lnTo>
                  <a:cubicBezTo>
                    <a:pt x="94009" y="524956"/>
                    <a:pt x="61467" y="511476"/>
                    <a:pt x="37473" y="487483"/>
                  </a:cubicBezTo>
                  <a:cubicBezTo>
                    <a:pt x="13479" y="463489"/>
                    <a:pt x="0" y="430947"/>
                    <a:pt x="0" y="397015"/>
                  </a:cubicBezTo>
                  <a:lnTo>
                    <a:pt x="0" y="127941"/>
                  </a:lnTo>
                  <a:cubicBezTo>
                    <a:pt x="0" y="94009"/>
                    <a:pt x="13479" y="61467"/>
                    <a:pt x="37473" y="37473"/>
                  </a:cubicBezTo>
                  <a:cubicBezTo>
                    <a:pt x="61467" y="13479"/>
                    <a:pt x="94009" y="0"/>
                    <a:pt x="127941" y="0"/>
                  </a:cubicBezTo>
                  <a:close/>
                </a:path>
              </a:pathLst>
            </a:custGeom>
            <a:solidFill>
              <a:srgbClr val="000000">
                <a:alpha val="0"/>
              </a:srgbClr>
            </a:solidFill>
            <a:ln w="38100" cap="rnd">
              <a:solidFill>
                <a:srgbClr val="FF66C4"/>
              </a:solidFill>
              <a:prstDash val="solid"/>
              <a:round/>
            </a:ln>
          </p:spPr>
        </p:sp>
        <p:sp>
          <p:nvSpPr>
            <p:cNvPr id="20" name="TextBox 20"/>
            <p:cNvSpPr txBox="1"/>
            <p:nvPr/>
          </p:nvSpPr>
          <p:spPr>
            <a:xfrm>
              <a:off x="0" y="-28575"/>
              <a:ext cx="812800" cy="553531"/>
            </a:xfrm>
            <a:prstGeom prst="rect">
              <a:avLst/>
            </a:prstGeom>
          </p:spPr>
          <p:txBody>
            <a:bodyPr lIns="50800" tIns="50800" rIns="50800" bIns="50800" rtlCol="0" anchor="ctr"/>
            <a:lstStyle/>
            <a:p>
              <a:pPr algn="ctr">
                <a:lnSpc>
                  <a:spcPts val="1959"/>
                </a:lnSpc>
              </a:pPr>
              <a:endParaRPr/>
            </a:p>
          </p:txBody>
        </p:sp>
      </p:grpSp>
      <p:sp>
        <p:nvSpPr>
          <p:cNvPr id="24" name="TextBox 24"/>
          <p:cNvSpPr txBox="1"/>
          <p:nvPr/>
        </p:nvSpPr>
        <p:spPr>
          <a:xfrm>
            <a:off x="1814809" y="2683796"/>
            <a:ext cx="4033761" cy="613410"/>
          </a:xfrm>
          <a:prstGeom prst="rect">
            <a:avLst/>
          </a:prstGeom>
        </p:spPr>
        <p:txBody>
          <a:bodyPr lIns="0" tIns="0" rIns="0" bIns="0" rtlCol="0" anchor="t">
            <a:spAutoFit/>
          </a:bodyPr>
          <a:lstStyle/>
          <a:p>
            <a:pPr>
              <a:lnSpc>
                <a:spcPts val="5040"/>
              </a:lnSpc>
            </a:pPr>
            <a:r>
              <a:rPr lang="en-US" sz="3600">
                <a:solidFill>
                  <a:srgbClr val="221F23"/>
                </a:solidFill>
                <a:latin typeface="Benedict"/>
              </a:rPr>
              <a:t>Selbstfürsorge</a:t>
            </a:r>
          </a:p>
        </p:txBody>
      </p:sp>
      <p:sp>
        <p:nvSpPr>
          <p:cNvPr id="25" name="TextBox 25"/>
          <p:cNvSpPr txBox="1"/>
          <p:nvPr/>
        </p:nvSpPr>
        <p:spPr>
          <a:xfrm>
            <a:off x="12738058" y="788035"/>
            <a:ext cx="1120424" cy="240665"/>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Atemübungen</a:t>
            </a:r>
          </a:p>
        </p:txBody>
      </p:sp>
      <p:sp>
        <p:nvSpPr>
          <p:cNvPr id="26" name="TextBox 26"/>
          <p:cNvSpPr txBox="1"/>
          <p:nvPr/>
        </p:nvSpPr>
        <p:spPr>
          <a:xfrm>
            <a:off x="14642223" y="788035"/>
            <a:ext cx="1224733" cy="240665"/>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Zeitmangement</a:t>
            </a:r>
          </a:p>
        </p:txBody>
      </p:sp>
      <p:sp>
        <p:nvSpPr>
          <p:cNvPr id="27" name="TextBox 27"/>
          <p:cNvSpPr txBox="1"/>
          <p:nvPr/>
        </p:nvSpPr>
        <p:spPr>
          <a:xfrm>
            <a:off x="16403409" y="788035"/>
            <a:ext cx="1287318" cy="240665"/>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Selbstfürsorge</a:t>
            </a:r>
          </a:p>
        </p:txBody>
      </p:sp>
      <p:sp>
        <p:nvSpPr>
          <p:cNvPr id="28" name="TextBox 28"/>
          <p:cNvSpPr txBox="1"/>
          <p:nvPr/>
        </p:nvSpPr>
        <p:spPr>
          <a:xfrm>
            <a:off x="1814809" y="6876217"/>
            <a:ext cx="2290032" cy="2202180"/>
          </a:xfrm>
          <a:prstGeom prst="rect">
            <a:avLst/>
          </a:prstGeom>
        </p:spPr>
        <p:txBody>
          <a:bodyPr lIns="0" tIns="0" rIns="0" bIns="0" rtlCol="0" anchor="t">
            <a:spAutoFit/>
          </a:bodyPr>
          <a:lstStyle/>
          <a:p>
            <a:pPr>
              <a:lnSpc>
                <a:spcPts val="2519"/>
              </a:lnSpc>
              <a:spcBef>
                <a:spcPct val="0"/>
              </a:spcBef>
            </a:pPr>
            <a:r>
              <a:rPr lang="en-US" sz="1799">
                <a:solidFill>
                  <a:srgbClr val="000000"/>
                </a:solidFill>
                <a:latin typeface="Evolve Sans"/>
              </a:rPr>
              <a:t>Finde heraus, welches Thema beim Patienten relevant ist, so Schwächen und wo Ressourcen vorhanden sind. Aufgebaut wird auf die Ressourcen. </a:t>
            </a:r>
          </a:p>
        </p:txBody>
      </p:sp>
      <p:sp>
        <p:nvSpPr>
          <p:cNvPr id="29" name="TextBox 29"/>
          <p:cNvSpPr txBox="1"/>
          <p:nvPr/>
        </p:nvSpPr>
        <p:spPr>
          <a:xfrm>
            <a:off x="1814809" y="6483787"/>
            <a:ext cx="2496865" cy="316230"/>
          </a:xfrm>
          <a:prstGeom prst="rect">
            <a:avLst/>
          </a:prstGeom>
        </p:spPr>
        <p:txBody>
          <a:bodyPr lIns="0" tIns="0" rIns="0" bIns="0" rtlCol="0" anchor="t">
            <a:spAutoFit/>
          </a:bodyPr>
          <a:lstStyle/>
          <a:p>
            <a:pPr algn="just">
              <a:lnSpc>
                <a:spcPts val="2519"/>
              </a:lnSpc>
              <a:spcBef>
                <a:spcPct val="0"/>
              </a:spcBef>
            </a:pPr>
            <a:r>
              <a:rPr lang="en-US" sz="1799">
                <a:solidFill>
                  <a:srgbClr val="404040"/>
                </a:solidFill>
                <a:latin typeface="Evolve Sans"/>
              </a:rPr>
              <a:t>Sitzung 1: IST-Zustand</a:t>
            </a:r>
          </a:p>
        </p:txBody>
      </p:sp>
      <p:sp>
        <p:nvSpPr>
          <p:cNvPr id="30" name="TextBox 30"/>
          <p:cNvSpPr txBox="1"/>
          <p:nvPr/>
        </p:nvSpPr>
        <p:spPr>
          <a:xfrm>
            <a:off x="5128657" y="2433776"/>
            <a:ext cx="3086100" cy="1779905"/>
          </a:xfrm>
          <a:prstGeom prst="rect">
            <a:avLst/>
          </a:prstGeom>
        </p:spPr>
        <p:txBody>
          <a:bodyPr lIns="0" tIns="0" rIns="0" bIns="0" rtlCol="0" anchor="t">
            <a:spAutoFit/>
          </a:bodyPr>
          <a:lstStyle/>
          <a:p>
            <a:pPr algn="ctr">
              <a:lnSpc>
                <a:spcPts val="2379"/>
              </a:lnSpc>
              <a:spcBef>
                <a:spcPct val="0"/>
              </a:spcBef>
            </a:pPr>
            <a:r>
              <a:rPr lang="en-US" sz="1699">
                <a:solidFill>
                  <a:srgbClr val="000000"/>
                </a:solidFill>
                <a:latin typeface="Evolve Sans Bold"/>
              </a:rPr>
              <a:t>Stressbewältigung</a:t>
            </a:r>
            <a:r>
              <a:rPr lang="en-US" sz="1699">
                <a:solidFill>
                  <a:srgbClr val="000000"/>
                </a:solidFill>
                <a:latin typeface="Evolve Sans"/>
              </a:rPr>
              <a:t>:</a:t>
            </a:r>
          </a:p>
          <a:p>
            <a:pPr algn="ctr">
              <a:lnSpc>
                <a:spcPts val="2379"/>
              </a:lnSpc>
              <a:spcBef>
                <a:spcPct val="0"/>
              </a:spcBef>
            </a:pPr>
            <a:endParaRPr lang="en-US" sz="1699">
              <a:solidFill>
                <a:srgbClr val="000000"/>
              </a:solidFill>
              <a:latin typeface="Evolve Sans"/>
            </a:endParaRPr>
          </a:p>
          <a:p>
            <a:pPr algn="ctr">
              <a:lnSpc>
                <a:spcPts val="2379"/>
              </a:lnSpc>
              <a:spcBef>
                <a:spcPct val="0"/>
              </a:spcBef>
            </a:pPr>
            <a:r>
              <a:rPr lang="en-US" sz="1699">
                <a:solidFill>
                  <a:srgbClr val="000000"/>
                </a:solidFill>
                <a:latin typeface="Evolve Sans"/>
              </a:rPr>
              <a:t>    Bewältigung von Stress, der häufig aufgrund von Veränderungen oder belastenden Lebensereignissen auftritt</a:t>
            </a:r>
          </a:p>
        </p:txBody>
      </p:sp>
      <p:grpSp>
        <p:nvGrpSpPr>
          <p:cNvPr id="31" name="Group 31"/>
          <p:cNvGrpSpPr/>
          <p:nvPr/>
        </p:nvGrpSpPr>
        <p:grpSpPr>
          <a:xfrm>
            <a:off x="8604009" y="2027243"/>
            <a:ext cx="3086100" cy="1265345"/>
            <a:chOff x="0" y="0"/>
            <a:chExt cx="4114800" cy="1687127"/>
          </a:xfrm>
        </p:grpSpPr>
        <p:grpSp>
          <p:nvGrpSpPr>
            <p:cNvPr id="32" name="Group 32"/>
            <p:cNvGrpSpPr/>
            <p:nvPr/>
          </p:nvGrpSpPr>
          <p:grpSpPr>
            <a:xfrm>
              <a:off x="0" y="0"/>
              <a:ext cx="4114800" cy="1687127"/>
              <a:chOff x="0" y="0"/>
              <a:chExt cx="812800" cy="333260"/>
            </a:xfrm>
          </p:grpSpPr>
          <p:sp>
            <p:nvSpPr>
              <p:cNvPr id="33" name="Freeform 33"/>
              <p:cNvSpPr/>
              <p:nvPr/>
            </p:nvSpPr>
            <p:spPr>
              <a:xfrm>
                <a:off x="0" y="0"/>
                <a:ext cx="812800" cy="333260"/>
              </a:xfrm>
              <a:custGeom>
                <a:avLst/>
                <a:gdLst/>
                <a:ahLst/>
                <a:cxnLst/>
                <a:rect l="l" t="t" r="r" b="b"/>
                <a:pathLst>
                  <a:path w="812800" h="333260">
                    <a:moveTo>
                      <a:pt x="127941" y="0"/>
                    </a:moveTo>
                    <a:lnTo>
                      <a:pt x="684859" y="0"/>
                    </a:lnTo>
                    <a:cubicBezTo>
                      <a:pt x="718791" y="0"/>
                      <a:pt x="751333" y="13479"/>
                      <a:pt x="775327" y="37473"/>
                    </a:cubicBezTo>
                    <a:cubicBezTo>
                      <a:pt x="799321" y="61467"/>
                      <a:pt x="812800" y="94009"/>
                      <a:pt x="812800" y="127941"/>
                    </a:cubicBezTo>
                    <a:lnTo>
                      <a:pt x="812800" y="205319"/>
                    </a:lnTo>
                    <a:cubicBezTo>
                      <a:pt x="812800" y="239251"/>
                      <a:pt x="799321" y="271793"/>
                      <a:pt x="775327" y="295787"/>
                    </a:cubicBezTo>
                    <a:cubicBezTo>
                      <a:pt x="751333" y="319780"/>
                      <a:pt x="718791" y="333260"/>
                      <a:pt x="684859" y="333260"/>
                    </a:cubicBezTo>
                    <a:lnTo>
                      <a:pt x="127941" y="333260"/>
                    </a:lnTo>
                    <a:cubicBezTo>
                      <a:pt x="94009" y="333260"/>
                      <a:pt x="61467" y="319780"/>
                      <a:pt x="37473" y="295787"/>
                    </a:cubicBezTo>
                    <a:cubicBezTo>
                      <a:pt x="13479" y="271793"/>
                      <a:pt x="0" y="239251"/>
                      <a:pt x="0" y="205319"/>
                    </a:cubicBezTo>
                    <a:lnTo>
                      <a:pt x="0" y="127941"/>
                    </a:lnTo>
                    <a:cubicBezTo>
                      <a:pt x="0" y="94009"/>
                      <a:pt x="13479" y="61467"/>
                      <a:pt x="37473" y="37473"/>
                    </a:cubicBezTo>
                    <a:cubicBezTo>
                      <a:pt x="61467" y="13479"/>
                      <a:pt x="94009" y="0"/>
                      <a:pt x="127941" y="0"/>
                    </a:cubicBezTo>
                    <a:close/>
                  </a:path>
                </a:pathLst>
              </a:custGeom>
              <a:solidFill>
                <a:srgbClr val="000000">
                  <a:alpha val="0"/>
                </a:srgbClr>
              </a:solidFill>
              <a:ln w="38100" cap="rnd">
                <a:solidFill>
                  <a:srgbClr val="FF66C4"/>
                </a:solidFill>
                <a:prstDash val="solid"/>
                <a:round/>
              </a:ln>
            </p:spPr>
          </p:sp>
          <p:sp>
            <p:nvSpPr>
              <p:cNvPr id="34" name="TextBox 34"/>
              <p:cNvSpPr txBox="1"/>
              <p:nvPr/>
            </p:nvSpPr>
            <p:spPr>
              <a:xfrm>
                <a:off x="0" y="-28575"/>
                <a:ext cx="812800" cy="361835"/>
              </a:xfrm>
              <a:prstGeom prst="rect">
                <a:avLst/>
              </a:prstGeom>
            </p:spPr>
            <p:txBody>
              <a:bodyPr lIns="50800" tIns="50800" rIns="50800" bIns="50800" rtlCol="0" anchor="ctr"/>
              <a:lstStyle/>
              <a:p>
                <a:pPr algn="ctr">
                  <a:lnSpc>
                    <a:spcPts val="1959"/>
                  </a:lnSpc>
                </a:pPr>
                <a:endParaRPr/>
              </a:p>
            </p:txBody>
          </p:sp>
        </p:grpSp>
        <p:sp>
          <p:nvSpPr>
            <p:cNvPr id="35" name="TextBox 35"/>
            <p:cNvSpPr txBox="1"/>
            <p:nvPr/>
          </p:nvSpPr>
          <p:spPr>
            <a:xfrm>
              <a:off x="0" y="117195"/>
              <a:ext cx="4114800" cy="1569932"/>
            </a:xfrm>
            <a:prstGeom prst="rect">
              <a:avLst/>
            </a:prstGeom>
          </p:spPr>
          <p:txBody>
            <a:bodyPr lIns="0" tIns="0" rIns="0" bIns="0" rtlCol="0" anchor="t">
              <a:spAutoFit/>
            </a:bodyPr>
            <a:lstStyle/>
            <a:p>
              <a:pPr algn="ctr">
                <a:lnSpc>
                  <a:spcPts val="2379"/>
                </a:lnSpc>
                <a:spcBef>
                  <a:spcPct val="0"/>
                </a:spcBef>
              </a:pPr>
              <a:r>
                <a:rPr lang="en-US" sz="1699">
                  <a:solidFill>
                    <a:srgbClr val="000000"/>
                  </a:solidFill>
                  <a:latin typeface="Evolve Sans Bold"/>
                </a:rPr>
                <a:t>Emotionale Stabilität:</a:t>
              </a:r>
            </a:p>
            <a:p>
              <a:pPr algn="ctr">
                <a:lnSpc>
                  <a:spcPts val="2379"/>
                </a:lnSpc>
                <a:spcBef>
                  <a:spcPct val="0"/>
                </a:spcBef>
              </a:pPr>
              <a:r>
                <a:rPr lang="en-US" sz="1699">
                  <a:solidFill>
                    <a:srgbClr val="000000"/>
                  </a:solidFill>
                  <a:latin typeface="Evolve Sans"/>
                </a:rPr>
                <a:t>emotionale Bedürfnisse erkennen und erfüllen</a:t>
              </a:r>
            </a:p>
            <a:p>
              <a:pPr algn="ctr">
                <a:lnSpc>
                  <a:spcPts val="2379"/>
                </a:lnSpc>
                <a:spcBef>
                  <a:spcPct val="0"/>
                </a:spcBef>
              </a:pPr>
              <a:endParaRPr lang="en-US" sz="1699">
                <a:solidFill>
                  <a:srgbClr val="000000"/>
                </a:solidFill>
                <a:latin typeface="Evolve Sans"/>
              </a:endParaRPr>
            </a:p>
          </p:txBody>
        </p:sp>
      </p:grpSp>
      <p:grpSp>
        <p:nvGrpSpPr>
          <p:cNvPr id="36" name="Group 36"/>
          <p:cNvGrpSpPr/>
          <p:nvPr/>
        </p:nvGrpSpPr>
        <p:grpSpPr>
          <a:xfrm>
            <a:off x="12738058" y="2623463"/>
            <a:ext cx="3086100" cy="1855895"/>
            <a:chOff x="0" y="0"/>
            <a:chExt cx="4114800" cy="2474527"/>
          </a:xfrm>
        </p:grpSpPr>
        <p:grpSp>
          <p:nvGrpSpPr>
            <p:cNvPr id="37" name="Group 37"/>
            <p:cNvGrpSpPr/>
            <p:nvPr/>
          </p:nvGrpSpPr>
          <p:grpSpPr>
            <a:xfrm>
              <a:off x="0" y="0"/>
              <a:ext cx="4114800" cy="2474527"/>
              <a:chOff x="0" y="0"/>
              <a:chExt cx="812800" cy="488795"/>
            </a:xfrm>
          </p:grpSpPr>
          <p:sp>
            <p:nvSpPr>
              <p:cNvPr id="38" name="Freeform 38"/>
              <p:cNvSpPr/>
              <p:nvPr/>
            </p:nvSpPr>
            <p:spPr>
              <a:xfrm>
                <a:off x="0" y="0"/>
                <a:ext cx="812800" cy="488795"/>
              </a:xfrm>
              <a:custGeom>
                <a:avLst/>
                <a:gdLst/>
                <a:ahLst/>
                <a:cxnLst/>
                <a:rect l="l" t="t" r="r" b="b"/>
                <a:pathLst>
                  <a:path w="812800" h="488795">
                    <a:moveTo>
                      <a:pt x="127941" y="0"/>
                    </a:moveTo>
                    <a:lnTo>
                      <a:pt x="684859" y="0"/>
                    </a:lnTo>
                    <a:cubicBezTo>
                      <a:pt x="718791" y="0"/>
                      <a:pt x="751333" y="13479"/>
                      <a:pt x="775327" y="37473"/>
                    </a:cubicBezTo>
                    <a:cubicBezTo>
                      <a:pt x="799321" y="61467"/>
                      <a:pt x="812800" y="94009"/>
                      <a:pt x="812800" y="127941"/>
                    </a:cubicBezTo>
                    <a:lnTo>
                      <a:pt x="812800" y="360855"/>
                    </a:lnTo>
                    <a:cubicBezTo>
                      <a:pt x="812800" y="394787"/>
                      <a:pt x="799321" y="427329"/>
                      <a:pt x="775327" y="451322"/>
                    </a:cubicBezTo>
                    <a:cubicBezTo>
                      <a:pt x="751333" y="475316"/>
                      <a:pt x="718791" y="488795"/>
                      <a:pt x="684859" y="488795"/>
                    </a:cubicBezTo>
                    <a:lnTo>
                      <a:pt x="127941" y="488795"/>
                    </a:lnTo>
                    <a:cubicBezTo>
                      <a:pt x="94009" y="488795"/>
                      <a:pt x="61467" y="475316"/>
                      <a:pt x="37473" y="451322"/>
                    </a:cubicBezTo>
                    <a:cubicBezTo>
                      <a:pt x="13479" y="427329"/>
                      <a:pt x="0" y="394787"/>
                      <a:pt x="0" y="360855"/>
                    </a:cubicBezTo>
                    <a:lnTo>
                      <a:pt x="0" y="127941"/>
                    </a:lnTo>
                    <a:cubicBezTo>
                      <a:pt x="0" y="94009"/>
                      <a:pt x="13479" y="61467"/>
                      <a:pt x="37473" y="37473"/>
                    </a:cubicBezTo>
                    <a:cubicBezTo>
                      <a:pt x="61467" y="13479"/>
                      <a:pt x="94009" y="0"/>
                      <a:pt x="127941" y="0"/>
                    </a:cubicBezTo>
                    <a:close/>
                  </a:path>
                </a:pathLst>
              </a:custGeom>
              <a:solidFill>
                <a:srgbClr val="000000">
                  <a:alpha val="0"/>
                </a:srgbClr>
              </a:solidFill>
              <a:ln w="38100" cap="rnd">
                <a:solidFill>
                  <a:srgbClr val="FF66C4"/>
                </a:solidFill>
                <a:prstDash val="solid"/>
                <a:round/>
              </a:ln>
            </p:spPr>
          </p:sp>
          <p:sp>
            <p:nvSpPr>
              <p:cNvPr id="39" name="TextBox 39"/>
              <p:cNvSpPr txBox="1"/>
              <p:nvPr/>
            </p:nvSpPr>
            <p:spPr>
              <a:xfrm>
                <a:off x="0" y="-28575"/>
                <a:ext cx="812800" cy="517370"/>
              </a:xfrm>
              <a:prstGeom prst="rect">
                <a:avLst/>
              </a:prstGeom>
            </p:spPr>
            <p:txBody>
              <a:bodyPr lIns="50800" tIns="50800" rIns="50800" bIns="50800" rtlCol="0" anchor="ctr"/>
              <a:lstStyle/>
              <a:p>
                <a:pPr algn="ctr">
                  <a:lnSpc>
                    <a:spcPts val="1959"/>
                  </a:lnSpc>
                </a:pPr>
                <a:endParaRPr/>
              </a:p>
            </p:txBody>
          </p:sp>
        </p:grpSp>
        <p:sp>
          <p:nvSpPr>
            <p:cNvPr id="40" name="TextBox 40"/>
            <p:cNvSpPr txBox="1"/>
            <p:nvPr/>
          </p:nvSpPr>
          <p:spPr>
            <a:xfrm>
              <a:off x="0" y="117195"/>
              <a:ext cx="4114800" cy="2357332"/>
            </a:xfrm>
            <a:prstGeom prst="rect">
              <a:avLst/>
            </a:prstGeom>
          </p:spPr>
          <p:txBody>
            <a:bodyPr lIns="0" tIns="0" rIns="0" bIns="0" rtlCol="0" anchor="t">
              <a:spAutoFit/>
            </a:bodyPr>
            <a:lstStyle/>
            <a:p>
              <a:pPr algn="ctr">
                <a:lnSpc>
                  <a:spcPts val="2379"/>
                </a:lnSpc>
              </a:pPr>
              <a:r>
                <a:rPr lang="en-US" sz="1699">
                  <a:solidFill>
                    <a:srgbClr val="000000"/>
                  </a:solidFill>
                  <a:latin typeface="Evolve Sans Bold"/>
                </a:rPr>
                <a:t>Vermeidung von Burnout:</a:t>
              </a:r>
            </a:p>
            <a:p>
              <a:pPr algn="ctr">
                <a:lnSpc>
                  <a:spcPts val="2379"/>
                </a:lnSpc>
                <a:spcBef>
                  <a:spcPct val="0"/>
                </a:spcBef>
              </a:pPr>
              <a:r>
                <a:rPr lang="en-US" sz="1699">
                  <a:solidFill>
                    <a:srgbClr val="000000"/>
                  </a:solidFill>
                  <a:latin typeface="Evolve Sans"/>
                </a:rPr>
                <a:t>erhöhter Arbeits- und Lebensdruck &gt; Erschöpfung reduzieren und das allgemeine Wohlbefinden fördern</a:t>
              </a:r>
            </a:p>
            <a:p>
              <a:pPr algn="ctr">
                <a:lnSpc>
                  <a:spcPts val="2379"/>
                </a:lnSpc>
                <a:spcBef>
                  <a:spcPct val="0"/>
                </a:spcBef>
              </a:pPr>
              <a:endParaRPr lang="en-US" sz="1699">
                <a:solidFill>
                  <a:srgbClr val="000000"/>
                </a:solidFill>
                <a:latin typeface="Evolve Sans"/>
              </a:endParaRPr>
            </a:p>
          </p:txBody>
        </p:sp>
      </p:grpSp>
      <p:grpSp>
        <p:nvGrpSpPr>
          <p:cNvPr id="41" name="Group 41"/>
          <p:cNvGrpSpPr/>
          <p:nvPr/>
        </p:nvGrpSpPr>
        <p:grpSpPr>
          <a:xfrm>
            <a:off x="9144000" y="4084383"/>
            <a:ext cx="3086100" cy="1340959"/>
            <a:chOff x="0" y="0"/>
            <a:chExt cx="4114800" cy="1787945"/>
          </a:xfrm>
        </p:grpSpPr>
        <p:grpSp>
          <p:nvGrpSpPr>
            <p:cNvPr id="42" name="Group 42"/>
            <p:cNvGrpSpPr/>
            <p:nvPr/>
          </p:nvGrpSpPr>
          <p:grpSpPr>
            <a:xfrm>
              <a:off x="0" y="0"/>
              <a:ext cx="4114800" cy="1787945"/>
              <a:chOff x="0" y="0"/>
              <a:chExt cx="812800" cy="353174"/>
            </a:xfrm>
          </p:grpSpPr>
          <p:sp>
            <p:nvSpPr>
              <p:cNvPr id="43" name="Freeform 43"/>
              <p:cNvSpPr/>
              <p:nvPr/>
            </p:nvSpPr>
            <p:spPr>
              <a:xfrm>
                <a:off x="0" y="0"/>
                <a:ext cx="812800" cy="353174"/>
              </a:xfrm>
              <a:custGeom>
                <a:avLst/>
                <a:gdLst/>
                <a:ahLst/>
                <a:cxnLst/>
                <a:rect l="l" t="t" r="r" b="b"/>
                <a:pathLst>
                  <a:path w="812800" h="353174">
                    <a:moveTo>
                      <a:pt x="127941" y="0"/>
                    </a:moveTo>
                    <a:lnTo>
                      <a:pt x="684859" y="0"/>
                    </a:lnTo>
                    <a:cubicBezTo>
                      <a:pt x="718791" y="0"/>
                      <a:pt x="751333" y="13479"/>
                      <a:pt x="775327" y="37473"/>
                    </a:cubicBezTo>
                    <a:cubicBezTo>
                      <a:pt x="799321" y="61467"/>
                      <a:pt x="812800" y="94009"/>
                      <a:pt x="812800" y="127941"/>
                    </a:cubicBezTo>
                    <a:lnTo>
                      <a:pt x="812800" y="225234"/>
                    </a:lnTo>
                    <a:cubicBezTo>
                      <a:pt x="812800" y="259166"/>
                      <a:pt x="799321" y="291708"/>
                      <a:pt x="775327" y="315701"/>
                    </a:cubicBezTo>
                    <a:cubicBezTo>
                      <a:pt x="751333" y="339695"/>
                      <a:pt x="718791" y="353174"/>
                      <a:pt x="684859" y="353174"/>
                    </a:cubicBezTo>
                    <a:lnTo>
                      <a:pt x="127941" y="353174"/>
                    </a:lnTo>
                    <a:cubicBezTo>
                      <a:pt x="94009" y="353174"/>
                      <a:pt x="61467" y="339695"/>
                      <a:pt x="37473" y="315701"/>
                    </a:cubicBezTo>
                    <a:cubicBezTo>
                      <a:pt x="13479" y="291708"/>
                      <a:pt x="0" y="259166"/>
                      <a:pt x="0" y="225234"/>
                    </a:cubicBezTo>
                    <a:lnTo>
                      <a:pt x="0" y="127941"/>
                    </a:lnTo>
                    <a:cubicBezTo>
                      <a:pt x="0" y="94009"/>
                      <a:pt x="13479" y="61467"/>
                      <a:pt x="37473" y="37473"/>
                    </a:cubicBezTo>
                    <a:cubicBezTo>
                      <a:pt x="61467" y="13479"/>
                      <a:pt x="94009" y="0"/>
                      <a:pt x="127941" y="0"/>
                    </a:cubicBezTo>
                    <a:close/>
                  </a:path>
                </a:pathLst>
              </a:custGeom>
              <a:solidFill>
                <a:srgbClr val="000000">
                  <a:alpha val="0"/>
                </a:srgbClr>
              </a:solidFill>
              <a:ln w="38100" cap="rnd">
                <a:solidFill>
                  <a:srgbClr val="FF66C4"/>
                </a:solidFill>
                <a:prstDash val="solid"/>
                <a:round/>
              </a:ln>
            </p:spPr>
          </p:sp>
          <p:sp>
            <p:nvSpPr>
              <p:cNvPr id="44" name="TextBox 44"/>
              <p:cNvSpPr txBox="1"/>
              <p:nvPr/>
            </p:nvSpPr>
            <p:spPr>
              <a:xfrm>
                <a:off x="0" y="-28575"/>
                <a:ext cx="812800" cy="381749"/>
              </a:xfrm>
              <a:prstGeom prst="rect">
                <a:avLst/>
              </a:prstGeom>
            </p:spPr>
            <p:txBody>
              <a:bodyPr lIns="50800" tIns="50800" rIns="50800" bIns="50800" rtlCol="0" anchor="ctr"/>
              <a:lstStyle/>
              <a:p>
                <a:pPr algn="ctr">
                  <a:lnSpc>
                    <a:spcPts val="1959"/>
                  </a:lnSpc>
                </a:pPr>
                <a:endParaRPr/>
              </a:p>
            </p:txBody>
          </p:sp>
        </p:grpSp>
        <p:sp>
          <p:nvSpPr>
            <p:cNvPr id="45" name="TextBox 45"/>
            <p:cNvSpPr txBox="1"/>
            <p:nvPr/>
          </p:nvSpPr>
          <p:spPr>
            <a:xfrm>
              <a:off x="0" y="117195"/>
              <a:ext cx="4114800" cy="1569932"/>
            </a:xfrm>
            <a:prstGeom prst="rect">
              <a:avLst/>
            </a:prstGeom>
          </p:spPr>
          <p:txBody>
            <a:bodyPr lIns="0" tIns="0" rIns="0" bIns="0" rtlCol="0" anchor="t">
              <a:spAutoFit/>
            </a:bodyPr>
            <a:lstStyle/>
            <a:p>
              <a:pPr algn="ctr">
                <a:lnSpc>
                  <a:spcPts val="2379"/>
                </a:lnSpc>
              </a:pPr>
              <a:r>
                <a:rPr lang="en-US" sz="1699">
                  <a:solidFill>
                    <a:srgbClr val="000000"/>
                  </a:solidFill>
                  <a:latin typeface="Evolve Sans Bold"/>
                </a:rPr>
                <a:t>Förderung der Resilienz:</a:t>
              </a:r>
            </a:p>
            <a:p>
              <a:pPr algn="ctr">
                <a:lnSpc>
                  <a:spcPts val="2379"/>
                </a:lnSpc>
                <a:spcBef>
                  <a:spcPct val="0"/>
                </a:spcBef>
              </a:pPr>
              <a:r>
                <a:rPr lang="en-US" sz="1699">
                  <a:solidFill>
                    <a:srgbClr val="000000"/>
                  </a:solidFill>
                  <a:latin typeface="Evolve Sans"/>
                </a:rPr>
                <a:t>Widerstandsfähigkeit (Resilienz) gegenüber stressigen Lebensereignissen fördern</a:t>
              </a:r>
            </a:p>
          </p:txBody>
        </p:sp>
      </p:grpSp>
      <p:grpSp>
        <p:nvGrpSpPr>
          <p:cNvPr id="46" name="Group 46"/>
          <p:cNvGrpSpPr/>
          <p:nvPr/>
        </p:nvGrpSpPr>
        <p:grpSpPr>
          <a:xfrm>
            <a:off x="5455787" y="5143500"/>
            <a:ext cx="3086100" cy="1640044"/>
            <a:chOff x="0" y="0"/>
            <a:chExt cx="4114800" cy="2186725"/>
          </a:xfrm>
        </p:grpSpPr>
        <p:grpSp>
          <p:nvGrpSpPr>
            <p:cNvPr id="47" name="Group 47"/>
            <p:cNvGrpSpPr/>
            <p:nvPr/>
          </p:nvGrpSpPr>
          <p:grpSpPr>
            <a:xfrm>
              <a:off x="0" y="0"/>
              <a:ext cx="4114800" cy="2186725"/>
              <a:chOff x="0" y="0"/>
              <a:chExt cx="812800" cy="431946"/>
            </a:xfrm>
          </p:grpSpPr>
          <p:sp>
            <p:nvSpPr>
              <p:cNvPr id="48" name="Freeform 48"/>
              <p:cNvSpPr/>
              <p:nvPr/>
            </p:nvSpPr>
            <p:spPr>
              <a:xfrm>
                <a:off x="0" y="0"/>
                <a:ext cx="812800" cy="431946"/>
              </a:xfrm>
              <a:custGeom>
                <a:avLst/>
                <a:gdLst/>
                <a:ahLst/>
                <a:cxnLst/>
                <a:rect l="l" t="t" r="r" b="b"/>
                <a:pathLst>
                  <a:path w="812800" h="431946">
                    <a:moveTo>
                      <a:pt x="127941" y="0"/>
                    </a:moveTo>
                    <a:lnTo>
                      <a:pt x="684859" y="0"/>
                    </a:lnTo>
                    <a:cubicBezTo>
                      <a:pt x="718791" y="0"/>
                      <a:pt x="751333" y="13479"/>
                      <a:pt x="775327" y="37473"/>
                    </a:cubicBezTo>
                    <a:cubicBezTo>
                      <a:pt x="799321" y="61467"/>
                      <a:pt x="812800" y="94009"/>
                      <a:pt x="812800" y="127941"/>
                    </a:cubicBezTo>
                    <a:lnTo>
                      <a:pt x="812800" y="304005"/>
                    </a:lnTo>
                    <a:cubicBezTo>
                      <a:pt x="812800" y="337937"/>
                      <a:pt x="799321" y="370479"/>
                      <a:pt x="775327" y="394473"/>
                    </a:cubicBezTo>
                    <a:cubicBezTo>
                      <a:pt x="751333" y="418466"/>
                      <a:pt x="718791" y="431946"/>
                      <a:pt x="684859" y="431946"/>
                    </a:cubicBezTo>
                    <a:lnTo>
                      <a:pt x="127941" y="431946"/>
                    </a:lnTo>
                    <a:cubicBezTo>
                      <a:pt x="94009" y="431946"/>
                      <a:pt x="61467" y="418466"/>
                      <a:pt x="37473" y="394473"/>
                    </a:cubicBezTo>
                    <a:cubicBezTo>
                      <a:pt x="13479" y="370479"/>
                      <a:pt x="0" y="337937"/>
                      <a:pt x="0" y="304005"/>
                    </a:cubicBezTo>
                    <a:lnTo>
                      <a:pt x="0" y="127941"/>
                    </a:lnTo>
                    <a:cubicBezTo>
                      <a:pt x="0" y="94009"/>
                      <a:pt x="13479" y="61467"/>
                      <a:pt x="37473" y="37473"/>
                    </a:cubicBezTo>
                    <a:cubicBezTo>
                      <a:pt x="61467" y="13479"/>
                      <a:pt x="94009" y="0"/>
                      <a:pt x="127941" y="0"/>
                    </a:cubicBezTo>
                    <a:close/>
                  </a:path>
                </a:pathLst>
              </a:custGeom>
              <a:solidFill>
                <a:srgbClr val="000000">
                  <a:alpha val="0"/>
                </a:srgbClr>
              </a:solidFill>
              <a:ln w="38100" cap="rnd">
                <a:solidFill>
                  <a:srgbClr val="FF66C4"/>
                </a:solidFill>
                <a:prstDash val="solid"/>
                <a:round/>
              </a:ln>
            </p:spPr>
          </p:sp>
          <p:sp>
            <p:nvSpPr>
              <p:cNvPr id="49" name="TextBox 49"/>
              <p:cNvSpPr txBox="1"/>
              <p:nvPr/>
            </p:nvSpPr>
            <p:spPr>
              <a:xfrm>
                <a:off x="0" y="-28575"/>
                <a:ext cx="812800" cy="460521"/>
              </a:xfrm>
              <a:prstGeom prst="rect">
                <a:avLst/>
              </a:prstGeom>
            </p:spPr>
            <p:txBody>
              <a:bodyPr lIns="50800" tIns="50800" rIns="50800" bIns="50800" rtlCol="0" anchor="ctr"/>
              <a:lstStyle/>
              <a:p>
                <a:pPr algn="ctr">
                  <a:lnSpc>
                    <a:spcPts val="1959"/>
                  </a:lnSpc>
                </a:pPr>
                <a:endParaRPr/>
              </a:p>
            </p:txBody>
          </p:sp>
        </p:grpSp>
        <p:sp>
          <p:nvSpPr>
            <p:cNvPr id="50" name="TextBox 50"/>
            <p:cNvSpPr txBox="1"/>
            <p:nvPr/>
          </p:nvSpPr>
          <p:spPr>
            <a:xfrm>
              <a:off x="0" y="117195"/>
              <a:ext cx="4114800" cy="1968712"/>
            </a:xfrm>
            <a:prstGeom prst="rect">
              <a:avLst/>
            </a:prstGeom>
          </p:spPr>
          <p:txBody>
            <a:bodyPr lIns="0" tIns="0" rIns="0" bIns="0" rtlCol="0" anchor="t">
              <a:spAutoFit/>
            </a:bodyPr>
            <a:lstStyle/>
            <a:p>
              <a:pPr algn="ctr">
                <a:lnSpc>
                  <a:spcPts val="2379"/>
                </a:lnSpc>
              </a:pPr>
              <a:r>
                <a:rPr lang="en-US" sz="1699">
                  <a:solidFill>
                    <a:srgbClr val="000000"/>
                  </a:solidFill>
                  <a:latin typeface="Evolve Sans Bold"/>
                </a:rPr>
                <a:t>Verbesserung der Selbstwahrnehmung:</a:t>
              </a:r>
            </a:p>
            <a:p>
              <a:pPr algn="ctr">
                <a:lnSpc>
                  <a:spcPts val="2379"/>
                </a:lnSpc>
                <a:spcBef>
                  <a:spcPct val="0"/>
                </a:spcBef>
              </a:pPr>
              <a:r>
                <a:rPr lang="en-US" sz="1699">
                  <a:solidFill>
                    <a:srgbClr val="000000"/>
                  </a:solidFill>
                  <a:latin typeface="Evolve Sans"/>
                </a:rPr>
                <a:t>sich selbst besser kennenlernen, Grenzen verstehen und eigene Bedürfnisse erkennen</a:t>
              </a:r>
            </a:p>
          </p:txBody>
        </p:sp>
      </p:grpSp>
      <p:grpSp>
        <p:nvGrpSpPr>
          <p:cNvPr id="51" name="Group 51"/>
          <p:cNvGrpSpPr/>
          <p:nvPr/>
        </p:nvGrpSpPr>
        <p:grpSpPr>
          <a:xfrm>
            <a:off x="9062645" y="6075439"/>
            <a:ext cx="3086100" cy="1640044"/>
            <a:chOff x="0" y="0"/>
            <a:chExt cx="4114800" cy="2186725"/>
          </a:xfrm>
        </p:grpSpPr>
        <p:grpSp>
          <p:nvGrpSpPr>
            <p:cNvPr id="52" name="Group 52"/>
            <p:cNvGrpSpPr/>
            <p:nvPr/>
          </p:nvGrpSpPr>
          <p:grpSpPr>
            <a:xfrm>
              <a:off x="0" y="0"/>
              <a:ext cx="4114800" cy="2186725"/>
              <a:chOff x="0" y="0"/>
              <a:chExt cx="812800" cy="431946"/>
            </a:xfrm>
          </p:grpSpPr>
          <p:sp>
            <p:nvSpPr>
              <p:cNvPr id="53" name="Freeform 53"/>
              <p:cNvSpPr/>
              <p:nvPr/>
            </p:nvSpPr>
            <p:spPr>
              <a:xfrm>
                <a:off x="0" y="0"/>
                <a:ext cx="812800" cy="431946"/>
              </a:xfrm>
              <a:custGeom>
                <a:avLst/>
                <a:gdLst/>
                <a:ahLst/>
                <a:cxnLst/>
                <a:rect l="l" t="t" r="r" b="b"/>
                <a:pathLst>
                  <a:path w="812800" h="431946">
                    <a:moveTo>
                      <a:pt x="127941" y="0"/>
                    </a:moveTo>
                    <a:lnTo>
                      <a:pt x="684859" y="0"/>
                    </a:lnTo>
                    <a:cubicBezTo>
                      <a:pt x="718791" y="0"/>
                      <a:pt x="751333" y="13479"/>
                      <a:pt x="775327" y="37473"/>
                    </a:cubicBezTo>
                    <a:cubicBezTo>
                      <a:pt x="799321" y="61467"/>
                      <a:pt x="812800" y="94009"/>
                      <a:pt x="812800" y="127941"/>
                    </a:cubicBezTo>
                    <a:lnTo>
                      <a:pt x="812800" y="304005"/>
                    </a:lnTo>
                    <a:cubicBezTo>
                      <a:pt x="812800" y="337937"/>
                      <a:pt x="799321" y="370479"/>
                      <a:pt x="775327" y="394473"/>
                    </a:cubicBezTo>
                    <a:cubicBezTo>
                      <a:pt x="751333" y="418466"/>
                      <a:pt x="718791" y="431946"/>
                      <a:pt x="684859" y="431946"/>
                    </a:cubicBezTo>
                    <a:lnTo>
                      <a:pt x="127941" y="431946"/>
                    </a:lnTo>
                    <a:cubicBezTo>
                      <a:pt x="94009" y="431946"/>
                      <a:pt x="61467" y="418466"/>
                      <a:pt x="37473" y="394473"/>
                    </a:cubicBezTo>
                    <a:cubicBezTo>
                      <a:pt x="13479" y="370479"/>
                      <a:pt x="0" y="337937"/>
                      <a:pt x="0" y="304005"/>
                    </a:cubicBezTo>
                    <a:lnTo>
                      <a:pt x="0" y="127941"/>
                    </a:lnTo>
                    <a:cubicBezTo>
                      <a:pt x="0" y="94009"/>
                      <a:pt x="13479" y="61467"/>
                      <a:pt x="37473" y="37473"/>
                    </a:cubicBezTo>
                    <a:cubicBezTo>
                      <a:pt x="61467" y="13479"/>
                      <a:pt x="94009" y="0"/>
                      <a:pt x="127941" y="0"/>
                    </a:cubicBezTo>
                    <a:close/>
                  </a:path>
                </a:pathLst>
              </a:custGeom>
              <a:solidFill>
                <a:srgbClr val="000000">
                  <a:alpha val="0"/>
                </a:srgbClr>
              </a:solidFill>
              <a:ln w="38100" cap="rnd">
                <a:solidFill>
                  <a:srgbClr val="FF66C4"/>
                </a:solidFill>
                <a:prstDash val="solid"/>
                <a:round/>
              </a:ln>
            </p:spPr>
          </p:sp>
          <p:sp>
            <p:nvSpPr>
              <p:cNvPr id="54" name="TextBox 54"/>
              <p:cNvSpPr txBox="1"/>
              <p:nvPr/>
            </p:nvSpPr>
            <p:spPr>
              <a:xfrm>
                <a:off x="0" y="-28575"/>
                <a:ext cx="812800" cy="460521"/>
              </a:xfrm>
              <a:prstGeom prst="rect">
                <a:avLst/>
              </a:prstGeom>
            </p:spPr>
            <p:txBody>
              <a:bodyPr lIns="50800" tIns="50800" rIns="50800" bIns="50800" rtlCol="0" anchor="ctr"/>
              <a:lstStyle/>
              <a:p>
                <a:pPr algn="ctr">
                  <a:lnSpc>
                    <a:spcPts val="1959"/>
                  </a:lnSpc>
                </a:pPr>
                <a:endParaRPr/>
              </a:p>
            </p:txBody>
          </p:sp>
        </p:grpSp>
        <p:sp>
          <p:nvSpPr>
            <p:cNvPr id="55" name="TextBox 55"/>
            <p:cNvSpPr txBox="1"/>
            <p:nvPr/>
          </p:nvSpPr>
          <p:spPr>
            <a:xfrm>
              <a:off x="0" y="117195"/>
              <a:ext cx="4114800" cy="1968712"/>
            </a:xfrm>
            <a:prstGeom prst="rect">
              <a:avLst/>
            </a:prstGeom>
          </p:spPr>
          <p:txBody>
            <a:bodyPr lIns="0" tIns="0" rIns="0" bIns="0" rtlCol="0" anchor="t">
              <a:spAutoFit/>
            </a:bodyPr>
            <a:lstStyle/>
            <a:p>
              <a:pPr algn="ctr">
                <a:lnSpc>
                  <a:spcPts val="2379"/>
                </a:lnSpc>
              </a:pPr>
              <a:r>
                <a:rPr lang="en-US" sz="1699">
                  <a:solidFill>
                    <a:srgbClr val="000000"/>
                  </a:solidFill>
                  <a:latin typeface="Evolve Sans Bold"/>
                </a:rPr>
                <a:t>Förderung physischer Gesundheit:</a:t>
              </a:r>
            </a:p>
            <a:p>
              <a:pPr algn="ctr">
                <a:lnSpc>
                  <a:spcPts val="2379"/>
                </a:lnSpc>
                <a:spcBef>
                  <a:spcPct val="0"/>
                </a:spcBef>
              </a:pPr>
              <a:r>
                <a:rPr lang="en-US" sz="1699">
                  <a:solidFill>
                    <a:srgbClr val="000000"/>
                  </a:solidFill>
                  <a:latin typeface="Evolve Sans"/>
                </a:rPr>
                <a:t>Körperliche Aktivität, gesunde Ernährung und ausreichender Schlaf</a:t>
              </a:r>
            </a:p>
          </p:txBody>
        </p:sp>
      </p:grpSp>
      <p:grpSp>
        <p:nvGrpSpPr>
          <p:cNvPr id="56" name="Group 56"/>
          <p:cNvGrpSpPr/>
          <p:nvPr/>
        </p:nvGrpSpPr>
        <p:grpSpPr>
          <a:xfrm>
            <a:off x="12933996" y="5326926"/>
            <a:ext cx="3086100" cy="1344769"/>
            <a:chOff x="0" y="0"/>
            <a:chExt cx="4114800" cy="1793025"/>
          </a:xfrm>
        </p:grpSpPr>
        <p:grpSp>
          <p:nvGrpSpPr>
            <p:cNvPr id="57" name="Group 57"/>
            <p:cNvGrpSpPr/>
            <p:nvPr/>
          </p:nvGrpSpPr>
          <p:grpSpPr>
            <a:xfrm>
              <a:off x="0" y="0"/>
              <a:ext cx="4114800" cy="1793025"/>
              <a:chOff x="0" y="0"/>
              <a:chExt cx="812800" cy="354178"/>
            </a:xfrm>
          </p:grpSpPr>
          <p:sp>
            <p:nvSpPr>
              <p:cNvPr id="58" name="Freeform 58"/>
              <p:cNvSpPr/>
              <p:nvPr/>
            </p:nvSpPr>
            <p:spPr>
              <a:xfrm>
                <a:off x="0" y="0"/>
                <a:ext cx="812800" cy="354178"/>
              </a:xfrm>
              <a:custGeom>
                <a:avLst/>
                <a:gdLst/>
                <a:ahLst/>
                <a:cxnLst/>
                <a:rect l="l" t="t" r="r" b="b"/>
                <a:pathLst>
                  <a:path w="812800" h="354178">
                    <a:moveTo>
                      <a:pt x="127941" y="0"/>
                    </a:moveTo>
                    <a:lnTo>
                      <a:pt x="684859" y="0"/>
                    </a:lnTo>
                    <a:cubicBezTo>
                      <a:pt x="718791" y="0"/>
                      <a:pt x="751333" y="13479"/>
                      <a:pt x="775327" y="37473"/>
                    </a:cubicBezTo>
                    <a:cubicBezTo>
                      <a:pt x="799321" y="61467"/>
                      <a:pt x="812800" y="94009"/>
                      <a:pt x="812800" y="127941"/>
                    </a:cubicBezTo>
                    <a:lnTo>
                      <a:pt x="812800" y="226237"/>
                    </a:lnTo>
                    <a:cubicBezTo>
                      <a:pt x="812800" y="296897"/>
                      <a:pt x="755519" y="354178"/>
                      <a:pt x="684859" y="354178"/>
                    </a:cubicBezTo>
                    <a:lnTo>
                      <a:pt x="127941" y="354178"/>
                    </a:lnTo>
                    <a:cubicBezTo>
                      <a:pt x="94009" y="354178"/>
                      <a:pt x="61467" y="340698"/>
                      <a:pt x="37473" y="316705"/>
                    </a:cubicBezTo>
                    <a:cubicBezTo>
                      <a:pt x="13479" y="292711"/>
                      <a:pt x="0" y="260169"/>
                      <a:pt x="0" y="226237"/>
                    </a:cubicBezTo>
                    <a:lnTo>
                      <a:pt x="0" y="127941"/>
                    </a:lnTo>
                    <a:cubicBezTo>
                      <a:pt x="0" y="94009"/>
                      <a:pt x="13479" y="61467"/>
                      <a:pt x="37473" y="37473"/>
                    </a:cubicBezTo>
                    <a:cubicBezTo>
                      <a:pt x="61467" y="13479"/>
                      <a:pt x="94009" y="0"/>
                      <a:pt x="127941" y="0"/>
                    </a:cubicBezTo>
                    <a:close/>
                  </a:path>
                </a:pathLst>
              </a:custGeom>
              <a:solidFill>
                <a:srgbClr val="000000">
                  <a:alpha val="0"/>
                </a:srgbClr>
              </a:solidFill>
              <a:ln w="38100" cap="rnd">
                <a:solidFill>
                  <a:srgbClr val="FF66C4"/>
                </a:solidFill>
                <a:prstDash val="solid"/>
                <a:round/>
              </a:ln>
            </p:spPr>
          </p:sp>
          <p:sp>
            <p:nvSpPr>
              <p:cNvPr id="59" name="TextBox 59"/>
              <p:cNvSpPr txBox="1"/>
              <p:nvPr/>
            </p:nvSpPr>
            <p:spPr>
              <a:xfrm>
                <a:off x="0" y="-28575"/>
                <a:ext cx="812800" cy="382753"/>
              </a:xfrm>
              <a:prstGeom prst="rect">
                <a:avLst/>
              </a:prstGeom>
            </p:spPr>
            <p:txBody>
              <a:bodyPr lIns="50800" tIns="50800" rIns="50800" bIns="50800" rtlCol="0" anchor="ctr"/>
              <a:lstStyle/>
              <a:p>
                <a:pPr algn="ctr">
                  <a:lnSpc>
                    <a:spcPts val="1959"/>
                  </a:lnSpc>
                </a:pPr>
                <a:endParaRPr/>
              </a:p>
            </p:txBody>
          </p:sp>
        </p:grpSp>
        <p:sp>
          <p:nvSpPr>
            <p:cNvPr id="60" name="TextBox 60"/>
            <p:cNvSpPr txBox="1"/>
            <p:nvPr/>
          </p:nvSpPr>
          <p:spPr>
            <a:xfrm>
              <a:off x="0" y="117195"/>
              <a:ext cx="4114800" cy="1575012"/>
            </a:xfrm>
            <a:prstGeom prst="rect">
              <a:avLst/>
            </a:prstGeom>
          </p:spPr>
          <p:txBody>
            <a:bodyPr lIns="0" tIns="0" rIns="0" bIns="0" rtlCol="0" anchor="t">
              <a:spAutoFit/>
            </a:bodyPr>
            <a:lstStyle/>
            <a:p>
              <a:pPr algn="ctr">
                <a:lnSpc>
                  <a:spcPts val="2379"/>
                </a:lnSpc>
              </a:pPr>
              <a:r>
                <a:rPr lang="en-US" sz="1699">
                  <a:solidFill>
                    <a:srgbClr val="000000"/>
                  </a:solidFill>
                  <a:latin typeface="Evolve Sans Bold"/>
                </a:rPr>
                <a:t>Verbesserung sozialer Beziehungen:</a:t>
              </a:r>
            </a:p>
            <a:p>
              <a:pPr algn="ctr">
                <a:lnSpc>
                  <a:spcPts val="2379"/>
                </a:lnSpc>
                <a:spcBef>
                  <a:spcPct val="0"/>
                </a:spcBef>
              </a:pPr>
              <a:r>
                <a:rPr lang="en-US" sz="1699">
                  <a:solidFill>
                    <a:srgbClr val="000000"/>
                  </a:solidFill>
                  <a:latin typeface="Evolve Sans"/>
                </a:rPr>
                <a:t> Erhalt sozialer Unterstützung und die Pflege von Beziehungen.</a:t>
              </a:r>
            </a:p>
          </p:txBody>
        </p:sp>
      </p:grpSp>
      <p:grpSp>
        <p:nvGrpSpPr>
          <p:cNvPr id="61" name="Group 61"/>
          <p:cNvGrpSpPr/>
          <p:nvPr/>
        </p:nvGrpSpPr>
        <p:grpSpPr>
          <a:xfrm>
            <a:off x="12600319" y="7195570"/>
            <a:ext cx="3419777" cy="1045684"/>
            <a:chOff x="0" y="0"/>
            <a:chExt cx="900682" cy="275406"/>
          </a:xfrm>
        </p:grpSpPr>
        <p:sp>
          <p:nvSpPr>
            <p:cNvPr id="62" name="Freeform 62"/>
            <p:cNvSpPr/>
            <p:nvPr/>
          </p:nvSpPr>
          <p:spPr>
            <a:xfrm>
              <a:off x="0" y="0"/>
              <a:ext cx="900682" cy="275406"/>
            </a:xfrm>
            <a:custGeom>
              <a:avLst/>
              <a:gdLst/>
              <a:ahLst/>
              <a:cxnLst/>
              <a:rect l="l" t="t" r="r" b="b"/>
              <a:pathLst>
                <a:path w="900682" h="275406">
                  <a:moveTo>
                    <a:pt x="115457" y="0"/>
                  </a:moveTo>
                  <a:lnTo>
                    <a:pt x="785225" y="0"/>
                  </a:lnTo>
                  <a:cubicBezTo>
                    <a:pt x="848990" y="0"/>
                    <a:pt x="900682" y="51692"/>
                    <a:pt x="900682" y="115457"/>
                  </a:cubicBezTo>
                  <a:lnTo>
                    <a:pt x="900682" y="159949"/>
                  </a:lnTo>
                  <a:cubicBezTo>
                    <a:pt x="900682" y="190570"/>
                    <a:pt x="888518" y="219937"/>
                    <a:pt x="866865" y="241590"/>
                  </a:cubicBezTo>
                  <a:cubicBezTo>
                    <a:pt x="845213" y="263242"/>
                    <a:pt x="815846" y="275406"/>
                    <a:pt x="785225" y="275406"/>
                  </a:cubicBezTo>
                  <a:lnTo>
                    <a:pt x="115457" y="275406"/>
                  </a:lnTo>
                  <a:cubicBezTo>
                    <a:pt x="51692" y="275406"/>
                    <a:pt x="0" y="223714"/>
                    <a:pt x="0" y="159949"/>
                  </a:cubicBezTo>
                  <a:lnTo>
                    <a:pt x="0" y="115457"/>
                  </a:lnTo>
                  <a:cubicBezTo>
                    <a:pt x="0" y="51692"/>
                    <a:pt x="51692" y="0"/>
                    <a:pt x="115457" y="0"/>
                  </a:cubicBezTo>
                  <a:close/>
                </a:path>
              </a:pathLst>
            </a:custGeom>
            <a:solidFill>
              <a:srgbClr val="000000">
                <a:alpha val="0"/>
              </a:srgbClr>
            </a:solidFill>
            <a:ln w="38100" cap="rnd">
              <a:solidFill>
                <a:srgbClr val="FF66C4"/>
              </a:solidFill>
              <a:prstDash val="solid"/>
              <a:round/>
            </a:ln>
          </p:spPr>
        </p:sp>
        <p:sp>
          <p:nvSpPr>
            <p:cNvPr id="63" name="TextBox 63"/>
            <p:cNvSpPr txBox="1"/>
            <p:nvPr/>
          </p:nvSpPr>
          <p:spPr>
            <a:xfrm>
              <a:off x="0" y="-28575"/>
              <a:ext cx="900682" cy="303981"/>
            </a:xfrm>
            <a:prstGeom prst="rect">
              <a:avLst/>
            </a:prstGeom>
          </p:spPr>
          <p:txBody>
            <a:bodyPr lIns="50800" tIns="50800" rIns="50800" bIns="50800" rtlCol="0" anchor="ctr"/>
            <a:lstStyle/>
            <a:p>
              <a:pPr algn="ctr">
                <a:lnSpc>
                  <a:spcPts val="1959"/>
                </a:lnSpc>
              </a:pPr>
              <a:endParaRPr/>
            </a:p>
          </p:txBody>
        </p:sp>
      </p:grpSp>
      <p:sp>
        <p:nvSpPr>
          <p:cNvPr id="64" name="TextBox 64"/>
          <p:cNvSpPr txBox="1"/>
          <p:nvPr/>
        </p:nvSpPr>
        <p:spPr>
          <a:xfrm>
            <a:off x="12738058" y="7271559"/>
            <a:ext cx="3086100" cy="894080"/>
          </a:xfrm>
          <a:prstGeom prst="rect">
            <a:avLst/>
          </a:prstGeom>
        </p:spPr>
        <p:txBody>
          <a:bodyPr lIns="0" tIns="0" rIns="0" bIns="0" rtlCol="0" anchor="t">
            <a:spAutoFit/>
          </a:bodyPr>
          <a:lstStyle/>
          <a:p>
            <a:pPr algn="ctr">
              <a:lnSpc>
                <a:spcPts val="2379"/>
              </a:lnSpc>
            </a:pPr>
            <a:r>
              <a:rPr lang="en-US" sz="1699">
                <a:solidFill>
                  <a:srgbClr val="000000"/>
                </a:solidFill>
                <a:latin typeface="Evolve Sans Bold"/>
              </a:rPr>
              <a:t>Förderung von Selbstakzeptanz:</a:t>
            </a:r>
          </a:p>
          <a:p>
            <a:pPr algn="ctr">
              <a:lnSpc>
                <a:spcPts val="2379"/>
              </a:lnSpc>
              <a:spcBef>
                <a:spcPct val="0"/>
              </a:spcBef>
            </a:pPr>
            <a:r>
              <a:rPr lang="en-US" sz="1699">
                <a:solidFill>
                  <a:srgbClr val="000000"/>
                </a:solidFill>
                <a:latin typeface="Evolve Sans"/>
              </a:rPr>
              <a:t>Entwicklung von Selbstliebe und Selbstakzeptanz</a:t>
            </a:r>
          </a:p>
        </p:txBody>
      </p:sp>
      <p:grpSp>
        <p:nvGrpSpPr>
          <p:cNvPr id="65" name="Group 65"/>
          <p:cNvGrpSpPr/>
          <p:nvPr/>
        </p:nvGrpSpPr>
        <p:grpSpPr>
          <a:xfrm>
            <a:off x="5848570" y="7431244"/>
            <a:ext cx="3086100" cy="1340959"/>
            <a:chOff x="0" y="0"/>
            <a:chExt cx="4114800" cy="1787945"/>
          </a:xfrm>
        </p:grpSpPr>
        <p:grpSp>
          <p:nvGrpSpPr>
            <p:cNvPr id="66" name="Group 66"/>
            <p:cNvGrpSpPr/>
            <p:nvPr/>
          </p:nvGrpSpPr>
          <p:grpSpPr>
            <a:xfrm>
              <a:off x="0" y="0"/>
              <a:ext cx="4114800" cy="1787945"/>
              <a:chOff x="0" y="0"/>
              <a:chExt cx="812800" cy="353174"/>
            </a:xfrm>
          </p:grpSpPr>
          <p:sp>
            <p:nvSpPr>
              <p:cNvPr id="67" name="Freeform 67"/>
              <p:cNvSpPr/>
              <p:nvPr/>
            </p:nvSpPr>
            <p:spPr>
              <a:xfrm>
                <a:off x="0" y="0"/>
                <a:ext cx="812800" cy="353174"/>
              </a:xfrm>
              <a:custGeom>
                <a:avLst/>
                <a:gdLst/>
                <a:ahLst/>
                <a:cxnLst/>
                <a:rect l="l" t="t" r="r" b="b"/>
                <a:pathLst>
                  <a:path w="812800" h="353174">
                    <a:moveTo>
                      <a:pt x="127941" y="0"/>
                    </a:moveTo>
                    <a:lnTo>
                      <a:pt x="684859" y="0"/>
                    </a:lnTo>
                    <a:cubicBezTo>
                      <a:pt x="718791" y="0"/>
                      <a:pt x="751333" y="13479"/>
                      <a:pt x="775327" y="37473"/>
                    </a:cubicBezTo>
                    <a:cubicBezTo>
                      <a:pt x="799321" y="61467"/>
                      <a:pt x="812800" y="94009"/>
                      <a:pt x="812800" y="127941"/>
                    </a:cubicBezTo>
                    <a:lnTo>
                      <a:pt x="812800" y="225234"/>
                    </a:lnTo>
                    <a:cubicBezTo>
                      <a:pt x="812800" y="259166"/>
                      <a:pt x="799321" y="291708"/>
                      <a:pt x="775327" y="315701"/>
                    </a:cubicBezTo>
                    <a:cubicBezTo>
                      <a:pt x="751333" y="339695"/>
                      <a:pt x="718791" y="353174"/>
                      <a:pt x="684859" y="353174"/>
                    </a:cubicBezTo>
                    <a:lnTo>
                      <a:pt x="127941" y="353174"/>
                    </a:lnTo>
                    <a:cubicBezTo>
                      <a:pt x="94009" y="353174"/>
                      <a:pt x="61467" y="339695"/>
                      <a:pt x="37473" y="315701"/>
                    </a:cubicBezTo>
                    <a:cubicBezTo>
                      <a:pt x="13479" y="291708"/>
                      <a:pt x="0" y="259166"/>
                      <a:pt x="0" y="225234"/>
                    </a:cubicBezTo>
                    <a:lnTo>
                      <a:pt x="0" y="127941"/>
                    </a:lnTo>
                    <a:cubicBezTo>
                      <a:pt x="0" y="94009"/>
                      <a:pt x="13479" y="61467"/>
                      <a:pt x="37473" y="37473"/>
                    </a:cubicBezTo>
                    <a:cubicBezTo>
                      <a:pt x="61467" y="13479"/>
                      <a:pt x="94009" y="0"/>
                      <a:pt x="127941" y="0"/>
                    </a:cubicBezTo>
                    <a:close/>
                  </a:path>
                </a:pathLst>
              </a:custGeom>
              <a:solidFill>
                <a:srgbClr val="000000">
                  <a:alpha val="0"/>
                </a:srgbClr>
              </a:solidFill>
              <a:ln w="38100" cap="rnd">
                <a:solidFill>
                  <a:srgbClr val="FF66C4"/>
                </a:solidFill>
                <a:prstDash val="solid"/>
                <a:round/>
              </a:ln>
            </p:spPr>
          </p:sp>
          <p:sp>
            <p:nvSpPr>
              <p:cNvPr id="68" name="TextBox 68"/>
              <p:cNvSpPr txBox="1"/>
              <p:nvPr/>
            </p:nvSpPr>
            <p:spPr>
              <a:xfrm>
                <a:off x="0" y="-28575"/>
                <a:ext cx="812800" cy="381749"/>
              </a:xfrm>
              <a:prstGeom prst="rect">
                <a:avLst/>
              </a:prstGeom>
            </p:spPr>
            <p:txBody>
              <a:bodyPr lIns="50800" tIns="50800" rIns="50800" bIns="50800" rtlCol="0" anchor="ctr"/>
              <a:lstStyle/>
              <a:p>
                <a:pPr algn="ctr">
                  <a:lnSpc>
                    <a:spcPts val="1959"/>
                  </a:lnSpc>
                </a:pPr>
                <a:endParaRPr/>
              </a:p>
            </p:txBody>
          </p:sp>
        </p:grpSp>
        <p:sp>
          <p:nvSpPr>
            <p:cNvPr id="69" name="TextBox 69"/>
            <p:cNvSpPr txBox="1"/>
            <p:nvPr/>
          </p:nvSpPr>
          <p:spPr>
            <a:xfrm>
              <a:off x="0" y="117195"/>
              <a:ext cx="4114800" cy="1569932"/>
            </a:xfrm>
            <a:prstGeom prst="rect">
              <a:avLst/>
            </a:prstGeom>
          </p:spPr>
          <p:txBody>
            <a:bodyPr lIns="0" tIns="0" rIns="0" bIns="0" rtlCol="0" anchor="t">
              <a:spAutoFit/>
            </a:bodyPr>
            <a:lstStyle/>
            <a:p>
              <a:pPr algn="ctr">
                <a:lnSpc>
                  <a:spcPts val="2379"/>
                </a:lnSpc>
              </a:pPr>
              <a:r>
                <a:rPr lang="en-US" sz="1699">
                  <a:solidFill>
                    <a:srgbClr val="000000"/>
                  </a:solidFill>
                  <a:latin typeface="Evolve Sans Bold"/>
                </a:rPr>
                <a:t>Fähigkeit zur Selbstregulation:</a:t>
              </a:r>
            </a:p>
            <a:p>
              <a:pPr algn="ctr">
                <a:lnSpc>
                  <a:spcPts val="2379"/>
                </a:lnSpc>
                <a:spcBef>
                  <a:spcPct val="0"/>
                </a:spcBef>
              </a:pPr>
              <a:r>
                <a:rPr lang="en-US" sz="1699">
                  <a:solidFill>
                    <a:srgbClr val="000000"/>
                  </a:solidFill>
                  <a:latin typeface="Evolve Sans"/>
                </a:rPr>
                <a:t>Techniken zur Selbstregulation, wie zum Beispiel Achtsamkeitsübungen</a:t>
              </a:r>
            </a:p>
          </p:txBody>
        </p:sp>
      </p:grpSp>
      <p:sp>
        <p:nvSpPr>
          <p:cNvPr id="70" name="AutoShape 7">
            <a:extLst>
              <a:ext uri="{FF2B5EF4-FFF2-40B4-BE49-F238E27FC236}">
                <a16:creationId xmlns:a16="http://schemas.microsoft.com/office/drawing/2014/main" id="{AFBF86E3-B45C-6B59-968F-35778B12BB9C}"/>
              </a:ext>
            </a:extLst>
          </p:cNvPr>
          <p:cNvSpPr/>
          <p:nvPr/>
        </p:nvSpPr>
        <p:spPr>
          <a:xfrm>
            <a:off x="2600918" y="9580254"/>
            <a:ext cx="233275" cy="0"/>
          </a:xfrm>
          <a:prstGeom prst="line">
            <a:avLst/>
          </a:prstGeom>
          <a:ln w="19050" cap="flat">
            <a:solidFill>
              <a:srgbClr val="221F23"/>
            </a:solidFill>
            <a:prstDash val="solid"/>
            <a:headEnd type="none" w="sm" len="sm"/>
            <a:tailEnd type="none" w="sm" len="sm"/>
          </a:ln>
        </p:spPr>
      </p:sp>
      <p:sp>
        <p:nvSpPr>
          <p:cNvPr id="76" name="TextBox 12">
            <a:extLst>
              <a:ext uri="{FF2B5EF4-FFF2-40B4-BE49-F238E27FC236}">
                <a16:creationId xmlns:a16="http://schemas.microsoft.com/office/drawing/2014/main" id="{5CB57A48-38EF-17B1-E857-7BD29CE6BFB8}"/>
              </a:ext>
            </a:extLst>
          </p:cNvPr>
          <p:cNvSpPr txBox="1"/>
          <p:nvPr/>
        </p:nvSpPr>
        <p:spPr>
          <a:xfrm>
            <a:off x="1037031" y="9229156"/>
            <a:ext cx="2138275" cy="209672"/>
          </a:xfrm>
          <a:prstGeom prst="rect">
            <a:avLst/>
          </a:prstGeom>
        </p:spPr>
        <p:txBody>
          <a:bodyPr wrap="square" lIns="0" tIns="0" rIns="0" bIns="0" rtlCol="0" anchor="t">
            <a:spAutoFit/>
          </a:bodyPr>
          <a:lstStyle/>
          <a:p>
            <a:pPr>
              <a:lnSpc>
                <a:spcPts val="1679"/>
              </a:lnSpc>
            </a:pPr>
            <a:r>
              <a:rPr lang="en-US" sz="1200">
                <a:solidFill>
                  <a:srgbClr val="221F23"/>
                </a:solidFill>
                <a:latin typeface="TAN Aegean"/>
              </a:rPr>
              <a:t>37         38        39</a:t>
            </a:r>
          </a:p>
        </p:txBody>
      </p:sp>
      <p:grpSp>
        <p:nvGrpSpPr>
          <p:cNvPr id="77" name="Group 2">
            <a:extLst>
              <a:ext uri="{FF2B5EF4-FFF2-40B4-BE49-F238E27FC236}">
                <a16:creationId xmlns:a16="http://schemas.microsoft.com/office/drawing/2014/main" id="{FDCEF545-DC25-7D94-A430-CF2E50C81570}"/>
              </a:ext>
            </a:extLst>
          </p:cNvPr>
          <p:cNvGrpSpPr/>
          <p:nvPr/>
        </p:nvGrpSpPr>
        <p:grpSpPr>
          <a:xfrm rot="1509315">
            <a:off x="-1033429" y="-2925957"/>
            <a:ext cx="13280249" cy="17045715"/>
            <a:chOff x="0" y="0"/>
            <a:chExt cx="17706999" cy="22727620"/>
          </a:xfrm>
        </p:grpSpPr>
        <p:pic>
          <p:nvPicPr>
            <p:cNvPr id="78" name="Picture 3">
              <a:extLst>
                <a:ext uri="{FF2B5EF4-FFF2-40B4-BE49-F238E27FC236}">
                  <a16:creationId xmlns:a16="http://schemas.microsoft.com/office/drawing/2014/main" id="{3C934198-BF7A-71D2-9548-2D3F3A409228}"/>
                </a:ext>
              </a:extLst>
            </p:cNvPr>
            <p:cNvPicPr>
              <a:picLocks noChangeAspect="1"/>
            </p:cNvPicPr>
            <p:nvPr/>
          </p:nvPicPr>
          <p:blipFill>
            <a:blip r:embed="rId10">
              <a:alphaModFix amt="5000"/>
            </a:blip>
            <a:srcRect l="11045" r="11045"/>
            <a:stretch>
              <a:fillRect/>
            </a:stretch>
          </p:blipFill>
          <p:spPr>
            <a:xfrm>
              <a:off x="0" y="0"/>
              <a:ext cx="17706999" cy="22727620"/>
            </a:xfrm>
            <a:prstGeom prst="rect">
              <a:avLst/>
            </a:prstGeom>
          </p:spPr>
        </p:pic>
      </p:gr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1028700" y="1028700"/>
            <a:ext cx="632334" cy="733703"/>
          </a:xfrm>
          <a:custGeom>
            <a:avLst/>
            <a:gdLst/>
            <a:ahLst/>
            <a:cxnLst/>
            <a:rect l="l" t="t" r="r" b="b"/>
            <a:pathLst>
              <a:path w="632334" h="733703">
                <a:moveTo>
                  <a:pt x="0" y="0"/>
                </a:moveTo>
                <a:lnTo>
                  <a:pt x="632334" y="0"/>
                </a:lnTo>
                <a:lnTo>
                  <a:pt x="632334" y="733703"/>
                </a:lnTo>
                <a:lnTo>
                  <a:pt x="0" y="733703"/>
                </a:lnTo>
                <a:lnTo>
                  <a:pt x="0" y="0"/>
                </a:lnTo>
                <a:close/>
              </a:path>
            </a:pathLst>
          </a:custGeom>
          <a:blipFill>
            <a:blip r:embed="rId2">
              <a:extLst>
                <a:ext uri="{96DAC541-7B7A-43D3-8B79-37D633B846F1}">
                  <asvg:svgBlip xmlns:asvg="http://schemas.microsoft.com/office/drawing/2016/SVG/main" r:embed="rId3"/>
                </a:ext>
              </a:extLst>
            </a:blip>
            <a:stretch>
              <a:fillRect r="-42302" b="-42814"/>
            </a:stretch>
          </a:blipFill>
        </p:spPr>
      </p:sp>
      <p:sp>
        <p:nvSpPr>
          <p:cNvPr id="6" name="Freeform 6"/>
          <p:cNvSpPr/>
          <p:nvPr/>
        </p:nvSpPr>
        <p:spPr>
          <a:xfrm rot="-5400000">
            <a:off x="16532827" y="5348966"/>
            <a:ext cx="1300195" cy="152751"/>
          </a:xfrm>
          <a:custGeom>
            <a:avLst/>
            <a:gdLst/>
            <a:ahLst/>
            <a:cxnLst/>
            <a:rect l="l" t="t" r="r" b="b"/>
            <a:pathLst>
              <a:path w="1300195" h="152751">
                <a:moveTo>
                  <a:pt x="0" y="0"/>
                </a:moveTo>
                <a:lnTo>
                  <a:pt x="1300195" y="0"/>
                </a:lnTo>
                <a:lnTo>
                  <a:pt x="1300195" y="152751"/>
                </a:lnTo>
                <a:lnTo>
                  <a:pt x="0" y="152751"/>
                </a:lnTo>
                <a:lnTo>
                  <a:pt x="0" y="0"/>
                </a:lnTo>
                <a:close/>
              </a:path>
            </a:pathLst>
          </a:custGeom>
          <a:blipFill>
            <a:blip r:embed="rId4">
              <a:extLst>
                <a:ext uri="{96DAC541-7B7A-43D3-8B79-37D633B846F1}">
                  <asvg:svgBlip xmlns:asvg="http://schemas.microsoft.com/office/drawing/2016/SVG/main" r:embed="rId5"/>
                </a:ext>
              </a:extLst>
            </a:blip>
            <a:stretch>
              <a:fillRect l="-40933" r="-43353"/>
            </a:stretch>
          </a:blipFill>
        </p:spPr>
      </p:sp>
      <p:grpSp>
        <p:nvGrpSpPr>
          <p:cNvPr id="7" name="Group 7"/>
          <p:cNvGrpSpPr>
            <a:grpSpLocks noChangeAspect="1"/>
          </p:cNvGrpSpPr>
          <p:nvPr/>
        </p:nvGrpSpPr>
        <p:grpSpPr>
          <a:xfrm>
            <a:off x="17113216" y="4211561"/>
            <a:ext cx="139416" cy="139416"/>
            <a:chOff x="0" y="0"/>
            <a:chExt cx="6355080" cy="6355080"/>
          </a:xfrm>
        </p:grpSpPr>
        <p:sp>
          <p:nvSpPr>
            <p:cNvPr id="8" name="Freeform 8"/>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21F23"/>
            </a:solidFill>
          </p:spPr>
        </p:sp>
      </p:grpSp>
      <p:sp>
        <p:nvSpPr>
          <p:cNvPr id="9" name="Freeform 9"/>
          <p:cNvSpPr/>
          <p:nvPr/>
        </p:nvSpPr>
        <p:spPr>
          <a:xfrm rot="5400000">
            <a:off x="16920508" y="8919508"/>
            <a:ext cx="246305" cy="431279"/>
          </a:xfrm>
          <a:custGeom>
            <a:avLst/>
            <a:gdLst/>
            <a:ahLst/>
            <a:cxnLst/>
            <a:rect l="l" t="t" r="r" b="b"/>
            <a:pathLst>
              <a:path w="246305" h="431279">
                <a:moveTo>
                  <a:pt x="0" y="0"/>
                </a:moveTo>
                <a:lnTo>
                  <a:pt x="246305" y="0"/>
                </a:lnTo>
                <a:lnTo>
                  <a:pt x="246305" y="431279"/>
                </a:lnTo>
                <a:lnTo>
                  <a:pt x="0" y="431279"/>
                </a:lnTo>
                <a:lnTo>
                  <a:pt x="0" y="0"/>
                </a:lnTo>
                <a:close/>
              </a:path>
            </a:pathLst>
          </a:custGeom>
          <a:blipFill>
            <a:blip r:embed="rId6">
              <a:extLst>
                <a:ext uri="{96DAC541-7B7A-43D3-8B79-37D633B846F1}">
                  <asvg:svgBlip xmlns:asvg="http://schemas.microsoft.com/office/drawing/2016/SVG/main" r:embed="rId7"/>
                </a:ext>
              </a:extLst>
            </a:blip>
            <a:stretch>
              <a:fillRect l="-75099"/>
            </a:stretch>
          </a:blipFill>
        </p:spPr>
      </p:sp>
      <p:grpSp>
        <p:nvGrpSpPr>
          <p:cNvPr id="10" name="Group 10"/>
          <p:cNvGrpSpPr/>
          <p:nvPr/>
        </p:nvGrpSpPr>
        <p:grpSpPr>
          <a:xfrm>
            <a:off x="1814809" y="3421289"/>
            <a:ext cx="1598228" cy="147779"/>
            <a:chOff x="0" y="0"/>
            <a:chExt cx="1648200" cy="152400"/>
          </a:xfrm>
        </p:grpSpPr>
        <p:sp>
          <p:nvSpPr>
            <p:cNvPr id="11" name="Freeform 11"/>
            <p:cNvSpPr/>
            <p:nvPr/>
          </p:nvSpPr>
          <p:spPr>
            <a:xfrm>
              <a:off x="0" y="0"/>
              <a:ext cx="1648200" cy="152400"/>
            </a:xfrm>
            <a:custGeom>
              <a:avLst/>
              <a:gdLst/>
              <a:ahLst/>
              <a:cxnLst/>
              <a:rect l="l" t="t" r="r" b="b"/>
              <a:pathLst>
                <a:path w="1648200" h="152400">
                  <a:moveTo>
                    <a:pt x="0" y="0"/>
                  </a:moveTo>
                  <a:lnTo>
                    <a:pt x="1648200" y="0"/>
                  </a:lnTo>
                  <a:lnTo>
                    <a:pt x="1648200" y="152400"/>
                  </a:lnTo>
                  <a:lnTo>
                    <a:pt x="0" y="152400"/>
                  </a:lnTo>
                  <a:close/>
                </a:path>
              </a:pathLst>
            </a:custGeom>
            <a:solidFill>
              <a:srgbClr val="E4F2F2"/>
            </a:solidFill>
          </p:spPr>
        </p:sp>
      </p:grpSp>
      <p:grpSp>
        <p:nvGrpSpPr>
          <p:cNvPr id="12" name="Group 12"/>
          <p:cNvGrpSpPr/>
          <p:nvPr/>
        </p:nvGrpSpPr>
        <p:grpSpPr>
          <a:xfrm>
            <a:off x="386758" y="9886860"/>
            <a:ext cx="17901242" cy="335998"/>
            <a:chOff x="0" y="0"/>
            <a:chExt cx="23868323" cy="447998"/>
          </a:xfrm>
        </p:grpSpPr>
        <p:sp>
          <p:nvSpPr>
            <p:cNvPr id="13" name="TextBox 13"/>
            <p:cNvSpPr txBox="1"/>
            <p:nvPr/>
          </p:nvSpPr>
          <p:spPr>
            <a:xfrm>
              <a:off x="127545" y="-66675"/>
              <a:ext cx="23740779" cy="499564"/>
            </a:xfrm>
            <a:prstGeom prst="rect">
              <a:avLst/>
            </a:prstGeom>
          </p:spPr>
          <p:txBody>
            <a:bodyPr lIns="0" tIns="0" rIns="0" bIns="0" rtlCol="0" anchor="t">
              <a:spAutoFit/>
            </a:bodyPr>
            <a:lstStyle/>
            <a:p>
              <a:pPr>
                <a:lnSpc>
                  <a:spcPts val="2841"/>
                </a:lnSpc>
              </a:pPr>
              <a:r>
                <a:rPr lang="en-US" sz="2185" spc="305">
                  <a:solidFill>
                    <a:srgbClr val="638991"/>
                  </a:solidFill>
                  <a:latin typeface="Carlito Bold"/>
                </a:rPr>
                <a:t>     </a:t>
              </a:r>
              <a:r>
                <a:rPr lang="en-US" sz="2185" spc="305">
                  <a:solidFill>
                    <a:srgbClr val="D9D9D9"/>
                  </a:solidFill>
                  <a:latin typeface="Carlito Bold"/>
                </a:rPr>
                <a:t>Dr. Dittmer Institut   I   www.heilpraktiker-psychotherapie-werden.de</a:t>
              </a:r>
            </a:p>
          </p:txBody>
        </p:sp>
        <p:sp>
          <p:nvSpPr>
            <p:cNvPr id="14" name="Freeform 14"/>
            <p:cNvSpPr/>
            <p:nvPr/>
          </p:nvSpPr>
          <p:spPr>
            <a:xfrm>
              <a:off x="0" y="0"/>
              <a:ext cx="447998" cy="447998"/>
            </a:xfrm>
            <a:custGeom>
              <a:avLst/>
              <a:gdLst/>
              <a:ahLst/>
              <a:cxnLst/>
              <a:rect l="l" t="t" r="r" b="b"/>
              <a:pathLst>
                <a:path w="447998" h="447998">
                  <a:moveTo>
                    <a:pt x="0" y="0"/>
                  </a:moveTo>
                  <a:lnTo>
                    <a:pt x="447998" y="0"/>
                  </a:lnTo>
                  <a:lnTo>
                    <a:pt x="447998" y="447998"/>
                  </a:lnTo>
                  <a:lnTo>
                    <a:pt x="0" y="447998"/>
                  </a:lnTo>
                  <a:lnTo>
                    <a:pt x="0" y="0"/>
                  </a:lnTo>
                  <a:close/>
                </a:path>
              </a:pathLst>
            </a:custGeom>
            <a:blipFill>
              <a:blip r:embed="rId8"/>
              <a:stretch>
                <a:fillRect/>
              </a:stretch>
            </a:blipFill>
          </p:spPr>
        </p:sp>
      </p:grpSp>
      <p:grpSp>
        <p:nvGrpSpPr>
          <p:cNvPr id="15" name="Group 15"/>
          <p:cNvGrpSpPr/>
          <p:nvPr/>
        </p:nvGrpSpPr>
        <p:grpSpPr>
          <a:xfrm>
            <a:off x="4473121" y="1395552"/>
            <a:ext cx="12354900" cy="7862748"/>
            <a:chOff x="0" y="0"/>
            <a:chExt cx="5674209" cy="3611108"/>
          </a:xfrm>
        </p:grpSpPr>
        <p:sp>
          <p:nvSpPr>
            <p:cNvPr id="16" name="Freeform 16"/>
            <p:cNvSpPr/>
            <p:nvPr/>
          </p:nvSpPr>
          <p:spPr>
            <a:xfrm>
              <a:off x="0" y="0"/>
              <a:ext cx="5674209" cy="3611108"/>
            </a:xfrm>
            <a:custGeom>
              <a:avLst/>
              <a:gdLst/>
              <a:ahLst/>
              <a:cxnLst/>
              <a:rect l="l" t="t" r="r" b="b"/>
              <a:pathLst>
                <a:path w="5674209" h="3611108">
                  <a:moveTo>
                    <a:pt x="0" y="0"/>
                  </a:moveTo>
                  <a:lnTo>
                    <a:pt x="5674209" y="0"/>
                  </a:lnTo>
                  <a:lnTo>
                    <a:pt x="5674209" y="3611108"/>
                  </a:lnTo>
                  <a:lnTo>
                    <a:pt x="0" y="3611108"/>
                  </a:lnTo>
                  <a:close/>
                </a:path>
              </a:pathLst>
            </a:custGeom>
            <a:solidFill>
              <a:srgbClr val="E4F2F2"/>
            </a:solidFill>
          </p:spPr>
        </p:sp>
      </p:grpSp>
      <p:sp>
        <p:nvSpPr>
          <p:cNvPr id="20" name="TextBox 20"/>
          <p:cNvSpPr txBox="1"/>
          <p:nvPr/>
        </p:nvSpPr>
        <p:spPr>
          <a:xfrm>
            <a:off x="1814809" y="2683796"/>
            <a:ext cx="4033761" cy="613410"/>
          </a:xfrm>
          <a:prstGeom prst="rect">
            <a:avLst/>
          </a:prstGeom>
        </p:spPr>
        <p:txBody>
          <a:bodyPr lIns="0" tIns="0" rIns="0" bIns="0" rtlCol="0" anchor="t">
            <a:spAutoFit/>
          </a:bodyPr>
          <a:lstStyle/>
          <a:p>
            <a:pPr>
              <a:lnSpc>
                <a:spcPts val="5040"/>
              </a:lnSpc>
            </a:pPr>
            <a:r>
              <a:rPr lang="en-US" sz="3600">
                <a:solidFill>
                  <a:srgbClr val="221F23"/>
                </a:solidFill>
                <a:latin typeface="Benedict"/>
              </a:rPr>
              <a:t>Selbstfürsorge</a:t>
            </a:r>
          </a:p>
        </p:txBody>
      </p:sp>
      <p:sp>
        <p:nvSpPr>
          <p:cNvPr id="21" name="TextBox 21"/>
          <p:cNvSpPr txBox="1"/>
          <p:nvPr/>
        </p:nvSpPr>
        <p:spPr>
          <a:xfrm>
            <a:off x="12738058" y="788035"/>
            <a:ext cx="1120424" cy="240665"/>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Atemübungen</a:t>
            </a:r>
          </a:p>
        </p:txBody>
      </p:sp>
      <p:sp>
        <p:nvSpPr>
          <p:cNvPr id="22" name="TextBox 22"/>
          <p:cNvSpPr txBox="1"/>
          <p:nvPr/>
        </p:nvSpPr>
        <p:spPr>
          <a:xfrm>
            <a:off x="14642223" y="788035"/>
            <a:ext cx="1224733" cy="240665"/>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Zeitmangement</a:t>
            </a:r>
          </a:p>
        </p:txBody>
      </p:sp>
      <p:sp>
        <p:nvSpPr>
          <p:cNvPr id="23" name="TextBox 23"/>
          <p:cNvSpPr txBox="1"/>
          <p:nvPr/>
        </p:nvSpPr>
        <p:spPr>
          <a:xfrm>
            <a:off x="16403409" y="788035"/>
            <a:ext cx="1287318" cy="240665"/>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Selbstfürsorge</a:t>
            </a:r>
          </a:p>
        </p:txBody>
      </p:sp>
      <p:sp>
        <p:nvSpPr>
          <p:cNvPr id="24" name="TextBox 24"/>
          <p:cNvSpPr txBox="1"/>
          <p:nvPr/>
        </p:nvSpPr>
        <p:spPr>
          <a:xfrm>
            <a:off x="1814809" y="6876217"/>
            <a:ext cx="2290032" cy="944880"/>
          </a:xfrm>
          <a:prstGeom prst="rect">
            <a:avLst/>
          </a:prstGeom>
        </p:spPr>
        <p:txBody>
          <a:bodyPr lIns="0" tIns="0" rIns="0" bIns="0" rtlCol="0" anchor="t">
            <a:spAutoFit/>
          </a:bodyPr>
          <a:lstStyle/>
          <a:p>
            <a:pPr>
              <a:lnSpc>
                <a:spcPts val="2519"/>
              </a:lnSpc>
              <a:spcBef>
                <a:spcPct val="0"/>
              </a:spcBef>
            </a:pPr>
            <a:r>
              <a:rPr lang="en-US" sz="1799">
                <a:solidFill>
                  <a:srgbClr val="000000"/>
                </a:solidFill>
                <a:latin typeface="Evolve Sans"/>
              </a:rPr>
              <a:t>Finde die passende Übung für deinen Patienten</a:t>
            </a:r>
          </a:p>
        </p:txBody>
      </p:sp>
      <p:sp>
        <p:nvSpPr>
          <p:cNvPr id="25" name="TextBox 25"/>
          <p:cNvSpPr txBox="1"/>
          <p:nvPr/>
        </p:nvSpPr>
        <p:spPr>
          <a:xfrm>
            <a:off x="1814809" y="6483787"/>
            <a:ext cx="2496865" cy="316230"/>
          </a:xfrm>
          <a:prstGeom prst="rect">
            <a:avLst/>
          </a:prstGeom>
        </p:spPr>
        <p:txBody>
          <a:bodyPr lIns="0" tIns="0" rIns="0" bIns="0" rtlCol="0" anchor="t">
            <a:spAutoFit/>
          </a:bodyPr>
          <a:lstStyle/>
          <a:p>
            <a:pPr algn="just">
              <a:lnSpc>
                <a:spcPts val="2519"/>
              </a:lnSpc>
              <a:spcBef>
                <a:spcPct val="0"/>
              </a:spcBef>
            </a:pPr>
            <a:r>
              <a:rPr lang="en-US" sz="1799">
                <a:solidFill>
                  <a:srgbClr val="404040"/>
                </a:solidFill>
                <a:latin typeface="Evolve Sans"/>
              </a:rPr>
              <a:t>Sitzung 2: Übungen</a:t>
            </a:r>
          </a:p>
        </p:txBody>
      </p:sp>
      <p:sp>
        <p:nvSpPr>
          <p:cNvPr id="26" name="TextBox 26"/>
          <p:cNvSpPr txBox="1"/>
          <p:nvPr/>
        </p:nvSpPr>
        <p:spPr>
          <a:xfrm>
            <a:off x="4741730" y="2547263"/>
            <a:ext cx="11934763" cy="1798320"/>
          </a:xfrm>
          <a:prstGeom prst="rect">
            <a:avLst/>
          </a:prstGeom>
        </p:spPr>
        <p:txBody>
          <a:bodyPr lIns="0" tIns="0" rIns="0" bIns="0" rtlCol="0" anchor="t">
            <a:spAutoFit/>
          </a:bodyPr>
          <a:lstStyle/>
          <a:p>
            <a:pPr>
              <a:lnSpc>
                <a:spcPts val="2880"/>
              </a:lnSpc>
            </a:pPr>
            <a:r>
              <a:rPr lang="en-US" sz="1800">
                <a:solidFill>
                  <a:srgbClr val="000000"/>
                </a:solidFill>
                <a:latin typeface="Evolve Sans Bold"/>
              </a:rPr>
              <a:t>Stressreduktion: Atemfokussierte Entspannung</a:t>
            </a:r>
          </a:p>
          <a:p>
            <a:pPr>
              <a:lnSpc>
                <a:spcPts val="2880"/>
              </a:lnSpc>
            </a:pPr>
            <a:r>
              <a:rPr lang="en-US" sz="1800">
                <a:solidFill>
                  <a:srgbClr val="000000"/>
                </a:solidFill>
                <a:latin typeface="Evolve Sans"/>
              </a:rPr>
              <a:t>Setzen Sie sich bequem hin oder legen Sie sich hin.</a:t>
            </a:r>
          </a:p>
          <a:p>
            <a:pPr>
              <a:lnSpc>
                <a:spcPts val="2880"/>
              </a:lnSpc>
            </a:pPr>
            <a:r>
              <a:rPr lang="en-US" sz="1800">
                <a:solidFill>
                  <a:srgbClr val="000000"/>
                </a:solidFill>
                <a:latin typeface="Evolve Sans"/>
              </a:rPr>
              <a:t>Schließen Sie die Augen und atmen Sie tief ein und aus.</a:t>
            </a:r>
          </a:p>
          <a:p>
            <a:pPr>
              <a:lnSpc>
                <a:spcPts val="2880"/>
              </a:lnSpc>
            </a:pPr>
            <a:r>
              <a:rPr lang="en-US" sz="1800">
                <a:solidFill>
                  <a:srgbClr val="000000"/>
                </a:solidFill>
                <a:latin typeface="Evolve Sans"/>
              </a:rPr>
              <a:t>Konzentrieren Sie sich auf Ihren Atem und lassen Sie alle Anspannungen los.Wiederholen Sie dies für 5-10 Minuten, um Stress abzubauen.</a:t>
            </a:r>
          </a:p>
        </p:txBody>
      </p:sp>
      <p:sp>
        <p:nvSpPr>
          <p:cNvPr id="27" name="TextBox 27"/>
          <p:cNvSpPr txBox="1"/>
          <p:nvPr/>
        </p:nvSpPr>
        <p:spPr>
          <a:xfrm>
            <a:off x="4691556" y="1486178"/>
            <a:ext cx="11934763" cy="613410"/>
          </a:xfrm>
          <a:prstGeom prst="rect">
            <a:avLst/>
          </a:prstGeom>
        </p:spPr>
        <p:txBody>
          <a:bodyPr lIns="0" tIns="0" rIns="0" bIns="0" rtlCol="0" anchor="t">
            <a:spAutoFit/>
          </a:bodyPr>
          <a:lstStyle/>
          <a:p>
            <a:pPr>
              <a:lnSpc>
                <a:spcPts val="5040"/>
              </a:lnSpc>
            </a:pPr>
            <a:r>
              <a:rPr lang="en-US" sz="3600">
                <a:solidFill>
                  <a:srgbClr val="221F23"/>
                </a:solidFill>
                <a:latin typeface="Benedict"/>
              </a:rPr>
              <a:t>Übungsanleitung</a:t>
            </a:r>
          </a:p>
        </p:txBody>
      </p:sp>
      <p:sp>
        <p:nvSpPr>
          <p:cNvPr id="28" name="TextBox 28"/>
          <p:cNvSpPr txBox="1"/>
          <p:nvPr/>
        </p:nvSpPr>
        <p:spPr>
          <a:xfrm>
            <a:off x="4741730" y="4699044"/>
            <a:ext cx="11934763" cy="2160270"/>
          </a:xfrm>
          <a:prstGeom prst="rect">
            <a:avLst/>
          </a:prstGeom>
        </p:spPr>
        <p:txBody>
          <a:bodyPr lIns="0" tIns="0" rIns="0" bIns="0" rtlCol="0" anchor="t">
            <a:spAutoFit/>
          </a:bodyPr>
          <a:lstStyle/>
          <a:p>
            <a:pPr>
              <a:lnSpc>
                <a:spcPts val="2880"/>
              </a:lnSpc>
            </a:pPr>
            <a:r>
              <a:rPr lang="en-US" sz="1800">
                <a:solidFill>
                  <a:srgbClr val="000000"/>
                </a:solidFill>
                <a:latin typeface="Evolve Sans Bold"/>
              </a:rPr>
              <a:t>Emotionale Regulation: Gefühlsakzeptanz-Meditation</a:t>
            </a:r>
          </a:p>
          <a:p>
            <a:pPr>
              <a:lnSpc>
                <a:spcPts val="2880"/>
              </a:lnSpc>
            </a:pPr>
            <a:r>
              <a:rPr lang="en-US" sz="1800">
                <a:solidFill>
                  <a:srgbClr val="000000"/>
                </a:solidFill>
                <a:latin typeface="Evolve Sans"/>
              </a:rPr>
              <a:t>Finden Sie einen ruhigen Ort und setzen oder legen Sie sich hin.</a:t>
            </a:r>
          </a:p>
          <a:p>
            <a:pPr>
              <a:lnSpc>
                <a:spcPts val="2880"/>
              </a:lnSpc>
            </a:pPr>
            <a:r>
              <a:rPr lang="en-US" sz="1800">
                <a:solidFill>
                  <a:srgbClr val="000000"/>
                </a:solidFill>
                <a:latin typeface="Evolve Sans"/>
              </a:rPr>
              <a:t>Atmen Sie tief ein und aus, um sich zu zentrieren.</a:t>
            </a:r>
          </a:p>
          <a:p>
            <a:pPr>
              <a:lnSpc>
                <a:spcPts val="2880"/>
              </a:lnSpc>
            </a:pPr>
            <a:r>
              <a:rPr lang="en-US" sz="1800">
                <a:solidFill>
                  <a:srgbClr val="000000"/>
                </a:solidFill>
                <a:latin typeface="Evolve Sans"/>
              </a:rPr>
              <a:t>Akzeptieren Sie Ihre Gefühle ohne Urteil.</a:t>
            </a:r>
          </a:p>
          <a:p>
            <a:pPr>
              <a:lnSpc>
                <a:spcPts val="2880"/>
              </a:lnSpc>
            </a:pPr>
            <a:r>
              <a:rPr lang="en-US" sz="1800">
                <a:solidFill>
                  <a:srgbClr val="000000"/>
                </a:solidFill>
                <a:latin typeface="Evolve Sans"/>
              </a:rPr>
              <a:t>Visualisieren Sie, wie die Emotionen kommen und gehen, wie Wellen.</a:t>
            </a:r>
          </a:p>
          <a:p>
            <a:pPr>
              <a:lnSpc>
                <a:spcPts val="2880"/>
              </a:lnSpc>
            </a:pPr>
            <a:r>
              <a:rPr lang="en-US" sz="1800">
                <a:solidFill>
                  <a:srgbClr val="000000"/>
                </a:solidFill>
                <a:latin typeface="Evolve Sans"/>
              </a:rPr>
              <a:t>Betonen Sie, dass es in Ordnung ist, diese Emotionen zu spüren.</a:t>
            </a:r>
          </a:p>
        </p:txBody>
      </p:sp>
      <p:sp>
        <p:nvSpPr>
          <p:cNvPr id="29" name="TextBox 29"/>
          <p:cNvSpPr txBox="1"/>
          <p:nvPr/>
        </p:nvSpPr>
        <p:spPr>
          <a:xfrm>
            <a:off x="4683189" y="7165027"/>
            <a:ext cx="11934763" cy="1798320"/>
          </a:xfrm>
          <a:prstGeom prst="rect">
            <a:avLst/>
          </a:prstGeom>
        </p:spPr>
        <p:txBody>
          <a:bodyPr lIns="0" tIns="0" rIns="0" bIns="0" rtlCol="0" anchor="t">
            <a:spAutoFit/>
          </a:bodyPr>
          <a:lstStyle/>
          <a:p>
            <a:pPr>
              <a:lnSpc>
                <a:spcPts val="2880"/>
              </a:lnSpc>
            </a:pPr>
            <a:r>
              <a:rPr lang="en-US" sz="1800">
                <a:solidFill>
                  <a:srgbClr val="000000"/>
                </a:solidFill>
                <a:latin typeface="Evolve Sans Bold"/>
              </a:rPr>
              <a:t>Selbstwirksamkeit fördern: Erfolgstagebuch</a:t>
            </a:r>
          </a:p>
          <a:p>
            <a:pPr>
              <a:lnSpc>
                <a:spcPts val="2880"/>
              </a:lnSpc>
            </a:pPr>
            <a:r>
              <a:rPr lang="en-US" sz="1800">
                <a:solidFill>
                  <a:srgbClr val="000000"/>
                </a:solidFill>
                <a:latin typeface="Evolve Sans"/>
              </a:rPr>
              <a:t>Notieren Sie täglich kleine Erfolge oder positive Ereignisse.</a:t>
            </a:r>
          </a:p>
          <a:p>
            <a:pPr>
              <a:lnSpc>
                <a:spcPts val="2880"/>
              </a:lnSpc>
            </a:pPr>
            <a:r>
              <a:rPr lang="en-US" sz="1800">
                <a:solidFill>
                  <a:srgbClr val="000000"/>
                </a:solidFill>
                <a:latin typeface="Evolve Sans"/>
              </a:rPr>
              <a:t>Betrachten Sie selbst kleine Fortschritte als Erfolg.</a:t>
            </a:r>
          </a:p>
          <a:p>
            <a:pPr>
              <a:lnSpc>
                <a:spcPts val="2880"/>
              </a:lnSpc>
            </a:pPr>
            <a:r>
              <a:rPr lang="en-US" sz="1800">
                <a:solidFill>
                  <a:srgbClr val="000000"/>
                </a:solidFill>
                <a:latin typeface="Evolve Sans"/>
              </a:rPr>
              <a:t>Lesen Sie Ihr Erfolgstagebuch regelmäßig, um Ihre Fähigkeiten und Erfolge zu erkennen.</a:t>
            </a:r>
          </a:p>
          <a:p>
            <a:pPr>
              <a:lnSpc>
                <a:spcPts val="2880"/>
              </a:lnSpc>
            </a:pPr>
            <a:endParaRPr lang="en-US" sz="1800">
              <a:solidFill>
                <a:srgbClr val="000000"/>
              </a:solidFill>
              <a:latin typeface="Evolve Sans"/>
            </a:endParaRPr>
          </a:p>
        </p:txBody>
      </p:sp>
      <p:sp>
        <p:nvSpPr>
          <p:cNvPr id="34" name="AutoShape 7">
            <a:extLst>
              <a:ext uri="{FF2B5EF4-FFF2-40B4-BE49-F238E27FC236}">
                <a16:creationId xmlns:a16="http://schemas.microsoft.com/office/drawing/2014/main" id="{30807EF7-04A7-EBF4-7AFE-8FA3B4F5499F}"/>
              </a:ext>
            </a:extLst>
          </p:cNvPr>
          <p:cNvSpPr/>
          <p:nvPr/>
        </p:nvSpPr>
        <p:spPr>
          <a:xfrm>
            <a:off x="1062125" y="9563100"/>
            <a:ext cx="233275" cy="0"/>
          </a:xfrm>
          <a:prstGeom prst="line">
            <a:avLst/>
          </a:prstGeom>
          <a:ln w="19050" cap="flat">
            <a:solidFill>
              <a:srgbClr val="221F23"/>
            </a:solidFill>
            <a:prstDash val="solid"/>
            <a:headEnd type="none" w="sm" len="sm"/>
            <a:tailEnd type="none" w="sm" len="sm"/>
          </a:ln>
        </p:spPr>
      </p:sp>
      <p:sp>
        <p:nvSpPr>
          <p:cNvPr id="36" name="TextBox 12">
            <a:extLst>
              <a:ext uri="{FF2B5EF4-FFF2-40B4-BE49-F238E27FC236}">
                <a16:creationId xmlns:a16="http://schemas.microsoft.com/office/drawing/2014/main" id="{363D7EDE-4D81-40D3-8816-A870C82568F6}"/>
              </a:ext>
            </a:extLst>
          </p:cNvPr>
          <p:cNvSpPr txBox="1"/>
          <p:nvPr/>
        </p:nvSpPr>
        <p:spPr>
          <a:xfrm>
            <a:off x="1037031" y="9229156"/>
            <a:ext cx="2138275" cy="209672"/>
          </a:xfrm>
          <a:prstGeom prst="rect">
            <a:avLst/>
          </a:prstGeom>
        </p:spPr>
        <p:txBody>
          <a:bodyPr wrap="square" lIns="0" tIns="0" rIns="0" bIns="0" rtlCol="0" anchor="t">
            <a:spAutoFit/>
          </a:bodyPr>
          <a:lstStyle/>
          <a:p>
            <a:pPr>
              <a:lnSpc>
                <a:spcPts val="1679"/>
              </a:lnSpc>
            </a:pPr>
            <a:r>
              <a:rPr lang="en-US" sz="1200">
                <a:solidFill>
                  <a:srgbClr val="221F23"/>
                </a:solidFill>
                <a:latin typeface="TAN Aegean"/>
              </a:rPr>
              <a:t> 40         41        42</a:t>
            </a:r>
          </a:p>
        </p:txBody>
      </p:sp>
      <p:grpSp>
        <p:nvGrpSpPr>
          <p:cNvPr id="37" name="Group 2">
            <a:extLst>
              <a:ext uri="{FF2B5EF4-FFF2-40B4-BE49-F238E27FC236}">
                <a16:creationId xmlns:a16="http://schemas.microsoft.com/office/drawing/2014/main" id="{3B38CD54-6F63-7E39-75D7-8D5DA645B299}"/>
              </a:ext>
            </a:extLst>
          </p:cNvPr>
          <p:cNvGrpSpPr/>
          <p:nvPr/>
        </p:nvGrpSpPr>
        <p:grpSpPr>
          <a:xfrm rot="1509315">
            <a:off x="-1033429" y="-2925957"/>
            <a:ext cx="13280249" cy="17045715"/>
            <a:chOff x="0" y="0"/>
            <a:chExt cx="17706999" cy="22727620"/>
          </a:xfrm>
        </p:grpSpPr>
        <p:pic>
          <p:nvPicPr>
            <p:cNvPr id="38" name="Picture 3">
              <a:extLst>
                <a:ext uri="{FF2B5EF4-FFF2-40B4-BE49-F238E27FC236}">
                  <a16:creationId xmlns:a16="http://schemas.microsoft.com/office/drawing/2014/main" id="{C8A0EADD-91EB-4738-8C6A-08AE4A307F3C}"/>
                </a:ext>
              </a:extLst>
            </p:cNvPr>
            <p:cNvPicPr>
              <a:picLocks noChangeAspect="1"/>
            </p:cNvPicPr>
            <p:nvPr/>
          </p:nvPicPr>
          <p:blipFill>
            <a:blip r:embed="rId9">
              <a:alphaModFix amt="5000"/>
            </a:blip>
            <a:srcRect l="11045" r="11045"/>
            <a:stretch>
              <a:fillRect/>
            </a:stretch>
          </p:blipFill>
          <p:spPr>
            <a:xfrm>
              <a:off x="0" y="0"/>
              <a:ext cx="17706999" cy="22727620"/>
            </a:xfrm>
            <a:prstGeom prst="rect">
              <a:avLst/>
            </a:prstGeom>
          </p:spPr>
        </p:pic>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1028700" y="1028700"/>
            <a:ext cx="632334" cy="733703"/>
          </a:xfrm>
          <a:custGeom>
            <a:avLst/>
            <a:gdLst/>
            <a:ahLst/>
            <a:cxnLst/>
            <a:rect l="l" t="t" r="r" b="b"/>
            <a:pathLst>
              <a:path w="632334" h="733703">
                <a:moveTo>
                  <a:pt x="0" y="0"/>
                </a:moveTo>
                <a:lnTo>
                  <a:pt x="632334" y="0"/>
                </a:lnTo>
                <a:lnTo>
                  <a:pt x="632334" y="733703"/>
                </a:lnTo>
                <a:lnTo>
                  <a:pt x="0" y="733703"/>
                </a:lnTo>
                <a:lnTo>
                  <a:pt x="0" y="0"/>
                </a:lnTo>
                <a:close/>
              </a:path>
            </a:pathLst>
          </a:custGeom>
          <a:blipFill>
            <a:blip r:embed="rId2">
              <a:extLst>
                <a:ext uri="{96DAC541-7B7A-43D3-8B79-37D633B846F1}">
                  <asvg:svgBlip xmlns:asvg="http://schemas.microsoft.com/office/drawing/2016/SVG/main" r:embed="rId3"/>
                </a:ext>
              </a:extLst>
            </a:blip>
            <a:stretch>
              <a:fillRect r="-42302" b="-42814"/>
            </a:stretch>
          </a:blipFill>
        </p:spPr>
      </p:sp>
      <p:sp>
        <p:nvSpPr>
          <p:cNvPr id="6" name="Freeform 6"/>
          <p:cNvSpPr/>
          <p:nvPr/>
        </p:nvSpPr>
        <p:spPr>
          <a:xfrm rot="-5400000">
            <a:off x="16532827" y="5348966"/>
            <a:ext cx="1300195" cy="152751"/>
          </a:xfrm>
          <a:custGeom>
            <a:avLst/>
            <a:gdLst/>
            <a:ahLst/>
            <a:cxnLst/>
            <a:rect l="l" t="t" r="r" b="b"/>
            <a:pathLst>
              <a:path w="1300195" h="152751">
                <a:moveTo>
                  <a:pt x="0" y="0"/>
                </a:moveTo>
                <a:lnTo>
                  <a:pt x="1300195" y="0"/>
                </a:lnTo>
                <a:lnTo>
                  <a:pt x="1300195" y="152751"/>
                </a:lnTo>
                <a:lnTo>
                  <a:pt x="0" y="152751"/>
                </a:lnTo>
                <a:lnTo>
                  <a:pt x="0" y="0"/>
                </a:lnTo>
                <a:close/>
              </a:path>
            </a:pathLst>
          </a:custGeom>
          <a:blipFill>
            <a:blip r:embed="rId4">
              <a:extLst>
                <a:ext uri="{96DAC541-7B7A-43D3-8B79-37D633B846F1}">
                  <asvg:svgBlip xmlns:asvg="http://schemas.microsoft.com/office/drawing/2016/SVG/main" r:embed="rId5"/>
                </a:ext>
              </a:extLst>
            </a:blip>
            <a:stretch>
              <a:fillRect l="-40933" r="-43353"/>
            </a:stretch>
          </a:blipFill>
        </p:spPr>
      </p:sp>
      <p:grpSp>
        <p:nvGrpSpPr>
          <p:cNvPr id="7" name="Group 7"/>
          <p:cNvGrpSpPr>
            <a:grpSpLocks noChangeAspect="1"/>
          </p:cNvGrpSpPr>
          <p:nvPr/>
        </p:nvGrpSpPr>
        <p:grpSpPr>
          <a:xfrm>
            <a:off x="17113216" y="4211561"/>
            <a:ext cx="139416" cy="139416"/>
            <a:chOff x="0" y="0"/>
            <a:chExt cx="6355080" cy="6355080"/>
          </a:xfrm>
        </p:grpSpPr>
        <p:sp>
          <p:nvSpPr>
            <p:cNvPr id="8" name="Freeform 8"/>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21F23"/>
            </a:solidFill>
          </p:spPr>
        </p:sp>
      </p:grpSp>
      <p:sp>
        <p:nvSpPr>
          <p:cNvPr id="9" name="Freeform 9"/>
          <p:cNvSpPr/>
          <p:nvPr/>
        </p:nvSpPr>
        <p:spPr>
          <a:xfrm rot="5400000">
            <a:off x="16920508" y="8919508"/>
            <a:ext cx="246305" cy="431279"/>
          </a:xfrm>
          <a:custGeom>
            <a:avLst/>
            <a:gdLst/>
            <a:ahLst/>
            <a:cxnLst/>
            <a:rect l="l" t="t" r="r" b="b"/>
            <a:pathLst>
              <a:path w="246305" h="431279">
                <a:moveTo>
                  <a:pt x="0" y="0"/>
                </a:moveTo>
                <a:lnTo>
                  <a:pt x="246305" y="0"/>
                </a:lnTo>
                <a:lnTo>
                  <a:pt x="246305" y="431279"/>
                </a:lnTo>
                <a:lnTo>
                  <a:pt x="0" y="431279"/>
                </a:lnTo>
                <a:lnTo>
                  <a:pt x="0" y="0"/>
                </a:lnTo>
                <a:close/>
              </a:path>
            </a:pathLst>
          </a:custGeom>
          <a:blipFill>
            <a:blip r:embed="rId6">
              <a:extLst>
                <a:ext uri="{96DAC541-7B7A-43D3-8B79-37D633B846F1}">
                  <asvg:svgBlip xmlns:asvg="http://schemas.microsoft.com/office/drawing/2016/SVG/main" r:embed="rId7"/>
                </a:ext>
              </a:extLst>
            </a:blip>
            <a:stretch>
              <a:fillRect l="-75099"/>
            </a:stretch>
          </a:blipFill>
        </p:spPr>
      </p:sp>
      <p:grpSp>
        <p:nvGrpSpPr>
          <p:cNvPr id="10" name="Group 10"/>
          <p:cNvGrpSpPr/>
          <p:nvPr/>
        </p:nvGrpSpPr>
        <p:grpSpPr>
          <a:xfrm>
            <a:off x="1814809" y="3421289"/>
            <a:ext cx="1598228" cy="147779"/>
            <a:chOff x="0" y="0"/>
            <a:chExt cx="1648200" cy="152400"/>
          </a:xfrm>
        </p:grpSpPr>
        <p:sp>
          <p:nvSpPr>
            <p:cNvPr id="11" name="Freeform 11"/>
            <p:cNvSpPr/>
            <p:nvPr/>
          </p:nvSpPr>
          <p:spPr>
            <a:xfrm>
              <a:off x="0" y="0"/>
              <a:ext cx="1648200" cy="152400"/>
            </a:xfrm>
            <a:custGeom>
              <a:avLst/>
              <a:gdLst/>
              <a:ahLst/>
              <a:cxnLst/>
              <a:rect l="l" t="t" r="r" b="b"/>
              <a:pathLst>
                <a:path w="1648200" h="152400">
                  <a:moveTo>
                    <a:pt x="0" y="0"/>
                  </a:moveTo>
                  <a:lnTo>
                    <a:pt x="1648200" y="0"/>
                  </a:lnTo>
                  <a:lnTo>
                    <a:pt x="1648200" y="152400"/>
                  </a:lnTo>
                  <a:lnTo>
                    <a:pt x="0" y="152400"/>
                  </a:lnTo>
                  <a:close/>
                </a:path>
              </a:pathLst>
            </a:custGeom>
            <a:solidFill>
              <a:srgbClr val="E4F2F2"/>
            </a:solidFill>
          </p:spPr>
        </p:sp>
      </p:grpSp>
      <p:grpSp>
        <p:nvGrpSpPr>
          <p:cNvPr id="12" name="Group 12"/>
          <p:cNvGrpSpPr/>
          <p:nvPr/>
        </p:nvGrpSpPr>
        <p:grpSpPr>
          <a:xfrm>
            <a:off x="386758" y="9886860"/>
            <a:ext cx="17901242" cy="335998"/>
            <a:chOff x="0" y="0"/>
            <a:chExt cx="23868323" cy="447998"/>
          </a:xfrm>
        </p:grpSpPr>
        <p:sp>
          <p:nvSpPr>
            <p:cNvPr id="13" name="TextBox 13"/>
            <p:cNvSpPr txBox="1"/>
            <p:nvPr/>
          </p:nvSpPr>
          <p:spPr>
            <a:xfrm>
              <a:off x="127545" y="-66675"/>
              <a:ext cx="23740779" cy="499564"/>
            </a:xfrm>
            <a:prstGeom prst="rect">
              <a:avLst/>
            </a:prstGeom>
          </p:spPr>
          <p:txBody>
            <a:bodyPr lIns="0" tIns="0" rIns="0" bIns="0" rtlCol="0" anchor="t">
              <a:spAutoFit/>
            </a:bodyPr>
            <a:lstStyle/>
            <a:p>
              <a:pPr>
                <a:lnSpc>
                  <a:spcPts val="2841"/>
                </a:lnSpc>
              </a:pPr>
              <a:r>
                <a:rPr lang="en-US" sz="2185" spc="305">
                  <a:solidFill>
                    <a:srgbClr val="638991"/>
                  </a:solidFill>
                  <a:latin typeface="Carlito Bold"/>
                </a:rPr>
                <a:t>     </a:t>
              </a:r>
              <a:r>
                <a:rPr lang="en-US" sz="2185" spc="305">
                  <a:solidFill>
                    <a:srgbClr val="D9D9D9"/>
                  </a:solidFill>
                  <a:latin typeface="Carlito Bold"/>
                </a:rPr>
                <a:t>Dr. Dittmer Institut   I   www.heilpraktiker-psychotherapie-werden.de</a:t>
              </a:r>
            </a:p>
          </p:txBody>
        </p:sp>
        <p:sp>
          <p:nvSpPr>
            <p:cNvPr id="14" name="Freeform 14"/>
            <p:cNvSpPr/>
            <p:nvPr/>
          </p:nvSpPr>
          <p:spPr>
            <a:xfrm>
              <a:off x="0" y="0"/>
              <a:ext cx="447998" cy="447998"/>
            </a:xfrm>
            <a:custGeom>
              <a:avLst/>
              <a:gdLst/>
              <a:ahLst/>
              <a:cxnLst/>
              <a:rect l="l" t="t" r="r" b="b"/>
              <a:pathLst>
                <a:path w="447998" h="447998">
                  <a:moveTo>
                    <a:pt x="0" y="0"/>
                  </a:moveTo>
                  <a:lnTo>
                    <a:pt x="447998" y="0"/>
                  </a:lnTo>
                  <a:lnTo>
                    <a:pt x="447998" y="447998"/>
                  </a:lnTo>
                  <a:lnTo>
                    <a:pt x="0" y="447998"/>
                  </a:lnTo>
                  <a:lnTo>
                    <a:pt x="0" y="0"/>
                  </a:lnTo>
                  <a:close/>
                </a:path>
              </a:pathLst>
            </a:custGeom>
            <a:blipFill>
              <a:blip r:embed="rId8"/>
              <a:stretch>
                <a:fillRect/>
              </a:stretch>
            </a:blipFill>
          </p:spPr>
        </p:sp>
      </p:grpSp>
      <p:grpSp>
        <p:nvGrpSpPr>
          <p:cNvPr id="15" name="Group 15"/>
          <p:cNvGrpSpPr/>
          <p:nvPr/>
        </p:nvGrpSpPr>
        <p:grpSpPr>
          <a:xfrm>
            <a:off x="4473121" y="1395552"/>
            <a:ext cx="12354900" cy="7862748"/>
            <a:chOff x="0" y="0"/>
            <a:chExt cx="5674209" cy="3611108"/>
          </a:xfrm>
        </p:grpSpPr>
        <p:sp>
          <p:nvSpPr>
            <p:cNvPr id="16" name="Freeform 16"/>
            <p:cNvSpPr/>
            <p:nvPr/>
          </p:nvSpPr>
          <p:spPr>
            <a:xfrm>
              <a:off x="0" y="0"/>
              <a:ext cx="5674209" cy="3611108"/>
            </a:xfrm>
            <a:custGeom>
              <a:avLst/>
              <a:gdLst/>
              <a:ahLst/>
              <a:cxnLst/>
              <a:rect l="l" t="t" r="r" b="b"/>
              <a:pathLst>
                <a:path w="5674209" h="3611108">
                  <a:moveTo>
                    <a:pt x="0" y="0"/>
                  </a:moveTo>
                  <a:lnTo>
                    <a:pt x="5674209" y="0"/>
                  </a:lnTo>
                  <a:lnTo>
                    <a:pt x="5674209" y="3611108"/>
                  </a:lnTo>
                  <a:lnTo>
                    <a:pt x="0" y="3611108"/>
                  </a:lnTo>
                  <a:close/>
                </a:path>
              </a:pathLst>
            </a:custGeom>
            <a:solidFill>
              <a:srgbClr val="E4F2F2"/>
            </a:solidFill>
          </p:spPr>
        </p:sp>
      </p:grpSp>
      <p:sp>
        <p:nvSpPr>
          <p:cNvPr id="20" name="TextBox 20"/>
          <p:cNvSpPr txBox="1"/>
          <p:nvPr/>
        </p:nvSpPr>
        <p:spPr>
          <a:xfrm>
            <a:off x="1814809" y="2683796"/>
            <a:ext cx="4033761" cy="613410"/>
          </a:xfrm>
          <a:prstGeom prst="rect">
            <a:avLst/>
          </a:prstGeom>
        </p:spPr>
        <p:txBody>
          <a:bodyPr lIns="0" tIns="0" rIns="0" bIns="0" rtlCol="0" anchor="t">
            <a:spAutoFit/>
          </a:bodyPr>
          <a:lstStyle/>
          <a:p>
            <a:pPr>
              <a:lnSpc>
                <a:spcPts val="5040"/>
              </a:lnSpc>
            </a:pPr>
            <a:r>
              <a:rPr lang="en-US" sz="3600">
                <a:solidFill>
                  <a:srgbClr val="221F23"/>
                </a:solidFill>
                <a:latin typeface="Benedict"/>
              </a:rPr>
              <a:t>Selbstfürsorge</a:t>
            </a:r>
          </a:p>
        </p:txBody>
      </p:sp>
      <p:sp>
        <p:nvSpPr>
          <p:cNvPr id="21" name="TextBox 21"/>
          <p:cNvSpPr txBox="1"/>
          <p:nvPr/>
        </p:nvSpPr>
        <p:spPr>
          <a:xfrm>
            <a:off x="12738058" y="788035"/>
            <a:ext cx="1120424" cy="240665"/>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Atemübungen</a:t>
            </a:r>
          </a:p>
        </p:txBody>
      </p:sp>
      <p:sp>
        <p:nvSpPr>
          <p:cNvPr id="22" name="TextBox 22"/>
          <p:cNvSpPr txBox="1"/>
          <p:nvPr/>
        </p:nvSpPr>
        <p:spPr>
          <a:xfrm>
            <a:off x="14642223" y="788035"/>
            <a:ext cx="1224733" cy="240665"/>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Zeitmangement</a:t>
            </a:r>
          </a:p>
        </p:txBody>
      </p:sp>
      <p:sp>
        <p:nvSpPr>
          <p:cNvPr id="23" name="TextBox 23"/>
          <p:cNvSpPr txBox="1"/>
          <p:nvPr/>
        </p:nvSpPr>
        <p:spPr>
          <a:xfrm>
            <a:off x="16403409" y="788035"/>
            <a:ext cx="1287318" cy="240665"/>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Selbstfürsorge</a:t>
            </a:r>
          </a:p>
        </p:txBody>
      </p:sp>
      <p:sp>
        <p:nvSpPr>
          <p:cNvPr id="24" name="TextBox 24"/>
          <p:cNvSpPr txBox="1"/>
          <p:nvPr/>
        </p:nvSpPr>
        <p:spPr>
          <a:xfrm>
            <a:off x="1814809" y="6876217"/>
            <a:ext cx="2290032" cy="890270"/>
          </a:xfrm>
          <a:prstGeom prst="rect">
            <a:avLst/>
          </a:prstGeom>
        </p:spPr>
        <p:txBody>
          <a:bodyPr lIns="0" tIns="0" rIns="0" bIns="0" rtlCol="0" anchor="t">
            <a:spAutoFit/>
          </a:bodyPr>
          <a:lstStyle/>
          <a:p>
            <a:pPr>
              <a:lnSpc>
                <a:spcPts val="2379"/>
              </a:lnSpc>
              <a:spcBef>
                <a:spcPct val="0"/>
              </a:spcBef>
            </a:pPr>
            <a:r>
              <a:rPr lang="en-US" sz="1699">
                <a:solidFill>
                  <a:srgbClr val="000000"/>
                </a:solidFill>
                <a:latin typeface="Evolve Sans"/>
              </a:rPr>
              <a:t>Finde die passende Übung für deinen Patienten</a:t>
            </a:r>
          </a:p>
        </p:txBody>
      </p:sp>
      <p:sp>
        <p:nvSpPr>
          <p:cNvPr id="25" name="TextBox 25"/>
          <p:cNvSpPr txBox="1"/>
          <p:nvPr/>
        </p:nvSpPr>
        <p:spPr>
          <a:xfrm>
            <a:off x="1814809" y="6483787"/>
            <a:ext cx="2496865" cy="316230"/>
          </a:xfrm>
          <a:prstGeom prst="rect">
            <a:avLst/>
          </a:prstGeom>
        </p:spPr>
        <p:txBody>
          <a:bodyPr lIns="0" tIns="0" rIns="0" bIns="0" rtlCol="0" anchor="t">
            <a:spAutoFit/>
          </a:bodyPr>
          <a:lstStyle/>
          <a:p>
            <a:pPr algn="just">
              <a:lnSpc>
                <a:spcPts val="2519"/>
              </a:lnSpc>
              <a:spcBef>
                <a:spcPct val="0"/>
              </a:spcBef>
            </a:pPr>
            <a:r>
              <a:rPr lang="en-US" sz="1799">
                <a:solidFill>
                  <a:srgbClr val="404040"/>
                </a:solidFill>
                <a:latin typeface="Evolve Sans"/>
              </a:rPr>
              <a:t>Sitzung 2: Übungen</a:t>
            </a:r>
          </a:p>
        </p:txBody>
      </p:sp>
      <p:sp>
        <p:nvSpPr>
          <p:cNvPr id="26" name="TextBox 26"/>
          <p:cNvSpPr txBox="1"/>
          <p:nvPr/>
        </p:nvSpPr>
        <p:spPr>
          <a:xfrm>
            <a:off x="4741730" y="2547263"/>
            <a:ext cx="11934763" cy="1798320"/>
          </a:xfrm>
          <a:prstGeom prst="rect">
            <a:avLst/>
          </a:prstGeom>
        </p:spPr>
        <p:txBody>
          <a:bodyPr lIns="0" tIns="0" rIns="0" bIns="0" rtlCol="0" anchor="t">
            <a:spAutoFit/>
          </a:bodyPr>
          <a:lstStyle/>
          <a:p>
            <a:pPr>
              <a:lnSpc>
                <a:spcPts val="2880"/>
              </a:lnSpc>
            </a:pPr>
            <a:r>
              <a:rPr lang="en-US" sz="1800">
                <a:solidFill>
                  <a:srgbClr val="000000"/>
                </a:solidFill>
                <a:latin typeface="Evolve Sans Bold"/>
              </a:rPr>
              <a:t>Achtsamkeit fördern: Bodyscan-Meditation</a:t>
            </a:r>
          </a:p>
          <a:p>
            <a:pPr>
              <a:lnSpc>
                <a:spcPts val="2880"/>
              </a:lnSpc>
            </a:pPr>
            <a:r>
              <a:rPr lang="en-US" sz="1800">
                <a:solidFill>
                  <a:srgbClr val="000000"/>
                </a:solidFill>
                <a:latin typeface="Evolve Sans"/>
              </a:rPr>
              <a:t>Setzen oder legen Sie sich hin und richten Sie Ihre Aufmerksamkeit auf Ihren Atem.</a:t>
            </a:r>
          </a:p>
          <a:p>
            <a:pPr>
              <a:lnSpc>
                <a:spcPts val="2880"/>
              </a:lnSpc>
            </a:pPr>
            <a:r>
              <a:rPr lang="en-US" sz="1800">
                <a:solidFill>
                  <a:srgbClr val="000000"/>
                </a:solidFill>
                <a:latin typeface="Evolve Sans"/>
              </a:rPr>
              <a:t>Scannen Sie dann Ihren Körper von den Füßen bis zum Kopf und spüren Sie dabei bewusst jede Region.</a:t>
            </a:r>
          </a:p>
          <a:p>
            <a:pPr>
              <a:lnSpc>
                <a:spcPts val="2880"/>
              </a:lnSpc>
            </a:pPr>
            <a:r>
              <a:rPr lang="en-US" sz="1800">
                <a:solidFill>
                  <a:srgbClr val="000000"/>
                </a:solidFill>
                <a:latin typeface="Evolve Sans"/>
              </a:rPr>
              <a:t>Seien Sie achtsam gegenüber körperlichen Empfindungen, ohne sie zu bewerten.</a:t>
            </a:r>
          </a:p>
          <a:p>
            <a:pPr>
              <a:lnSpc>
                <a:spcPts val="2880"/>
              </a:lnSpc>
            </a:pPr>
            <a:r>
              <a:rPr lang="en-US" sz="1800">
                <a:solidFill>
                  <a:srgbClr val="000000"/>
                </a:solidFill>
                <a:latin typeface="Evolve Sans"/>
              </a:rPr>
              <a:t>Diese Übung fördert bewusste Körperwahrnehmung und Achtsamkeit.</a:t>
            </a:r>
          </a:p>
        </p:txBody>
      </p:sp>
      <p:sp>
        <p:nvSpPr>
          <p:cNvPr id="27" name="TextBox 27"/>
          <p:cNvSpPr txBox="1"/>
          <p:nvPr/>
        </p:nvSpPr>
        <p:spPr>
          <a:xfrm>
            <a:off x="4691556" y="1486178"/>
            <a:ext cx="11934763" cy="613410"/>
          </a:xfrm>
          <a:prstGeom prst="rect">
            <a:avLst/>
          </a:prstGeom>
        </p:spPr>
        <p:txBody>
          <a:bodyPr lIns="0" tIns="0" rIns="0" bIns="0" rtlCol="0" anchor="t">
            <a:spAutoFit/>
          </a:bodyPr>
          <a:lstStyle/>
          <a:p>
            <a:pPr>
              <a:lnSpc>
                <a:spcPts val="5040"/>
              </a:lnSpc>
            </a:pPr>
            <a:r>
              <a:rPr lang="en-US" sz="3600">
                <a:solidFill>
                  <a:srgbClr val="221F23"/>
                </a:solidFill>
                <a:latin typeface="Benedict"/>
              </a:rPr>
              <a:t>Übungsanleitung</a:t>
            </a:r>
          </a:p>
        </p:txBody>
      </p:sp>
      <p:sp>
        <p:nvSpPr>
          <p:cNvPr id="28" name="TextBox 28"/>
          <p:cNvSpPr txBox="1"/>
          <p:nvPr/>
        </p:nvSpPr>
        <p:spPr>
          <a:xfrm>
            <a:off x="4741730" y="4699044"/>
            <a:ext cx="11934763" cy="1798320"/>
          </a:xfrm>
          <a:prstGeom prst="rect">
            <a:avLst/>
          </a:prstGeom>
        </p:spPr>
        <p:txBody>
          <a:bodyPr lIns="0" tIns="0" rIns="0" bIns="0" rtlCol="0" anchor="t">
            <a:spAutoFit/>
          </a:bodyPr>
          <a:lstStyle/>
          <a:p>
            <a:pPr>
              <a:lnSpc>
                <a:spcPts val="2880"/>
              </a:lnSpc>
            </a:pPr>
            <a:r>
              <a:rPr lang="en-US" sz="1800">
                <a:solidFill>
                  <a:srgbClr val="000000"/>
                </a:solidFill>
                <a:latin typeface="Evolve Sans Bold"/>
              </a:rPr>
              <a:t>Beziehung zu sich selbst stärken: Selbstmitgefühlsmeditation</a:t>
            </a:r>
          </a:p>
          <a:p>
            <a:pPr>
              <a:lnSpc>
                <a:spcPts val="2880"/>
              </a:lnSpc>
            </a:pPr>
            <a:r>
              <a:rPr lang="en-US" sz="1800">
                <a:solidFill>
                  <a:srgbClr val="000000"/>
                </a:solidFill>
                <a:latin typeface="Evolve Sans"/>
              </a:rPr>
              <a:t>Finden Sie eine bequeme Position und schließen Sie die Augen.</a:t>
            </a:r>
          </a:p>
          <a:p>
            <a:pPr>
              <a:lnSpc>
                <a:spcPts val="2880"/>
              </a:lnSpc>
            </a:pPr>
            <a:r>
              <a:rPr lang="en-US" sz="1800">
                <a:solidFill>
                  <a:srgbClr val="000000"/>
                </a:solidFill>
                <a:latin typeface="Evolve Sans"/>
              </a:rPr>
              <a:t>Lenken Sie liebevolle Gedanken auf sich selbst: "Möge ich sicher sein, möge ich glücklich sein, möge ich gesund sein."</a:t>
            </a:r>
          </a:p>
          <a:p>
            <a:pPr>
              <a:lnSpc>
                <a:spcPts val="2880"/>
              </a:lnSpc>
            </a:pPr>
            <a:r>
              <a:rPr lang="en-US" sz="1800">
                <a:solidFill>
                  <a:srgbClr val="000000"/>
                </a:solidFill>
                <a:latin typeface="Evolve Sans"/>
              </a:rPr>
              <a:t>Akzeptieren Sie sich selbst mit Freundlichkeit und Mitgefühl.</a:t>
            </a:r>
          </a:p>
          <a:p>
            <a:pPr>
              <a:lnSpc>
                <a:spcPts val="2880"/>
              </a:lnSpc>
            </a:pPr>
            <a:r>
              <a:rPr lang="en-US" sz="1800">
                <a:solidFill>
                  <a:srgbClr val="000000"/>
                </a:solidFill>
                <a:latin typeface="Evolve Sans"/>
              </a:rPr>
              <a:t>Diese Meditation stärkt die Beziehung zu sich selbst.</a:t>
            </a:r>
          </a:p>
        </p:txBody>
      </p:sp>
      <p:sp>
        <p:nvSpPr>
          <p:cNvPr id="29" name="TextBox 29"/>
          <p:cNvSpPr txBox="1"/>
          <p:nvPr/>
        </p:nvSpPr>
        <p:spPr>
          <a:xfrm>
            <a:off x="4741730" y="6876459"/>
            <a:ext cx="11934763" cy="1798320"/>
          </a:xfrm>
          <a:prstGeom prst="rect">
            <a:avLst/>
          </a:prstGeom>
        </p:spPr>
        <p:txBody>
          <a:bodyPr lIns="0" tIns="0" rIns="0" bIns="0" rtlCol="0" anchor="t">
            <a:spAutoFit/>
          </a:bodyPr>
          <a:lstStyle/>
          <a:p>
            <a:pPr>
              <a:lnSpc>
                <a:spcPts val="2880"/>
              </a:lnSpc>
            </a:pPr>
            <a:r>
              <a:rPr lang="en-US" sz="1800">
                <a:solidFill>
                  <a:srgbClr val="000000"/>
                </a:solidFill>
                <a:latin typeface="Evolve Sans Bold"/>
              </a:rPr>
              <a:t>Energie und Ausdauer steigern: Selbstpflegeplan</a:t>
            </a:r>
          </a:p>
          <a:p>
            <a:pPr>
              <a:lnSpc>
                <a:spcPts val="2880"/>
              </a:lnSpc>
            </a:pPr>
            <a:r>
              <a:rPr lang="en-US" sz="1800">
                <a:solidFill>
                  <a:srgbClr val="000000"/>
                </a:solidFill>
                <a:latin typeface="Evolve Sans"/>
              </a:rPr>
              <a:t>Erstellen Sie einen Plan für regelmäßige Selbstpflegeaktivitäten.</a:t>
            </a:r>
          </a:p>
          <a:p>
            <a:pPr>
              <a:lnSpc>
                <a:spcPts val="2880"/>
              </a:lnSpc>
            </a:pPr>
            <a:r>
              <a:rPr lang="en-US" sz="1800">
                <a:solidFill>
                  <a:srgbClr val="000000"/>
                </a:solidFill>
                <a:latin typeface="Evolve Sans"/>
              </a:rPr>
              <a:t>Berücksichtigen Sie Aktivitäten, die Energie spenden und Freude bereiten.</a:t>
            </a:r>
          </a:p>
          <a:p>
            <a:pPr>
              <a:lnSpc>
                <a:spcPts val="2880"/>
              </a:lnSpc>
            </a:pPr>
            <a:r>
              <a:rPr lang="en-US" sz="1800">
                <a:solidFill>
                  <a:srgbClr val="000000"/>
                </a:solidFill>
                <a:latin typeface="Evolve Sans"/>
              </a:rPr>
              <a:t>Setzen Sie sich klare Ziele, diese Aktivitäten regelmäßig in Ihren Alltag zu integrieren.</a:t>
            </a:r>
          </a:p>
          <a:p>
            <a:pPr>
              <a:lnSpc>
                <a:spcPts val="2880"/>
              </a:lnSpc>
            </a:pPr>
            <a:endParaRPr lang="en-US" sz="1800">
              <a:solidFill>
                <a:srgbClr val="000000"/>
              </a:solidFill>
              <a:latin typeface="Evolve Sans"/>
            </a:endParaRPr>
          </a:p>
        </p:txBody>
      </p:sp>
      <p:sp>
        <p:nvSpPr>
          <p:cNvPr id="35" name="AutoShape 7">
            <a:extLst>
              <a:ext uri="{FF2B5EF4-FFF2-40B4-BE49-F238E27FC236}">
                <a16:creationId xmlns:a16="http://schemas.microsoft.com/office/drawing/2014/main" id="{4781B058-1C90-3B4B-60D6-824663B19F2E}"/>
              </a:ext>
            </a:extLst>
          </p:cNvPr>
          <p:cNvSpPr/>
          <p:nvPr/>
        </p:nvSpPr>
        <p:spPr>
          <a:xfrm>
            <a:off x="1828800" y="9563100"/>
            <a:ext cx="233275" cy="0"/>
          </a:xfrm>
          <a:prstGeom prst="line">
            <a:avLst/>
          </a:prstGeom>
          <a:ln w="19050" cap="flat">
            <a:solidFill>
              <a:srgbClr val="221F23"/>
            </a:solidFill>
            <a:prstDash val="solid"/>
            <a:headEnd type="none" w="sm" len="sm"/>
            <a:tailEnd type="none" w="sm" len="sm"/>
          </a:ln>
        </p:spPr>
      </p:sp>
      <p:sp>
        <p:nvSpPr>
          <p:cNvPr id="36" name="TextBox 12">
            <a:extLst>
              <a:ext uri="{FF2B5EF4-FFF2-40B4-BE49-F238E27FC236}">
                <a16:creationId xmlns:a16="http://schemas.microsoft.com/office/drawing/2014/main" id="{86E31B19-8F79-EE1C-C75E-4F64945240D8}"/>
              </a:ext>
            </a:extLst>
          </p:cNvPr>
          <p:cNvSpPr txBox="1"/>
          <p:nvPr/>
        </p:nvSpPr>
        <p:spPr>
          <a:xfrm>
            <a:off x="1037031" y="9229156"/>
            <a:ext cx="2138275" cy="209672"/>
          </a:xfrm>
          <a:prstGeom prst="rect">
            <a:avLst/>
          </a:prstGeom>
        </p:spPr>
        <p:txBody>
          <a:bodyPr wrap="square" lIns="0" tIns="0" rIns="0" bIns="0" rtlCol="0" anchor="t">
            <a:spAutoFit/>
          </a:bodyPr>
          <a:lstStyle/>
          <a:p>
            <a:pPr>
              <a:lnSpc>
                <a:spcPts val="1679"/>
              </a:lnSpc>
            </a:pPr>
            <a:r>
              <a:rPr lang="en-US" sz="1200">
                <a:solidFill>
                  <a:srgbClr val="221F23"/>
                </a:solidFill>
                <a:latin typeface="TAN Aegean"/>
              </a:rPr>
              <a:t> 40         41        42</a:t>
            </a:r>
          </a:p>
        </p:txBody>
      </p:sp>
      <p:grpSp>
        <p:nvGrpSpPr>
          <p:cNvPr id="37" name="Group 2">
            <a:extLst>
              <a:ext uri="{FF2B5EF4-FFF2-40B4-BE49-F238E27FC236}">
                <a16:creationId xmlns:a16="http://schemas.microsoft.com/office/drawing/2014/main" id="{9DF658DB-DE79-CC38-F4B3-D3DBB0BF2B0A}"/>
              </a:ext>
            </a:extLst>
          </p:cNvPr>
          <p:cNvGrpSpPr/>
          <p:nvPr/>
        </p:nvGrpSpPr>
        <p:grpSpPr>
          <a:xfrm rot="1509315">
            <a:off x="-1033429" y="-2925957"/>
            <a:ext cx="13280249" cy="17045715"/>
            <a:chOff x="0" y="0"/>
            <a:chExt cx="17706999" cy="22727620"/>
          </a:xfrm>
        </p:grpSpPr>
        <p:pic>
          <p:nvPicPr>
            <p:cNvPr id="38" name="Picture 3">
              <a:extLst>
                <a:ext uri="{FF2B5EF4-FFF2-40B4-BE49-F238E27FC236}">
                  <a16:creationId xmlns:a16="http://schemas.microsoft.com/office/drawing/2014/main" id="{74B2DA06-44E7-0651-23E9-EFEA439A51E0}"/>
                </a:ext>
              </a:extLst>
            </p:cNvPr>
            <p:cNvPicPr>
              <a:picLocks noChangeAspect="1"/>
            </p:cNvPicPr>
            <p:nvPr/>
          </p:nvPicPr>
          <p:blipFill>
            <a:blip r:embed="rId9">
              <a:alphaModFix amt="5000"/>
            </a:blip>
            <a:srcRect l="11045" r="11045"/>
            <a:stretch>
              <a:fillRect/>
            </a:stretch>
          </p:blipFill>
          <p:spPr>
            <a:xfrm>
              <a:off x="0" y="0"/>
              <a:ext cx="17706999" cy="22727620"/>
            </a:xfrm>
            <a:prstGeom prst="rect">
              <a:avLst/>
            </a:prstGeom>
          </p:spPr>
        </p:pic>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1028700" y="1028700"/>
            <a:ext cx="632334" cy="733703"/>
          </a:xfrm>
          <a:custGeom>
            <a:avLst/>
            <a:gdLst/>
            <a:ahLst/>
            <a:cxnLst/>
            <a:rect l="l" t="t" r="r" b="b"/>
            <a:pathLst>
              <a:path w="632334" h="733703">
                <a:moveTo>
                  <a:pt x="0" y="0"/>
                </a:moveTo>
                <a:lnTo>
                  <a:pt x="632334" y="0"/>
                </a:lnTo>
                <a:lnTo>
                  <a:pt x="632334" y="733703"/>
                </a:lnTo>
                <a:lnTo>
                  <a:pt x="0" y="733703"/>
                </a:lnTo>
                <a:lnTo>
                  <a:pt x="0" y="0"/>
                </a:lnTo>
                <a:close/>
              </a:path>
            </a:pathLst>
          </a:custGeom>
          <a:blipFill>
            <a:blip r:embed="rId2">
              <a:extLst>
                <a:ext uri="{96DAC541-7B7A-43D3-8B79-37D633B846F1}">
                  <asvg:svgBlip xmlns:asvg="http://schemas.microsoft.com/office/drawing/2016/SVG/main" r:embed="rId3"/>
                </a:ext>
              </a:extLst>
            </a:blip>
            <a:stretch>
              <a:fillRect r="-42302" b="-42814"/>
            </a:stretch>
          </a:blipFill>
        </p:spPr>
      </p:sp>
      <p:sp>
        <p:nvSpPr>
          <p:cNvPr id="6" name="Freeform 6"/>
          <p:cNvSpPr/>
          <p:nvPr/>
        </p:nvSpPr>
        <p:spPr>
          <a:xfrm rot="-5400000">
            <a:off x="16532827" y="5348966"/>
            <a:ext cx="1300195" cy="152751"/>
          </a:xfrm>
          <a:custGeom>
            <a:avLst/>
            <a:gdLst/>
            <a:ahLst/>
            <a:cxnLst/>
            <a:rect l="l" t="t" r="r" b="b"/>
            <a:pathLst>
              <a:path w="1300195" h="152751">
                <a:moveTo>
                  <a:pt x="0" y="0"/>
                </a:moveTo>
                <a:lnTo>
                  <a:pt x="1300195" y="0"/>
                </a:lnTo>
                <a:lnTo>
                  <a:pt x="1300195" y="152751"/>
                </a:lnTo>
                <a:lnTo>
                  <a:pt x="0" y="152751"/>
                </a:lnTo>
                <a:lnTo>
                  <a:pt x="0" y="0"/>
                </a:lnTo>
                <a:close/>
              </a:path>
            </a:pathLst>
          </a:custGeom>
          <a:blipFill>
            <a:blip r:embed="rId4">
              <a:extLst>
                <a:ext uri="{96DAC541-7B7A-43D3-8B79-37D633B846F1}">
                  <asvg:svgBlip xmlns:asvg="http://schemas.microsoft.com/office/drawing/2016/SVG/main" r:embed="rId5"/>
                </a:ext>
              </a:extLst>
            </a:blip>
            <a:stretch>
              <a:fillRect l="-40933" r="-43353"/>
            </a:stretch>
          </a:blipFill>
        </p:spPr>
      </p:sp>
      <p:grpSp>
        <p:nvGrpSpPr>
          <p:cNvPr id="7" name="Group 7"/>
          <p:cNvGrpSpPr>
            <a:grpSpLocks noChangeAspect="1"/>
          </p:cNvGrpSpPr>
          <p:nvPr/>
        </p:nvGrpSpPr>
        <p:grpSpPr>
          <a:xfrm>
            <a:off x="17113216" y="4211561"/>
            <a:ext cx="139416" cy="139416"/>
            <a:chOff x="0" y="0"/>
            <a:chExt cx="6355080" cy="6355080"/>
          </a:xfrm>
        </p:grpSpPr>
        <p:sp>
          <p:nvSpPr>
            <p:cNvPr id="8" name="Freeform 8"/>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21F23"/>
            </a:solidFill>
          </p:spPr>
        </p:sp>
      </p:grpSp>
      <p:sp>
        <p:nvSpPr>
          <p:cNvPr id="9" name="Freeform 9"/>
          <p:cNvSpPr/>
          <p:nvPr/>
        </p:nvSpPr>
        <p:spPr>
          <a:xfrm rot="5400000">
            <a:off x="16920508" y="8919508"/>
            <a:ext cx="246305" cy="431279"/>
          </a:xfrm>
          <a:custGeom>
            <a:avLst/>
            <a:gdLst/>
            <a:ahLst/>
            <a:cxnLst/>
            <a:rect l="l" t="t" r="r" b="b"/>
            <a:pathLst>
              <a:path w="246305" h="431279">
                <a:moveTo>
                  <a:pt x="0" y="0"/>
                </a:moveTo>
                <a:lnTo>
                  <a:pt x="246305" y="0"/>
                </a:lnTo>
                <a:lnTo>
                  <a:pt x="246305" y="431279"/>
                </a:lnTo>
                <a:lnTo>
                  <a:pt x="0" y="431279"/>
                </a:lnTo>
                <a:lnTo>
                  <a:pt x="0" y="0"/>
                </a:lnTo>
                <a:close/>
              </a:path>
            </a:pathLst>
          </a:custGeom>
          <a:blipFill>
            <a:blip r:embed="rId6">
              <a:extLst>
                <a:ext uri="{96DAC541-7B7A-43D3-8B79-37D633B846F1}">
                  <asvg:svgBlip xmlns:asvg="http://schemas.microsoft.com/office/drawing/2016/SVG/main" r:embed="rId7"/>
                </a:ext>
              </a:extLst>
            </a:blip>
            <a:stretch>
              <a:fillRect l="-75099"/>
            </a:stretch>
          </a:blipFill>
        </p:spPr>
      </p:sp>
      <p:grpSp>
        <p:nvGrpSpPr>
          <p:cNvPr id="10" name="Group 10"/>
          <p:cNvGrpSpPr/>
          <p:nvPr/>
        </p:nvGrpSpPr>
        <p:grpSpPr>
          <a:xfrm>
            <a:off x="1814809" y="3421289"/>
            <a:ext cx="1598228" cy="147779"/>
            <a:chOff x="0" y="0"/>
            <a:chExt cx="1648200" cy="152400"/>
          </a:xfrm>
        </p:grpSpPr>
        <p:sp>
          <p:nvSpPr>
            <p:cNvPr id="11" name="Freeform 11"/>
            <p:cNvSpPr/>
            <p:nvPr/>
          </p:nvSpPr>
          <p:spPr>
            <a:xfrm>
              <a:off x="0" y="0"/>
              <a:ext cx="1648200" cy="152400"/>
            </a:xfrm>
            <a:custGeom>
              <a:avLst/>
              <a:gdLst/>
              <a:ahLst/>
              <a:cxnLst/>
              <a:rect l="l" t="t" r="r" b="b"/>
              <a:pathLst>
                <a:path w="1648200" h="152400">
                  <a:moveTo>
                    <a:pt x="0" y="0"/>
                  </a:moveTo>
                  <a:lnTo>
                    <a:pt x="1648200" y="0"/>
                  </a:lnTo>
                  <a:lnTo>
                    <a:pt x="1648200" y="152400"/>
                  </a:lnTo>
                  <a:lnTo>
                    <a:pt x="0" y="152400"/>
                  </a:lnTo>
                  <a:close/>
                </a:path>
              </a:pathLst>
            </a:custGeom>
            <a:solidFill>
              <a:srgbClr val="E4F2F2"/>
            </a:solidFill>
          </p:spPr>
        </p:sp>
      </p:grpSp>
      <p:grpSp>
        <p:nvGrpSpPr>
          <p:cNvPr id="12" name="Group 12"/>
          <p:cNvGrpSpPr/>
          <p:nvPr/>
        </p:nvGrpSpPr>
        <p:grpSpPr>
          <a:xfrm>
            <a:off x="386758" y="9886860"/>
            <a:ext cx="17901242" cy="335998"/>
            <a:chOff x="0" y="0"/>
            <a:chExt cx="23868323" cy="447998"/>
          </a:xfrm>
        </p:grpSpPr>
        <p:sp>
          <p:nvSpPr>
            <p:cNvPr id="13" name="TextBox 13"/>
            <p:cNvSpPr txBox="1"/>
            <p:nvPr/>
          </p:nvSpPr>
          <p:spPr>
            <a:xfrm>
              <a:off x="127545" y="-66675"/>
              <a:ext cx="23740779" cy="499564"/>
            </a:xfrm>
            <a:prstGeom prst="rect">
              <a:avLst/>
            </a:prstGeom>
          </p:spPr>
          <p:txBody>
            <a:bodyPr lIns="0" tIns="0" rIns="0" bIns="0" rtlCol="0" anchor="t">
              <a:spAutoFit/>
            </a:bodyPr>
            <a:lstStyle/>
            <a:p>
              <a:pPr>
                <a:lnSpc>
                  <a:spcPts val="2841"/>
                </a:lnSpc>
              </a:pPr>
              <a:r>
                <a:rPr lang="en-US" sz="2185" spc="305">
                  <a:solidFill>
                    <a:srgbClr val="638991"/>
                  </a:solidFill>
                  <a:latin typeface="Carlito Bold"/>
                </a:rPr>
                <a:t>     </a:t>
              </a:r>
              <a:r>
                <a:rPr lang="en-US" sz="2185" spc="305">
                  <a:solidFill>
                    <a:srgbClr val="D9D9D9"/>
                  </a:solidFill>
                  <a:latin typeface="Carlito Bold"/>
                </a:rPr>
                <a:t>Dr. Dittmer Institut   I   www.heilpraktiker-psychotherapie-werden.de</a:t>
              </a:r>
            </a:p>
          </p:txBody>
        </p:sp>
        <p:sp>
          <p:nvSpPr>
            <p:cNvPr id="14" name="Freeform 14"/>
            <p:cNvSpPr/>
            <p:nvPr/>
          </p:nvSpPr>
          <p:spPr>
            <a:xfrm>
              <a:off x="0" y="0"/>
              <a:ext cx="447998" cy="447998"/>
            </a:xfrm>
            <a:custGeom>
              <a:avLst/>
              <a:gdLst/>
              <a:ahLst/>
              <a:cxnLst/>
              <a:rect l="l" t="t" r="r" b="b"/>
              <a:pathLst>
                <a:path w="447998" h="447998">
                  <a:moveTo>
                    <a:pt x="0" y="0"/>
                  </a:moveTo>
                  <a:lnTo>
                    <a:pt x="447998" y="0"/>
                  </a:lnTo>
                  <a:lnTo>
                    <a:pt x="447998" y="447998"/>
                  </a:lnTo>
                  <a:lnTo>
                    <a:pt x="0" y="447998"/>
                  </a:lnTo>
                  <a:lnTo>
                    <a:pt x="0" y="0"/>
                  </a:lnTo>
                  <a:close/>
                </a:path>
              </a:pathLst>
            </a:custGeom>
            <a:blipFill>
              <a:blip r:embed="rId8"/>
              <a:stretch>
                <a:fillRect/>
              </a:stretch>
            </a:blipFill>
          </p:spPr>
        </p:sp>
      </p:grpSp>
      <p:grpSp>
        <p:nvGrpSpPr>
          <p:cNvPr id="15" name="Group 15"/>
          <p:cNvGrpSpPr/>
          <p:nvPr/>
        </p:nvGrpSpPr>
        <p:grpSpPr>
          <a:xfrm>
            <a:off x="4473121" y="1395552"/>
            <a:ext cx="12354900" cy="7862748"/>
            <a:chOff x="0" y="0"/>
            <a:chExt cx="5674209" cy="3611108"/>
          </a:xfrm>
        </p:grpSpPr>
        <p:sp>
          <p:nvSpPr>
            <p:cNvPr id="16" name="Freeform 16"/>
            <p:cNvSpPr/>
            <p:nvPr/>
          </p:nvSpPr>
          <p:spPr>
            <a:xfrm>
              <a:off x="0" y="0"/>
              <a:ext cx="5674209" cy="3611108"/>
            </a:xfrm>
            <a:custGeom>
              <a:avLst/>
              <a:gdLst/>
              <a:ahLst/>
              <a:cxnLst/>
              <a:rect l="l" t="t" r="r" b="b"/>
              <a:pathLst>
                <a:path w="5674209" h="3611108">
                  <a:moveTo>
                    <a:pt x="0" y="0"/>
                  </a:moveTo>
                  <a:lnTo>
                    <a:pt x="5674209" y="0"/>
                  </a:lnTo>
                  <a:lnTo>
                    <a:pt x="5674209" y="3611108"/>
                  </a:lnTo>
                  <a:lnTo>
                    <a:pt x="0" y="3611108"/>
                  </a:lnTo>
                  <a:close/>
                </a:path>
              </a:pathLst>
            </a:custGeom>
            <a:solidFill>
              <a:srgbClr val="E4F2F2"/>
            </a:solidFill>
          </p:spPr>
        </p:sp>
      </p:grpSp>
      <p:sp>
        <p:nvSpPr>
          <p:cNvPr id="17" name="Freeform 17"/>
          <p:cNvSpPr/>
          <p:nvPr/>
        </p:nvSpPr>
        <p:spPr>
          <a:xfrm>
            <a:off x="4741730" y="2914517"/>
            <a:ext cx="6195537" cy="6020041"/>
          </a:xfrm>
          <a:custGeom>
            <a:avLst/>
            <a:gdLst/>
            <a:ahLst/>
            <a:cxnLst/>
            <a:rect l="l" t="t" r="r" b="b"/>
            <a:pathLst>
              <a:path w="6195537" h="6020041">
                <a:moveTo>
                  <a:pt x="0" y="0"/>
                </a:moveTo>
                <a:lnTo>
                  <a:pt x="6195537" y="0"/>
                </a:lnTo>
                <a:lnTo>
                  <a:pt x="6195537" y="6020041"/>
                </a:lnTo>
                <a:lnTo>
                  <a:pt x="0" y="6020041"/>
                </a:lnTo>
                <a:lnTo>
                  <a:pt x="0" y="0"/>
                </a:lnTo>
                <a:close/>
              </a:path>
            </a:pathLst>
          </a:custGeom>
          <a:blipFill>
            <a:blip r:embed="rId9"/>
            <a:stretch>
              <a:fillRect/>
            </a:stretch>
          </a:blipFill>
        </p:spPr>
      </p:sp>
      <p:sp>
        <p:nvSpPr>
          <p:cNvPr id="21" name="TextBox 21"/>
          <p:cNvSpPr txBox="1"/>
          <p:nvPr/>
        </p:nvSpPr>
        <p:spPr>
          <a:xfrm>
            <a:off x="1814809" y="2683796"/>
            <a:ext cx="4033761" cy="613410"/>
          </a:xfrm>
          <a:prstGeom prst="rect">
            <a:avLst/>
          </a:prstGeom>
        </p:spPr>
        <p:txBody>
          <a:bodyPr lIns="0" tIns="0" rIns="0" bIns="0" rtlCol="0" anchor="t">
            <a:spAutoFit/>
          </a:bodyPr>
          <a:lstStyle/>
          <a:p>
            <a:pPr>
              <a:lnSpc>
                <a:spcPts val="5040"/>
              </a:lnSpc>
            </a:pPr>
            <a:r>
              <a:rPr lang="en-US" sz="3600">
                <a:solidFill>
                  <a:srgbClr val="221F23"/>
                </a:solidFill>
                <a:latin typeface="Benedict"/>
              </a:rPr>
              <a:t>Selbstfürsorge</a:t>
            </a:r>
          </a:p>
        </p:txBody>
      </p:sp>
      <p:sp>
        <p:nvSpPr>
          <p:cNvPr id="22" name="TextBox 22"/>
          <p:cNvSpPr txBox="1"/>
          <p:nvPr/>
        </p:nvSpPr>
        <p:spPr>
          <a:xfrm>
            <a:off x="12738058" y="788035"/>
            <a:ext cx="1120424" cy="240665"/>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Atemübungen</a:t>
            </a:r>
          </a:p>
        </p:txBody>
      </p:sp>
      <p:sp>
        <p:nvSpPr>
          <p:cNvPr id="23" name="TextBox 23"/>
          <p:cNvSpPr txBox="1"/>
          <p:nvPr/>
        </p:nvSpPr>
        <p:spPr>
          <a:xfrm>
            <a:off x="14642223" y="788035"/>
            <a:ext cx="1224733" cy="240665"/>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Zeitmangement</a:t>
            </a:r>
          </a:p>
        </p:txBody>
      </p:sp>
      <p:sp>
        <p:nvSpPr>
          <p:cNvPr id="24" name="TextBox 24"/>
          <p:cNvSpPr txBox="1"/>
          <p:nvPr/>
        </p:nvSpPr>
        <p:spPr>
          <a:xfrm>
            <a:off x="16403409" y="788035"/>
            <a:ext cx="1287318" cy="240665"/>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Selbstfürsorge</a:t>
            </a:r>
          </a:p>
        </p:txBody>
      </p:sp>
      <p:sp>
        <p:nvSpPr>
          <p:cNvPr id="25" name="TextBox 25"/>
          <p:cNvSpPr txBox="1"/>
          <p:nvPr/>
        </p:nvSpPr>
        <p:spPr>
          <a:xfrm>
            <a:off x="1814809" y="6876217"/>
            <a:ext cx="2290032" cy="594995"/>
          </a:xfrm>
          <a:prstGeom prst="rect">
            <a:avLst/>
          </a:prstGeom>
        </p:spPr>
        <p:txBody>
          <a:bodyPr lIns="0" tIns="0" rIns="0" bIns="0" rtlCol="0" anchor="t">
            <a:spAutoFit/>
          </a:bodyPr>
          <a:lstStyle/>
          <a:p>
            <a:pPr>
              <a:lnSpc>
                <a:spcPts val="2379"/>
              </a:lnSpc>
              <a:spcBef>
                <a:spcPct val="0"/>
              </a:spcBef>
            </a:pPr>
            <a:r>
              <a:rPr lang="en-US" sz="1699">
                <a:solidFill>
                  <a:srgbClr val="000000"/>
                </a:solidFill>
                <a:latin typeface="Evolve Sans"/>
              </a:rPr>
              <a:t>Wochenplan der Übungen</a:t>
            </a:r>
          </a:p>
        </p:txBody>
      </p:sp>
      <p:sp>
        <p:nvSpPr>
          <p:cNvPr id="26" name="TextBox 26"/>
          <p:cNvSpPr txBox="1"/>
          <p:nvPr/>
        </p:nvSpPr>
        <p:spPr>
          <a:xfrm>
            <a:off x="1814809" y="6483787"/>
            <a:ext cx="2496865" cy="316230"/>
          </a:xfrm>
          <a:prstGeom prst="rect">
            <a:avLst/>
          </a:prstGeom>
        </p:spPr>
        <p:txBody>
          <a:bodyPr lIns="0" tIns="0" rIns="0" bIns="0" rtlCol="0" anchor="t">
            <a:spAutoFit/>
          </a:bodyPr>
          <a:lstStyle/>
          <a:p>
            <a:pPr algn="just">
              <a:lnSpc>
                <a:spcPts val="2519"/>
              </a:lnSpc>
              <a:spcBef>
                <a:spcPct val="0"/>
              </a:spcBef>
            </a:pPr>
            <a:r>
              <a:rPr lang="en-US" sz="1799">
                <a:solidFill>
                  <a:srgbClr val="404040"/>
                </a:solidFill>
                <a:latin typeface="Evolve Sans"/>
              </a:rPr>
              <a:t>Hausaufgabe: Übungen</a:t>
            </a:r>
          </a:p>
        </p:txBody>
      </p:sp>
      <p:sp>
        <p:nvSpPr>
          <p:cNvPr id="27" name="TextBox 27"/>
          <p:cNvSpPr txBox="1"/>
          <p:nvPr/>
        </p:nvSpPr>
        <p:spPr>
          <a:xfrm>
            <a:off x="4741730" y="1985288"/>
            <a:ext cx="11934763" cy="1205865"/>
          </a:xfrm>
          <a:prstGeom prst="rect">
            <a:avLst/>
          </a:prstGeom>
        </p:spPr>
        <p:txBody>
          <a:bodyPr lIns="0" tIns="0" rIns="0" bIns="0" rtlCol="0" anchor="t">
            <a:spAutoFit/>
          </a:bodyPr>
          <a:lstStyle/>
          <a:p>
            <a:pPr>
              <a:lnSpc>
                <a:spcPts val="3240"/>
              </a:lnSpc>
            </a:pPr>
            <a:r>
              <a:rPr lang="en-US" sz="1800">
                <a:solidFill>
                  <a:srgbClr val="000000"/>
                </a:solidFill>
                <a:latin typeface="Evolve Sans"/>
              </a:rPr>
              <a:t>Führen Sie jede Selbstfürsorgeübung an dem zugewiesenen Wochentag durch.</a:t>
            </a:r>
          </a:p>
          <a:p>
            <a:pPr>
              <a:lnSpc>
                <a:spcPts val="3240"/>
              </a:lnSpc>
            </a:pPr>
            <a:r>
              <a:rPr lang="en-US" sz="1800">
                <a:solidFill>
                  <a:srgbClr val="000000"/>
                </a:solidFill>
                <a:latin typeface="Evolve Sans"/>
              </a:rPr>
              <a:t>Notieren Sie nach jeder Übung Ihre aktuellen Gefühle auf der Skala von 1 (sehr schlecht) bis 10 (sehr gut).</a:t>
            </a:r>
          </a:p>
          <a:p>
            <a:pPr>
              <a:lnSpc>
                <a:spcPts val="3240"/>
              </a:lnSpc>
            </a:pPr>
            <a:endParaRPr lang="en-US" sz="1800">
              <a:solidFill>
                <a:srgbClr val="000000"/>
              </a:solidFill>
              <a:latin typeface="Evolve Sans"/>
            </a:endParaRPr>
          </a:p>
        </p:txBody>
      </p:sp>
      <p:sp>
        <p:nvSpPr>
          <p:cNvPr id="28" name="TextBox 28"/>
          <p:cNvSpPr txBox="1"/>
          <p:nvPr/>
        </p:nvSpPr>
        <p:spPr>
          <a:xfrm>
            <a:off x="4691556" y="1486178"/>
            <a:ext cx="11934763" cy="613410"/>
          </a:xfrm>
          <a:prstGeom prst="rect">
            <a:avLst/>
          </a:prstGeom>
        </p:spPr>
        <p:txBody>
          <a:bodyPr lIns="0" tIns="0" rIns="0" bIns="0" rtlCol="0" anchor="t">
            <a:spAutoFit/>
          </a:bodyPr>
          <a:lstStyle/>
          <a:p>
            <a:pPr>
              <a:lnSpc>
                <a:spcPts val="5040"/>
              </a:lnSpc>
            </a:pPr>
            <a:r>
              <a:rPr lang="en-US" sz="3600">
                <a:solidFill>
                  <a:srgbClr val="221F23"/>
                </a:solidFill>
                <a:latin typeface="Benedict"/>
              </a:rPr>
              <a:t>Übungsanleitung - Wochenplan</a:t>
            </a:r>
          </a:p>
        </p:txBody>
      </p:sp>
      <p:sp>
        <p:nvSpPr>
          <p:cNvPr id="29" name="AutoShape 7">
            <a:extLst>
              <a:ext uri="{FF2B5EF4-FFF2-40B4-BE49-F238E27FC236}">
                <a16:creationId xmlns:a16="http://schemas.microsoft.com/office/drawing/2014/main" id="{F3FA2747-8D6B-00DF-7DB8-B9E690293A95}"/>
              </a:ext>
            </a:extLst>
          </p:cNvPr>
          <p:cNvSpPr/>
          <p:nvPr/>
        </p:nvSpPr>
        <p:spPr>
          <a:xfrm>
            <a:off x="2600918" y="9580254"/>
            <a:ext cx="233275" cy="0"/>
          </a:xfrm>
          <a:prstGeom prst="line">
            <a:avLst/>
          </a:prstGeom>
          <a:ln w="19050" cap="flat">
            <a:solidFill>
              <a:srgbClr val="221F23"/>
            </a:solidFill>
            <a:prstDash val="solid"/>
            <a:headEnd type="none" w="sm" len="sm"/>
            <a:tailEnd type="none" w="sm" len="sm"/>
          </a:ln>
        </p:spPr>
      </p:sp>
      <p:sp>
        <p:nvSpPr>
          <p:cNvPr id="35" name="TextBox 12">
            <a:extLst>
              <a:ext uri="{FF2B5EF4-FFF2-40B4-BE49-F238E27FC236}">
                <a16:creationId xmlns:a16="http://schemas.microsoft.com/office/drawing/2014/main" id="{F6D75BF8-D59C-0211-D193-CFB79B890F9C}"/>
              </a:ext>
            </a:extLst>
          </p:cNvPr>
          <p:cNvSpPr txBox="1"/>
          <p:nvPr/>
        </p:nvSpPr>
        <p:spPr>
          <a:xfrm>
            <a:off x="1037031" y="9229156"/>
            <a:ext cx="2138275" cy="209672"/>
          </a:xfrm>
          <a:prstGeom prst="rect">
            <a:avLst/>
          </a:prstGeom>
        </p:spPr>
        <p:txBody>
          <a:bodyPr wrap="square" lIns="0" tIns="0" rIns="0" bIns="0" rtlCol="0" anchor="t">
            <a:spAutoFit/>
          </a:bodyPr>
          <a:lstStyle/>
          <a:p>
            <a:pPr>
              <a:lnSpc>
                <a:spcPts val="1679"/>
              </a:lnSpc>
            </a:pPr>
            <a:r>
              <a:rPr lang="en-US" sz="1200">
                <a:solidFill>
                  <a:srgbClr val="221F23"/>
                </a:solidFill>
                <a:latin typeface="TAN Aegean"/>
              </a:rPr>
              <a:t> 40         41        42</a:t>
            </a:r>
          </a:p>
        </p:txBody>
      </p:sp>
      <p:grpSp>
        <p:nvGrpSpPr>
          <p:cNvPr id="36" name="Group 2">
            <a:extLst>
              <a:ext uri="{FF2B5EF4-FFF2-40B4-BE49-F238E27FC236}">
                <a16:creationId xmlns:a16="http://schemas.microsoft.com/office/drawing/2014/main" id="{E5CB64D3-A58A-5EB2-D719-66E68038FFFC}"/>
              </a:ext>
            </a:extLst>
          </p:cNvPr>
          <p:cNvGrpSpPr/>
          <p:nvPr/>
        </p:nvGrpSpPr>
        <p:grpSpPr>
          <a:xfrm rot="1509315">
            <a:off x="-1033429" y="-2925957"/>
            <a:ext cx="13280249" cy="17045715"/>
            <a:chOff x="0" y="0"/>
            <a:chExt cx="17706999" cy="22727620"/>
          </a:xfrm>
        </p:grpSpPr>
        <p:pic>
          <p:nvPicPr>
            <p:cNvPr id="37" name="Picture 3">
              <a:extLst>
                <a:ext uri="{FF2B5EF4-FFF2-40B4-BE49-F238E27FC236}">
                  <a16:creationId xmlns:a16="http://schemas.microsoft.com/office/drawing/2014/main" id="{22B24C03-0F66-7CF7-79F1-55B8EEEC774C}"/>
                </a:ext>
              </a:extLst>
            </p:cNvPr>
            <p:cNvPicPr>
              <a:picLocks noChangeAspect="1"/>
            </p:cNvPicPr>
            <p:nvPr/>
          </p:nvPicPr>
          <p:blipFill>
            <a:blip r:embed="rId10">
              <a:alphaModFix amt="5000"/>
            </a:blip>
            <a:srcRect l="11045" r="11045"/>
            <a:stretch>
              <a:fillRect/>
            </a:stretch>
          </p:blipFill>
          <p:spPr>
            <a:xfrm>
              <a:off x="0" y="0"/>
              <a:ext cx="17706999" cy="22727620"/>
            </a:xfrm>
            <a:prstGeom prst="rect">
              <a:avLst/>
            </a:prstGeom>
          </p:spPr>
        </p:pic>
      </p:gr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1028700" y="1028700"/>
            <a:ext cx="632334" cy="733703"/>
          </a:xfrm>
          <a:custGeom>
            <a:avLst/>
            <a:gdLst/>
            <a:ahLst/>
            <a:cxnLst/>
            <a:rect l="l" t="t" r="r" b="b"/>
            <a:pathLst>
              <a:path w="632334" h="733703">
                <a:moveTo>
                  <a:pt x="0" y="0"/>
                </a:moveTo>
                <a:lnTo>
                  <a:pt x="632334" y="0"/>
                </a:lnTo>
                <a:lnTo>
                  <a:pt x="632334" y="733703"/>
                </a:lnTo>
                <a:lnTo>
                  <a:pt x="0" y="733703"/>
                </a:lnTo>
                <a:lnTo>
                  <a:pt x="0" y="0"/>
                </a:lnTo>
                <a:close/>
              </a:path>
            </a:pathLst>
          </a:custGeom>
          <a:blipFill>
            <a:blip r:embed="rId2">
              <a:extLst>
                <a:ext uri="{96DAC541-7B7A-43D3-8B79-37D633B846F1}">
                  <asvg:svgBlip xmlns:asvg="http://schemas.microsoft.com/office/drawing/2016/SVG/main" r:embed="rId3"/>
                </a:ext>
              </a:extLst>
            </a:blip>
            <a:stretch>
              <a:fillRect r="-42302" b="-42814"/>
            </a:stretch>
          </a:blipFill>
        </p:spPr>
      </p:sp>
      <p:sp>
        <p:nvSpPr>
          <p:cNvPr id="6" name="Freeform 6"/>
          <p:cNvSpPr/>
          <p:nvPr/>
        </p:nvSpPr>
        <p:spPr>
          <a:xfrm rot="-5400000">
            <a:off x="16532827" y="5348966"/>
            <a:ext cx="1300195" cy="152751"/>
          </a:xfrm>
          <a:custGeom>
            <a:avLst/>
            <a:gdLst/>
            <a:ahLst/>
            <a:cxnLst/>
            <a:rect l="l" t="t" r="r" b="b"/>
            <a:pathLst>
              <a:path w="1300195" h="152751">
                <a:moveTo>
                  <a:pt x="0" y="0"/>
                </a:moveTo>
                <a:lnTo>
                  <a:pt x="1300195" y="0"/>
                </a:lnTo>
                <a:lnTo>
                  <a:pt x="1300195" y="152751"/>
                </a:lnTo>
                <a:lnTo>
                  <a:pt x="0" y="152751"/>
                </a:lnTo>
                <a:lnTo>
                  <a:pt x="0" y="0"/>
                </a:lnTo>
                <a:close/>
              </a:path>
            </a:pathLst>
          </a:custGeom>
          <a:blipFill>
            <a:blip r:embed="rId4">
              <a:extLst>
                <a:ext uri="{96DAC541-7B7A-43D3-8B79-37D633B846F1}">
                  <asvg:svgBlip xmlns:asvg="http://schemas.microsoft.com/office/drawing/2016/SVG/main" r:embed="rId5"/>
                </a:ext>
              </a:extLst>
            </a:blip>
            <a:stretch>
              <a:fillRect l="-40933" r="-43353"/>
            </a:stretch>
          </a:blipFill>
        </p:spPr>
      </p:sp>
      <p:grpSp>
        <p:nvGrpSpPr>
          <p:cNvPr id="7" name="Group 7"/>
          <p:cNvGrpSpPr>
            <a:grpSpLocks noChangeAspect="1"/>
          </p:cNvGrpSpPr>
          <p:nvPr/>
        </p:nvGrpSpPr>
        <p:grpSpPr>
          <a:xfrm>
            <a:off x="17113216" y="4211561"/>
            <a:ext cx="139416" cy="139416"/>
            <a:chOff x="0" y="0"/>
            <a:chExt cx="6355080" cy="6355080"/>
          </a:xfrm>
        </p:grpSpPr>
        <p:sp>
          <p:nvSpPr>
            <p:cNvPr id="8" name="Freeform 8"/>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21F23"/>
            </a:solidFill>
          </p:spPr>
        </p:sp>
      </p:grpSp>
      <p:sp>
        <p:nvSpPr>
          <p:cNvPr id="9" name="Freeform 9"/>
          <p:cNvSpPr/>
          <p:nvPr/>
        </p:nvSpPr>
        <p:spPr>
          <a:xfrm rot="5400000">
            <a:off x="16920508" y="8919508"/>
            <a:ext cx="246305" cy="431279"/>
          </a:xfrm>
          <a:custGeom>
            <a:avLst/>
            <a:gdLst/>
            <a:ahLst/>
            <a:cxnLst/>
            <a:rect l="l" t="t" r="r" b="b"/>
            <a:pathLst>
              <a:path w="246305" h="431279">
                <a:moveTo>
                  <a:pt x="0" y="0"/>
                </a:moveTo>
                <a:lnTo>
                  <a:pt x="246305" y="0"/>
                </a:lnTo>
                <a:lnTo>
                  <a:pt x="246305" y="431279"/>
                </a:lnTo>
                <a:lnTo>
                  <a:pt x="0" y="431279"/>
                </a:lnTo>
                <a:lnTo>
                  <a:pt x="0" y="0"/>
                </a:lnTo>
                <a:close/>
              </a:path>
            </a:pathLst>
          </a:custGeom>
          <a:blipFill>
            <a:blip r:embed="rId6">
              <a:extLst>
                <a:ext uri="{96DAC541-7B7A-43D3-8B79-37D633B846F1}">
                  <asvg:svgBlip xmlns:asvg="http://schemas.microsoft.com/office/drawing/2016/SVG/main" r:embed="rId7"/>
                </a:ext>
              </a:extLst>
            </a:blip>
            <a:stretch>
              <a:fillRect l="-75099"/>
            </a:stretch>
          </a:blipFill>
        </p:spPr>
      </p:sp>
      <p:grpSp>
        <p:nvGrpSpPr>
          <p:cNvPr id="10" name="Group 10"/>
          <p:cNvGrpSpPr/>
          <p:nvPr/>
        </p:nvGrpSpPr>
        <p:grpSpPr>
          <a:xfrm>
            <a:off x="1814809" y="3421289"/>
            <a:ext cx="1598228" cy="147779"/>
            <a:chOff x="0" y="0"/>
            <a:chExt cx="1648200" cy="152400"/>
          </a:xfrm>
        </p:grpSpPr>
        <p:sp>
          <p:nvSpPr>
            <p:cNvPr id="11" name="Freeform 11"/>
            <p:cNvSpPr/>
            <p:nvPr/>
          </p:nvSpPr>
          <p:spPr>
            <a:xfrm>
              <a:off x="0" y="0"/>
              <a:ext cx="1648200" cy="152400"/>
            </a:xfrm>
            <a:custGeom>
              <a:avLst/>
              <a:gdLst/>
              <a:ahLst/>
              <a:cxnLst/>
              <a:rect l="l" t="t" r="r" b="b"/>
              <a:pathLst>
                <a:path w="1648200" h="152400">
                  <a:moveTo>
                    <a:pt x="0" y="0"/>
                  </a:moveTo>
                  <a:lnTo>
                    <a:pt x="1648200" y="0"/>
                  </a:lnTo>
                  <a:lnTo>
                    <a:pt x="1648200" y="152400"/>
                  </a:lnTo>
                  <a:lnTo>
                    <a:pt x="0" y="152400"/>
                  </a:lnTo>
                  <a:close/>
                </a:path>
              </a:pathLst>
            </a:custGeom>
            <a:solidFill>
              <a:srgbClr val="E4F2F2"/>
            </a:solidFill>
          </p:spPr>
        </p:sp>
      </p:grpSp>
      <p:grpSp>
        <p:nvGrpSpPr>
          <p:cNvPr id="12" name="Group 12"/>
          <p:cNvGrpSpPr/>
          <p:nvPr/>
        </p:nvGrpSpPr>
        <p:grpSpPr>
          <a:xfrm>
            <a:off x="386758" y="9886860"/>
            <a:ext cx="17901242" cy="335998"/>
            <a:chOff x="0" y="0"/>
            <a:chExt cx="23868323" cy="447998"/>
          </a:xfrm>
        </p:grpSpPr>
        <p:sp>
          <p:nvSpPr>
            <p:cNvPr id="13" name="TextBox 13"/>
            <p:cNvSpPr txBox="1"/>
            <p:nvPr/>
          </p:nvSpPr>
          <p:spPr>
            <a:xfrm>
              <a:off x="127545" y="-66675"/>
              <a:ext cx="23740779" cy="499564"/>
            </a:xfrm>
            <a:prstGeom prst="rect">
              <a:avLst/>
            </a:prstGeom>
          </p:spPr>
          <p:txBody>
            <a:bodyPr lIns="0" tIns="0" rIns="0" bIns="0" rtlCol="0" anchor="t">
              <a:spAutoFit/>
            </a:bodyPr>
            <a:lstStyle/>
            <a:p>
              <a:pPr>
                <a:lnSpc>
                  <a:spcPts val="2841"/>
                </a:lnSpc>
              </a:pPr>
              <a:r>
                <a:rPr lang="en-US" sz="2185" spc="305">
                  <a:solidFill>
                    <a:srgbClr val="638991"/>
                  </a:solidFill>
                  <a:latin typeface="Carlito Bold"/>
                </a:rPr>
                <a:t>     </a:t>
              </a:r>
              <a:r>
                <a:rPr lang="en-US" sz="2185" spc="305">
                  <a:solidFill>
                    <a:srgbClr val="D9D9D9"/>
                  </a:solidFill>
                  <a:latin typeface="Carlito Bold"/>
                </a:rPr>
                <a:t>Dr. Dittmer Institut   I   www.heilpraktiker-psychotherapie-werden.de</a:t>
              </a:r>
            </a:p>
          </p:txBody>
        </p:sp>
        <p:sp>
          <p:nvSpPr>
            <p:cNvPr id="14" name="Freeform 14"/>
            <p:cNvSpPr/>
            <p:nvPr/>
          </p:nvSpPr>
          <p:spPr>
            <a:xfrm>
              <a:off x="0" y="0"/>
              <a:ext cx="447998" cy="447998"/>
            </a:xfrm>
            <a:custGeom>
              <a:avLst/>
              <a:gdLst/>
              <a:ahLst/>
              <a:cxnLst/>
              <a:rect l="l" t="t" r="r" b="b"/>
              <a:pathLst>
                <a:path w="447998" h="447998">
                  <a:moveTo>
                    <a:pt x="0" y="0"/>
                  </a:moveTo>
                  <a:lnTo>
                    <a:pt x="447998" y="0"/>
                  </a:lnTo>
                  <a:lnTo>
                    <a:pt x="447998" y="447998"/>
                  </a:lnTo>
                  <a:lnTo>
                    <a:pt x="0" y="447998"/>
                  </a:lnTo>
                  <a:lnTo>
                    <a:pt x="0" y="0"/>
                  </a:lnTo>
                  <a:close/>
                </a:path>
              </a:pathLst>
            </a:custGeom>
            <a:blipFill>
              <a:blip r:embed="rId8"/>
              <a:stretch>
                <a:fillRect/>
              </a:stretch>
            </a:blipFill>
          </p:spPr>
        </p:sp>
      </p:grpSp>
      <p:grpSp>
        <p:nvGrpSpPr>
          <p:cNvPr id="15" name="Group 15"/>
          <p:cNvGrpSpPr/>
          <p:nvPr/>
        </p:nvGrpSpPr>
        <p:grpSpPr>
          <a:xfrm>
            <a:off x="4473121" y="1395552"/>
            <a:ext cx="12354900" cy="7862748"/>
            <a:chOff x="0" y="0"/>
            <a:chExt cx="5674209" cy="3611108"/>
          </a:xfrm>
        </p:grpSpPr>
        <p:sp>
          <p:nvSpPr>
            <p:cNvPr id="16" name="Freeform 16"/>
            <p:cNvSpPr/>
            <p:nvPr/>
          </p:nvSpPr>
          <p:spPr>
            <a:xfrm>
              <a:off x="0" y="0"/>
              <a:ext cx="5674209" cy="3611108"/>
            </a:xfrm>
            <a:custGeom>
              <a:avLst/>
              <a:gdLst/>
              <a:ahLst/>
              <a:cxnLst/>
              <a:rect l="l" t="t" r="r" b="b"/>
              <a:pathLst>
                <a:path w="5674209" h="3611108">
                  <a:moveTo>
                    <a:pt x="0" y="0"/>
                  </a:moveTo>
                  <a:lnTo>
                    <a:pt x="5674209" y="0"/>
                  </a:lnTo>
                  <a:lnTo>
                    <a:pt x="5674209" y="3611108"/>
                  </a:lnTo>
                  <a:lnTo>
                    <a:pt x="0" y="3611108"/>
                  </a:lnTo>
                  <a:close/>
                </a:path>
              </a:pathLst>
            </a:custGeom>
            <a:solidFill>
              <a:srgbClr val="E4F2F2"/>
            </a:solidFill>
          </p:spPr>
        </p:sp>
      </p:grpSp>
      <p:sp>
        <p:nvSpPr>
          <p:cNvPr id="17" name="Freeform 17"/>
          <p:cNvSpPr/>
          <p:nvPr/>
        </p:nvSpPr>
        <p:spPr>
          <a:xfrm>
            <a:off x="4741730" y="2914517"/>
            <a:ext cx="6195537" cy="6020041"/>
          </a:xfrm>
          <a:custGeom>
            <a:avLst/>
            <a:gdLst/>
            <a:ahLst/>
            <a:cxnLst/>
            <a:rect l="l" t="t" r="r" b="b"/>
            <a:pathLst>
              <a:path w="6195537" h="6020041">
                <a:moveTo>
                  <a:pt x="0" y="0"/>
                </a:moveTo>
                <a:lnTo>
                  <a:pt x="6195537" y="0"/>
                </a:lnTo>
                <a:lnTo>
                  <a:pt x="6195537" y="6020041"/>
                </a:lnTo>
                <a:lnTo>
                  <a:pt x="0" y="6020041"/>
                </a:lnTo>
                <a:lnTo>
                  <a:pt x="0" y="0"/>
                </a:lnTo>
                <a:close/>
              </a:path>
            </a:pathLst>
          </a:custGeom>
          <a:blipFill>
            <a:blip r:embed="rId9"/>
            <a:stretch>
              <a:fillRect/>
            </a:stretch>
          </a:blipFill>
        </p:spPr>
      </p:sp>
      <p:sp>
        <p:nvSpPr>
          <p:cNvPr id="21" name="TextBox 21"/>
          <p:cNvSpPr txBox="1"/>
          <p:nvPr/>
        </p:nvSpPr>
        <p:spPr>
          <a:xfrm>
            <a:off x="1814809" y="2683796"/>
            <a:ext cx="4033761" cy="613410"/>
          </a:xfrm>
          <a:prstGeom prst="rect">
            <a:avLst/>
          </a:prstGeom>
        </p:spPr>
        <p:txBody>
          <a:bodyPr lIns="0" tIns="0" rIns="0" bIns="0" rtlCol="0" anchor="t">
            <a:spAutoFit/>
          </a:bodyPr>
          <a:lstStyle/>
          <a:p>
            <a:pPr>
              <a:lnSpc>
                <a:spcPts val="5040"/>
              </a:lnSpc>
            </a:pPr>
            <a:r>
              <a:rPr lang="en-US" sz="3600">
                <a:solidFill>
                  <a:srgbClr val="221F23"/>
                </a:solidFill>
                <a:latin typeface="Benedict"/>
              </a:rPr>
              <a:t>Selbstfürsorge</a:t>
            </a:r>
          </a:p>
        </p:txBody>
      </p:sp>
      <p:sp>
        <p:nvSpPr>
          <p:cNvPr id="22" name="TextBox 22"/>
          <p:cNvSpPr txBox="1"/>
          <p:nvPr/>
        </p:nvSpPr>
        <p:spPr>
          <a:xfrm>
            <a:off x="12738058" y="788035"/>
            <a:ext cx="1120424" cy="240665"/>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Atemübungen</a:t>
            </a:r>
          </a:p>
        </p:txBody>
      </p:sp>
      <p:sp>
        <p:nvSpPr>
          <p:cNvPr id="23" name="TextBox 23"/>
          <p:cNvSpPr txBox="1"/>
          <p:nvPr/>
        </p:nvSpPr>
        <p:spPr>
          <a:xfrm>
            <a:off x="14642223" y="788035"/>
            <a:ext cx="1224733" cy="240665"/>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Zeitmangement</a:t>
            </a:r>
          </a:p>
        </p:txBody>
      </p:sp>
      <p:sp>
        <p:nvSpPr>
          <p:cNvPr id="24" name="TextBox 24"/>
          <p:cNvSpPr txBox="1"/>
          <p:nvPr/>
        </p:nvSpPr>
        <p:spPr>
          <a:xfrm>
            <a:off x="16403409" y="788035"/>
            <a:ext cx="1287318" cy="240665"/>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Selbstfürsorge</a:t>
            </a:r>
          </a:p>
        </p:txBody>
      </p:sp>
      <p:sp>
        <p:nvSpPr>
          <p:cNvPr id="25" name="TextBox 25"/>
          <p:cNvSpPr txBox="1"/>
          <p:nvPr/>
        </p:nvSpPr>
        <p:spPr>
          <a:xfrm>
            <a:off x="1814809" y="6876217"/>
            <a:ext cx="2290032" cy="890270"/>
          </a:xfrm>
          <a:prstGeom prst="rect">
            <a:avLst/>
          </a:prstGeom>
        </p:spPr>
        <p:txBody>
          <a:bodyPr lIns="0" tIns="0" rIns="0" bIns="0" rtlCol="0" anchor="t">
            <a:spAutoFit/>
          </a:bodyPr>
          <a:lstStyle/>
          <a:p>
            <a:pPr>
              <a:lnSpc>
                <a:spcPts val="2379"/>
              </a:lnSpc>
              <a:spcBef>
                <a:spcPct val="0"/>
              </a:spcBef>
            </a:pPr>
            <a:r>
              <a:rPr lang="en-US" sz="1699">
                <a:solidFill>
                  <a:srgbClr val="000000"/>
                </a:solidFill>
                <a:latin typeface="Evolve Sans"/>
              </a:rPr>
              <a:t>Wochenplan reflektieren, über Gefühle sprechen, Wochenplan optimieren</a:t>
            </a:r>
          </a:p>
        </p:txBody>
      </p:sp>
      <p:sp>
        <p:nvSpPr>
          <p:cNvPr id="26" name="TextBox 26"/>
          <p:cNvSpPr txBox="1"/>
          <p:nvPr/>
        </p:nvSpPr>
        <p:spPr>
          <a:xfrm>
            <a:off x="1814809" y="6483787"/>
            <a:ext cx="2496865" cy="316230"/>
          </a:xfrm>
          <a:prstGeom prst="rect">
            <a:avLst/>
          </a:prstGeom>
        </p:spPr>
        <p:txBody>
          <a:bodyPr lIns="0" tIns="0" rIns="0" bIns="0" rtlCol="0" anchor="t">
            <a:spAutoFit/>
          </a:bodyPr>
          <a:lstStyle/>
          <a:p>
            <a:pPr algn="just">
              <a:lnSpc>
                <a:spcPts val="2519"/>
              </a:lnSpc>
              <a:spcBef>
                <a:spcPct val="0"/>
              </a:spcBef>
            </a:pPr>
            <a:r>
              <a:rPr lang="en-US" sz="1799">
                <a:solidFill>
                  <a:srgbClr val="404040"/>
                </a:solidFill>
                <a:latin typeface="Evolve Sans"/>
              </a:rPr>
              <a:t>Sitzung 3: Reflektion</a:t>
            </a:r>
          </a:p>
        </p:txBody>
      </p:sp>
      <p:sp>
        <p:nvSpPr>
          <p:cNvPr id="27" name="TextBox 27"/>
          <p:cNvSpPr txBox="1"/>
          <p:nvPr/>
        </p:nvSpPr>
        <p:spPr>
          <a:xfrm>
            <a:off x="4741730" y="1985288"/>
            <a:ext cx="11934763" cy="1205865"/>
          </a:xfrm>
          <a:prstGeom prst="rect">
            <a:avLst/>
          </a:prstGeom>
        </p:spPr>
        <p:txBody>
          <a:bodyPr lIns="0" tIns="0" rIns="0" bIns="0" rtlCol="0" anchor="t">
            <a:spAutoFit/>
          </a:bodyPr>
          <a:lstStyle/>
          <a:p>
            <a:pPr>
              <a:lnSpc>
                <a:spcPts val="3240"/>
              </a:lnSpc>
            </a:pPr>
            <a:r>
              <a:rPr lang="en-US" sz="1800">
                <a:solidFill>
                  <a:srgbClr val="000000"/>
                </a:solidFill>
                <a:latin typeface="Evolve Sans"/>
              </a:rPr>
              <a:t>Führen Sie jede Selbstfürsorgeübung an dem zugewiesenen Wochentag durch.</a:t>
            </a:r>
          </a:p>
          <a:p>
            <a:pPr>
              <a:lnSpc>
                <a:spcPts val="3240"/>
              </a:lnSpc>
            </a:pPr>
            <a:r>
              <a:rPr lang="en-US" sz="1800">
                <a:solidFill>
                  <a:srgbClr val="000000"/>
                </a:solidFill>
                <a:latin typeface="Evolve Sans"/>
              </a:rPr>
              <a:t>Notieren Sie nach jeder Übung Ihre aktuellen Gefühle auf der Skala von 1 (sehr schlecht) bis 10 (sehr gut).</a:t>
            </a:r>
          </a:p>
          <a:p>
            <a:pPr>
              <a:lnSpc>
                <a:spcPts val="3240"/>
              </a:lnSpc>
            </a:pPr>
            <a:endParaRPr lang="en-US" sz="1800">
              <a:solidFill>
                <a:srgbClr val="000000"/>
              </a:solidFill>
              <a:latin typeface="Evolve Sans"/>
            </a:endParaRPr>
          </a:p>
        </p:txBody>
      </p:sp>
      <p:sp>
        <p:nvSpPr>
          <p:cNvPr id="28" name="TextBox 28"/>
          <p:cNvSpPr txBox="1"/>
          <p:nvPr/>
        </p:nvSpPr>
        <p:spPr>
          <a:xfrm>
            <a:off x="4691556" y="1486178"/>
            <a:ext cx="11934763" cy="613410"/>
          </a:xfrm>
          <a:prstGeom prst="rect">
            <a:avLst/>
          </a:prstGeom>
        </p:spPr>
        <p:txBody>
          <a:bodyPr lIns="0" tIns="0" rIns="0" bIns="0" rtlCol="0" anchor="t">
            <a:spAutoFit/>
          </a:bodyPr>
          <a:lstStyle/>
          <a:p>
            <a:pPr>
              <a:lnSpc>
                <a:spcPts val="5040"/>
              </a:lnSpc>
            </a:pPr>
            <a:r>
              <a:rPr lang="en-US" sz="3600">
                <a:solidFill>
                  <a:srgbClr val="221F23"/>
                </a:solidFill>
                <a:latin typeface="Benedict"/>
              </a:rPr>
              <a:t>Übungsanleitung - Wochenplan</a:t>
            </a:r>
          </a:p>
        </p:txBody>
      </p:sp>
      <p:sp>
        <p:nvSpPr>
          <p:cNvPr id="33" name="AutoShape 7">
            <a:extLst>
              <a:ext uri="{FF2B5EF4-FFF2-40B4-BE49-F238E27FC236}">
                <a16:creationId xmlns:a16="http://schemas.microsoft.com/office/drawing/2014/main" id="{B1CE0288-5B03-8106-B48C-190FD873A34F}"/>
              </a:ext>
            </a:extLst>
          </p:cNvPr>
          <p:cNvSpPr/>
          <p:nvPr/>
        </p:nvSpPr>
        <p:spPr>
          <a:xfrm>
            <a:off x="1062125" y="9563100"/>
            <a:ext cx="233275" cy="0"/>
          </a:xfrm>
          <a:prstGeom prst="line">
            <a:avLst/>
          </a:prstGeom>
          <a:ln w="19050" cap="flat">
            <a:solidFill>
              <a:srgbClr val="221F23"/>
            </a:solidFill>
            <a:prstDash val="solid"/>
            <a:headEnd type="none" w="sm" len="sm"/>
            <a:tailEnd type="none" w="sm" len="sm"/>
          </a:ln>
        </p:spPr>
      </p:sp>
      <p:sp>
        <p:nvSpPr>
          <p:cNvPr id="35" name="TextBox 12">
            <a:extLst>
              <a:ext uri="{FF2B5EF4-FFF2-40B4-BE49-F238E27FC236}">
                <a16:creationId xmlns:a16="http://schemas.microsoft.com/office/drawing/2014/main" id="{B1D763C2-FB4D-66CE-D396-FDB543D86A15}"/>
              </a:ext>
            </a:extLst>
          </p:cNvPr>
          <p:cNvSpPr txBox="1"/>
          <p:nvPr/>
        </p:nvSpPr>
        <p:spPr>
          <a:xfrm>
            <a:off x="1056643" y="9225129"/>
            <a:ext cx="2138275" cy="209672"/>
          </a:xfrm>
          <a:prstGeom prst="rect">
            <a:avLst/>
          </a:prstGeom>
        </p:spPr>
        <p:txBody>
          <a:bodyPr wrap="square" lIns="0" tIns="0" rIns="0" bIns="0" rtlCol="0" anchor="t">
            <a:spAutoFit/>
          </a:bodyPr>
          <a:lstStyle/>
          <a:p>
            <a:pPr>
              <a:lnSpc>
                <a:spcPts val="1679"/>
              </a:lnSpc>
            </a:pPr>
            <a:r>
              <a:rPr lang="en-US" sz="1200">
                <a:solidFill>
                  <a:srgbClr val="221F23"/>
                </a:solidFill>
                <a:latin typeface="TAN Aegean"/>
              </a:rPr>
              <a:t> 43 </a:t>
            </a:r>
          </a:p>
        </p:txBody>
      </p:sp>
      <p:grpSp>
        <p:nvGrpSpPr>
          <p:cNvPr id="36" name="Group 2">
            <a:extLst>
              <a:ext uri="{FF2B5EF4-FFF2-40B4-BE49-F238E27FC236}">
                <a16:creationId xmlns:a16="http://schemas.microsoft.com/office/drawing/2014/main" id="{9887C50F-B9E2-8C06-E565-33157C4365BC}"/>
              </a:ext>
            </a:extLst>
          </p:cNvPr>
          <p:cNvGrpSpPr/>
          <p:nvPr/>
        </p:nvGrpSpPr>
        <p:grpSpPr>
          <a:xfrm rot="1509315">
            <a:off x="-1033429" y="-2925957"/>
            <a:ext cx="13280249" cy="17045715"/>
            <a:chOff x="0" y="0"/>
            <a:chExt cx="17706999" cy="22727620"/>
          </a:xfrm>
        </p:grpSpPr>
        <p:pic>
          <p:nvPicPr>
            <p:cNvPr id="37" name="Picture 3">
              <a:extLst>
                <a:ext uri="{FF2B5EF4-FFF2-40B4-BE49-F238E27FC236}">
                  <a16:creationId xmlns:a16="http://schemas.microsoft.com/office/drawing/2014/main" id="{F683D2B2-BA8C-8D2B-BBDB-3BCC92A7A645}"/>
                </a:ext>
              </a:extLst>
            </p:cNvPr>
            <p:cNvPicPr>
              <a:picLocks noChangeAspect="1"/>
            </p:cNvPicPr>
            <p:nvPr/>
          </p:nvPicPr>
          <p:blipFill>
            <a:blip r:embed="rId10">
              <a:alphaModFix amt="5000"/>
            </a:blip>
            <a:srcRect l="11045" r="11045"/>
            <a:stretch>
              <a:fillRect/>
            </a:stretch>
          </p:blipFill>
          <p:spPr>
            <a:xfrm>
              <a:off x="0" y="0"/>
              <a:ext cx="17706999" cy="22727620"/>
            </a:xfrm>
            <a:prstGeom prst="rect">
              <a:avLst/>
            </a:prstGeom>
          </p:spPr>
        </p:pic>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473121" y="1762403"/>
            <a:ext cx="12354900" cy="5514697"/>
            <a:chOff x="0" y="0"/>
            <a:chExt cx="5674209" cy="3340142"/>
          </a:xfrm>
        </p:grpSpPr>
        <p:sp>
          <p:nvSpPr>
            <p:cNvPr id="3" name="Freeform 3"/>
            <p:cNvSpPr/>
            <p:nvPr/>
          </p:nvSpPr>
          <p:spPr>
            <a:xfrm>
              <a:off x="0" y="0"/>
              <a:ext cx="5674209" cy="3340141"/>
            </a:xfrm>
            <a:custGeom>
              <a:avLst/>
              <a:gdLst/>
              <a:ahLst/>
              <a:cxnLst/>
              <a:rect l="l" t="t" r="r" b="b"/>
              <a:pathLst>
                <a:path w="5674209" h="3340141">
                  <a:moveTo>
                    <a:pt x="0" y="0"/>
                  </a:moveTo>
                  <a:lnTo>
                    <a:pt x="5674209" y="0"/>
                  </a:lnTo>
                  <a:lnTo>
                    <a:pt x="5674209" y="3340141"/>
                  </a:lnTo>
                  <a:lnTo>
                    <a:pt x="0" y="3340141"/>
                  </a:lnTo>
                  <a:close/>
                </a:path>
              </a:pathLst>
            </a:custGeom>
            <a:solidFill>
              <a:srgbClr val="E4F2F2"/>
            </a:solidFill>
          </p:spPr>
        </p:sp>
      </p:grpSp>
      <p:sp>
        <p:nvSpPr>
          <p:cNvPr id="6" name="Freeform 6"/>
          <p:cNvSpPr/>
          <p:nvPr/>
        </p:nvSpPr>
        <p:spPr>
          <a:xfrm>
            <a:off x="1028700" y="1028700"/>
            <a:ext cx="632334" cy="733703"/>
          </a:xfrm>
          <a:custGeom>
            <a:avLst/>
            <a:gdLst/>
            <a:ahLst/>
            <a:cxnLst/>
            <a:rect l="l" t="t" r="r" b="b"/>
            <a:pathLst>
              <a:path w="632334" h="733703">
                <a:moveTo>
                  <a:pt x="0" y="0"/>
                </a:moveTo>
                <a:lnTo>
                  <a:pt x="632334" y="0"/>
                </a:lnTo>
                <a:lnTo>
                  <a:pt x="632334" y="733703"/>
                </a:lnTo>
                <a:lnTo>
                  <a:pt x="0" y="733703"/>
                </a:lnTo>
                <a:lnTo>
                  <a:pt x="0" y="0"/>
                </a:lnTo>
                <a:close/>
              </a:path>
            </a:pathLst>
          </a:custGeom>
          <a:blipFill>
            <a:blip r:embed="rId2">
              <a:extLst>
                <a:ext uri="{96DAC541-7B7A-43D3-8B79-37D633B846F1}">
                  <asvg:svgBlip xmlns:asvg="http://schemas.microsoft.com/office/drawing/2016/SVG/main" r:embed="rId3"/>
                </a:ext>
              </a:extLst>
            </a:blip>
            <a:stretch>
              <a:fillRect r="-42302" b="-42814"/>
            </a:stretch>
          </a:blipFill>
        </p:spPr>
      </p:sp>
      <p:sp>
        <p:nvSpPr>
          <p:cNvPr id="7" name="AutoShape 7"/>
          <p:cNvSpPr/>
          <p:nvPr/>
        </p:nvSpPr>
        <p:spPr>
          <a:xfrm>
            <a:off x="1028700" y="9563100"/>
            <a:ext cx="233275" cy="0"/>
          </a:xfrm>
          <a:prstGeom prst="line">
            <a:avLst/>
          </a:prstGeom>
          <a:ln w="19050" cap="flat">
            <a:solidFill>
              <a:srgbClr val="221F23"/>
            </a:solidFill>
            <a:prstDash val="solid"/>
            <a:headEnd type="none" w="sm" len="sm"/>
            <a:tailEnd type="none" w="sm" len="sm"/>
          </a:ln>
        </p:spPr>
      </p:sp>
      <p:sp>
        <p:nvSpPr>
          <p:cNvPr id="8" name="Freeform 8"/>
          <p:cNvSpPr/>
          <p:nvPr/>
        </p:nvSpPr>
        <p:spPr>
          <a:xfrm rot="-5400000">
            <a:off x="16532827" y="5348966"/>
            <a:ext cx="1300195" cy="152751"/>
          </a:xfrm>
          <a:custGeom>
            <a:avLst/>
            <a:gdLst/>
            <a:ahLst/>
            <a:cxnLst/>
            <a:rect l="l" t="t" r="r" b="b"/>
            <a:pathLst>
              <a:path w="1300195" h="152751">
                <a:moveTo>
                  <a:pt x="0" y="0"/>
                </a:moveTo>
                <a:lnTo>
                  <a:pt x="1300195" y="0"/>
                </a:lnTo>
                <a:lnTo>
                  <a:pt x="1300195" y="152751"/>
                </a:lnTo>
                <a:lnTo>
                  <a:pt x="0" y="152751"/>
                </a:lnTo>
                <a:lnTo>
                  <a:pt x="0" y="0"/>
                </a:lnTo>
                <a:close/>
              </a:path>
            </a:pathLst>
          </a:custGeom>
          <a:blipFill>
            <a:blip r:embed="rId4">
              <a:extLst>
                <a:ext uri="{96DAC541-7B7A-43D3-8B79-37D633B846F1}">
                  <asvg:svgBlip xmlns:asvg="http://schemas.microsoft.com/office/drawing/2016/SVG/main" r:embed="rId5"/>
                </a:ext>
              </a:extLst>
            </a:blip>
            <a:stretch>
              <a:fillRect l="-40933" r="-43353"/>
            </a:stretch>
          </a:blipFill>
        </p:spPr>
      </p:sp>
      <p:grpSp>
        <p:nvGrpSpPr>
          <p:cNvPr id="9" name="Group 9"/>
          <p:cNvGrpSpPr>
            <a:grpSpLocks noChangeAspect="1"/>
          </p:cNvGrpSpPr>
          <p:nvPr/>
        </p:nvGrpSpPr>
        <p:grpSpPr>
          <a:xfrm>
            <a:off x="17113216" y="4211561"/>
            <a:ext cx="139416" cy="139416"/>
            <a:chOff x="0" y="0"/>
            <a:chExt cx="6355080" cy="6355080"/>
          </a:xfrm>
        </p:grpSpPr>
        <p:sp>
          <p:nvSpPr>
            <p:cNvPr id="10" name="Freeform 10"/>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21F23"/>
            </a:solidFill>
          </p:spPr>
        </p:sp>
      </p:grpSp>
      <p:sp>
        <p:nvSpPr>
          <p:cNvPr id="11" name="Freeform 11"/>
          <p:cNvSpPr/>
          <p:nvPr/>
        </p:nvSpPr>
        <p:spPr>
          <a:xfrm rot="5400000">
            <a:off x="16920508" y="8919508"/>
            <a:ext cx="246305" cy="431279"/>
          </a:xfrm>
          <a:custGeom>
            <a:avLst/>
            <a:gdLst/>
            <a:ahLst/>
            <a:cxnLst/>
            <a:rect l="l" t="t" r="r" b="b"/>
            <a:pathLst>
              <a:path w="246305" h="431279">
                <a:moveTo>
                  <a:pt x="0" y="0"/>
                </a:moveTo>
                <a:lnTo>
                  <a:pt x="246305" y="0"/>
                </a:lnTo>
                <a:lnTo>
                  <a:pt x="246305" y="431279"/>
                </a:lnTo>
                <a:lnTo>
                  <a:pt x="0" y="431279"/>
                </a:lnTo>
                <a:lnTo>
                  <a:pt x="0" y="0"/>
                </a:lnTo>
                <a:close/>
              </a:path>
            </a:pathLst>
          </a:custGeom>
          <a:blipFill>
            <a:blip r:embed="rId6">
              <a:extLst>
                <a:ext uri="{96DAC541-7B7A-43D3-8B79-37D633B846F1}">
                  <asvg:svgBlip xmlns:asvg="http://schemas.microsoft.com/office/drawing/2016/SVG/main" r:embed="rId7"/>
                </a:ext>
              </a:extLst>
            </a:blip>
            <a:stretch>
              <a:fillRect l="-75099"/>
            </a:stretch>
          </a:blipFill>
        </p:spPr>
      </p:sp>
      <p:sp>
        <p:nvSpPr>
          <p:cNvPr id="12" name="TextBox 12"/>
          <p:cNvSpPr txBox="1"/>
          <p:nvPr/>
        </p:nvSpPr>
        <p:spPr>
          <a:xfrm>
            <a:off x="1028700" y="9229725"/>
            <a:ext cx="786109" cy="207645"/>
          </a:xfrm>
          <a:prstGeom prst="rect">
            <a:avLst/>
          </a:prstGeom>
        </p:spPr>
        <p:txBody>
          <a:bodyPr lIns="0" tIns="0" rIns="0" bIns="0" rtlCol="0" anchor="t">
            <a:spAutoFit/>
          </a:bodyPr>
          <a:lstStyle/>
          <a:p>
            <a:pPr>
              <a:lnSpc>
                <a:spcPts val="1679"/>
              </a:lnSpc>
            </a:pPr>
            <a:r>
              <a:rPr lang="en-US" sz="1200">
                <a:solidFill>
                  <a:srgbClr val="221F23"/>
                </a:solidFill>
                <a:latin typeface="TAN Aegean"/>
              </a:rPr>
              <a:t>01</a:t>
            </a:r>
          </a:p>
        </p:txBody>
      </p:sp>
      <p:sp>
        <p:nvSpPr>
          <p:cNvPr id="13" name="TextBox 13"/>
          <p:cNvSpPr txBox="1"/>
          <p:nvPr/>
        </p:nvSpPr>
        <p:spPr>
          <a:xfrm>
            <a:off x="1814809" y="9229725"/>
            <a:ext cx="786109" cy="207645"/>
          </a:xfrm>
          <a:prstGeom prst="rect">
            <a:avLst/>
          </a:prstGeom>
        </p:spPr>
        <p:txBody>
          <a:bodyPr lIns="0" tIns="0" rIns="0" bIns="0" rtlCol="0" anchor="t">
            <a:spAutoFit/>
          </a:bodyPr>
          <a:lstStyle/>
          <a:p>
            <a:pPr>
              <a:lnSpc>
                <a:spcPts val="1679"/>
              </a:lnSpc>
            </a:pPr>
            <a:r>
              <a:rPr lang="en-US" sz="1200">
                <a:solidFill>
                  <a:srgbClr val="221F23"/>
                </a:solidFill>
                <a:latin typeface="TAN Aegean"/>
              </a:rPr>
              <a:t>02</a:t>
            </a:r>
          </a:p>
        </p:txBody>
      </p:sp>
      <p:sp>
        <p:nvSpPr>
          <p:cNvPr id="14" name="TextBox 14"/>
          <p:cNvSpPr txBox="1"/>
          <p:nvPr/>
        </p:nvSpPr>
        <p:spPr>
          <a:xfrm>
            <a:off x="2600918" y="9229725"/>
            <a:ext cx="786109" cy="207645"/>
          </a:xfrm>
          <a:prstGeom prst="rect">
            <a:avLst/>
          </a:prstGeom>
        </p:spPr>
        <p:txBody>
          <a:bodyPr lIns="0" tIns="0" rIns="0" bIns="0" rtlCol="0" anchor="t">
            <a:spAutoFit/>
          </a:bodyPr>
          <a:lstStyle/>
          <a:p>
            <a:pPr>
              <a:lnSpc>
                <a:spcPts val="1679"/>
              </a:lnSpc>
            </a:pPr>
            <a:r>
              <a:rPr lang="en-US" sz="1200">
                <a:solidFill>
                  <a:srgbClr val="221F23"/>
                </a:solidFill>
                <a:latin typeface="TAN Aegean"/>
              </a:rPr>
              <a:t>03</a:t>
            </a:r>
          </a:p>
        </p:txBody>
      </p:sp>
      <p:sp>
        <p:nvSpPr>
          <p:cNvPr id="15" name="TextBox 15"/>
          <p:cNvSpPr txBox="1"/>
          <p:nvPr/>
        </p:nvSpPr>
        <p:spPr>
          <a:xfrm>
            <a:off x="1814809" y="2683796"/>
            <a:ext cx="4033761" cy="613410"/>
          </a:xfrm>
          <a:prstGeom prst="rect">
            <a:avLst/>
          </a:prstGeom>
        </p:spPr>
        <p:txBody>
          <a:bodyPr lIns="0" tIns="0" rIns="0" bIns="0" rtlCol="0" anchor="t">
            <a:spAutoFit/>
          </a:bodyPr>
          <a:lstStyle/>
          <a:p>
            <a:pPr>
              <a:lnSpc>
                <a:spcPts val="5040"/>
              </a:lnSpc>
            </a:pPr>
            <a:r>
              <a:rPr lang="en-US" sz="3600">
                <a:solidFill>
                  <a:srgbClr val="221F23"/>
                </a:solidFill>
                <a:latin typeface="Benedict"/>
              </a:rPr>
              <a:t>Achtsamkeit</a:t>
            </a:r>
          </a:p>
        </p:txBody>
      </p:sp>
      <p:sp>
        <p:nvSpPr>
          <p:cNvPr id="16" name="TextBox 16"/>
          <p:cNvSpPr txBox="1"/>
          <p:nvPr/>
        </p:nvSpPr>
        <p:spPr>
          <a:xfrm>
            <a:off x="5233568" y="2322798"/>
            <a:ext cx="11250940" cy="800101"/>
          </a:xfrm>
          <a:prstGeom prst="rect">
            <a:avLst/>
          </a:prstGeom>
        </p:spPr>
        <p:txBody>
          <a:bodyPr lIns="0" tIns="0" rIns="0" bIns="0" rtlCol="0" anchor="t">
            <a:spAutoFit/>
          </a:bodyPr>
          <a:lstStyle/>
          <a:p>
            <a:pPr algn="just">
              <a:lnSpc>
                <a:spcPts val="3239"/>
              </a:lnSpc>
            </a:pPr>
            <a:r>
              <a:rPr lang="en-US" sz="1799">
                <a:solidFill>
                  <a:srgbClr val="404040"/>
                </a:solidFill>
                <a:latin typeface="Evolve Sans"/>
              </a:rPr>
              <a:t>Achtsamkeit bezieht sich auf das </a:t>
            </a:r>
            <a:r>
              <a:rPr lang="en-US" sz="1799">
                <a:solidFill>
                  <a:srgbClr val="404040"/>
                </a:solidFill>
                <a:latin typeface="Evolve Sans Bold"/>
              </a:rPr>
              <a:t>bewusste und absichtliche Lenken</a:t>
            </a:r>
            <a:r>
              <a:rPr lang="en-US" sz="1799">
                <a:solidFill>
                  <a:srgbClr val="404040"/>
                </a:solidFill>
                <a:latin typeface="Evolve Sans"/>
              </a:rPr>
              <a:t> der Aufmerksamkeit auf den gegenwärtigen Moment, ohne ihn zu beurteilen.</a:t>
            </a:r>
          </a:p>
        </p:txBody>
      </p:sp>
      <p:sp>
        <p:nvSpPr>
          <p:cNvPr id="17" name="TextBox 17"/>
          <p:cNvSpPr txBox="1"/>
          <p:nvPr/>
        </p:nvSpPr>
        <p:spPr>
          <a:xfrm>
            <a:off x="1814809" y="6483787"/>
            <a:ext cx="2016880" cy="316230"/>
          </a:xfrm>
          <a:prstGeom prst="rect">
            <a:avLst/>
          </a:prstGeom>
        </p:spPr>
        <p:txBody>
          <a:bodyPr lIns="0" tIns="0" rIns="0" bIns="0" rtlCol="0" anchor="t">
            <a:spAutoFit/>
          </a:bodyPr>
          <a:lstStyle/>
          <a:p>
            <a:pPr algn="just">
              <a:lnSpc>
                <a:spcPts val="2519"/>
              </a:lnSpc>
              <a:spcBef>
                <a:spcPct val="0"/>
              </a:spcBef>
            </a:pPr>
            <a:r>
              <a:rPr lang="en-US" sz="1799">
                <a:solidFill>
                  <a:srgbClr val="404040"/>
                </a:solidFill>
                <a:latin typeface="Evolve Sans"/>
              </a:rPr>
              <a:t>Stufe 1: Alltag</a:t>
            </a:r>
          </a:p>
        </p:txBody>
      </p:sp>
      <p:grpSp>
        <p:nvGrpSpPr>
          <p:cNvPr id="18" name="Group 18"/>
          <p:cNvGrpSpPr/>
          <p:nvPr/>
        </p:nvGrpSpPr>
        <p:grpSpPr>
          <a:xfrm>
            <a:off x="1814809" y="3421289"/>
            <a:ext cx="1598228" cy="147779"/>
            <a:chOff x="0" y="0"/>
            <a:chExt cx="1648200" cy="152400"/>
          </a:xfrm>
        </p:grpSpPr>
        <p:sp>
          <p:nvSpPr>
            <p:cNvPr id="19" name="Freeform 19"/>
            <p:cNvSpPr/>
            <p:nvPr/>
          </p:nvSpPr>
          <p:spPr>
            <a:xfrm>
              <a:off x="0" y="0"/>
              <a:ext cx="1648200" cy="152400"/>
            </a:xfrm>
            <a:custGeom>
              <a:avLst/>
              <a:gdLst/>
              <a:ahLst/>
              <a:cxnLst/>
              <a:rect l="l" t="t" r="r" b="b"/>
              <a:pathLst>
                <a:path w="1648200" h="152400">
                  <a:moveTo>
                    <a:pt x="0" y="0"/>
                  </a:moveTo>
                  <a:lnTo>
                    <a:pt x="1648200" y="0"/>
                  </a:lnTo>
                  <a:lnTo>
                    <a:pt x="1648200" y="152400"/>
                  </a:lnTo>
                  <a:lnTo>
                    <a:pt x="0" y="152400"/>
                  </a:lnTo>
                  <a:close/>
                </a:path>
              </a:pathLst>
            </a:custGeom>
            <a:solidFill>
              <a:srgbClr val="E4F2F2"/>
            </a:solidFill>
          </p:spPr>
        </p:sp>
      </p:grpSp>
      <p:grpSp>
        <p:nvGrpSpPr>
          <p:cNvPr id="20" name="Group 20"/>
          <p:cNvGrpSpPr/>
          <p:nvPr/>
        </p:nvGrpSpPr>
        <p:grpSpPr>
          <a:xfrm>
            <a:off x="12738058" y="816610"/>
            <a:ext cx="4952669" cy="212090"/>
            <a:chOff x="0" y="0"/>
            <a:chExt cx="6603559" cy="282787"/>
          </a:xfrm>
        </p:grpSpPr>
        <p:sp>
          <p:nvSpPr>
            <p:cNvPr id="21" name="TextBox 21"/>
            <p:cNvSpPr txBox="1"/>
            <p:nvPr/>
          </p:nvSpPr>
          <p:spPr>
            <a:xfrm>
              <a:off x="0" y="-28575"/>
              <a:ext cx="1493899" cy="311362"/>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Achtsamkeit</a:t>
              </a:r>
            </a:p>
          </p:txBody>
        </p:sp>
        <p:sp>
          <p:nvSpPr>
            <p:cNvPr id="22" name="TextBox 22"/>
            <p:cNvSpPr txBox="1"/>
            <p:nvPr/>
          </p:nvSpPr>
          <p:spPr>
            <a:xfrm>
              <a:off x="2538887" y="-28575"/>
              <a:ext cx="1354822" cy="311362"/>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Visualisierung</a:t>
              </a:r>
            </a:p>
          </p:txBody>
        </p:sp>
        <p:sp>
          <p:nvSpPr>
            <p:cNvPr id="23" name="TextBox 23"/>
            <p:cNvSpPr txBox="1"/>
            <p:nvPr/>
          </p:nvSpPr>
          <p:spPr>
            <a:xfrm>
              <a:off x="4887135" y="-28575"/>
              <a:ext cx="1716423" cy="311362"/>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Umstrukturierung</a:t>
              </a:r>
            </a:p>
          </p:txBody>
        </p:sp>
      </p:grpSp>
      <p:grpSp>
        <p:nvGrpSpPr>
          <p:cNvPr id="24" name="Group 24"/>
          <p:cNvGrpSpPr/>
          <p:nvPr/>
        </p:nvGrpSpPr>
        <p:grpSpPr>
          <a:xfrm>
            <a:off x="386758" y="9886860"/>
            <a:ext cx="17901242" cy="335998"/>
            <a:chOff x="0" y="0"/>
            <a:chExt cx="23868323" cy="447998"/>
          </a:xfrm>
        </p:grpSpPr>
        <p:sp>
          <p:nvSpPr>
            <p:cNvPr id="25" name="TextBox 25"/>
            <p:cNvSpPr txBox="1"/>
            <p:nvPr/>
          </p:nvSpPr>
          <p:spPr>
            <a:xfrm>
              <a:off x="127545" y="-66675"/>
              <a:ext cx="23740779" cy="499564"/>
            </a:xfrm>
            <a:prstGeom prst="rect">
              <a:avLst/>
            </a:prstGeom>
          </p:spPr>
          <p:txBody>
            <a:bodyPr lIns="0" tIns="0" rIns="0" bIns="0" rtlCol="0" anchor="t">
              <a:spAutoFit/>
            </a:bodyPr>
            <a:lstStyle/>
            <a:p>
              <a:pPr>
                <a:lnSpc>
                  <a:spcPts val="2841"/>
                </a:lnSpc>
              </a:pPr>
              <a:r>
                <a:rPr lang="en-US" sz="2185" spc="305">
                  <a:solidFill>
                    <a:srgbClr val="638991"/>
                  </a:solidFill>
                  <a:latin typeface="Carlito Bold"/>
                </a:rPr>
                <a:t>     </a:t>
              </a:r>
              <a:r>
                <a:rPr lang="en-US" sz="2185" spc="305">
                  <a:solidFill>
                    <a:srgbClr val="D9D9D9"/>
                  </a:solidFill>
                  <a:latin typeface="Carlito Bold"/>
                </a:rPr>
                <a:t>Dr. Dittmer Institut   I   www.heilpraktiker-psychotherapie-werden.de</a:t>
              </a:r>
            </a:p>
          </p:txBody>
        </p:sp>
        <p:sp>
          <p:nvSpPr>
            <p:cNvPr id="26" name="Freeform 26"/>
            <p:cNvSpPr/>
            <p:nvPr/>
          </p:nvSpPr>
          <p:spPr>
            <a:xfrm>
              <a:off x="0" y="0"/>
              <a:ext cx="447998" cy="447998"/>
            </a:xfrm>
            <a:custGeom>
              <a:avLst/>
              <a:gdLst/>
              <a:ahLst/>
              <a:cxnLst/>
              <a:rect l="l" t="t" r="r" b="b"/>
              <a:pathLst>
                <a:path w="447998" h="447998">
                  <a:moveTo>
                    <a:pt x="0" y="0"/>
                  </a:moveTo>
                  <a:lnTo>
                    <a:pt x="447998" y="0"/>
                  </a:lnTo>
                  <a:lnTo>
                    <a:pt x="447998" y="447998"/>
                  </a:lnTo>
                  <a:lnTo>
                    <a:pt x="0" y="447998"/>
                  </a:lnTo>
                  <a:lnTo>
                    <a:pt x="0" y="0"/>
                  </a:lnTo>
                  <a:close/>
                </a:path>
              </a:pathLst>
            </a:custGeom>
            <a:blipFill>
              <a:blip r:embed="rId8"/>
              <a:stretch>
                <a:fillRect/>
              </a:stretch>
            </a:blipFill>
          </p:spPr>
        </p:sp>
      </p:grpSp>
      <p:sp>
        <p:nvSpPr>
          <p:cNvPr id="27" name="TextBox 27"/>
          <p:cNvSpPr txBox="1"/>
          <p:nvPr/>
        </p:nvSpPr>
        <p:spPr>
          <a:xfrm>
            <a:off x="5233568" y="3519193"/>
            <a:ext cx="11250940" cy="3674746"/>
          </a:xfrm>
          <a:prstGeom prst="rect">
            <a:avLst/>
          </a:prstGeom>
        </p:spPr>
        <p:txBody>
          <a:bodyPr lIns="0" tIns="0" rIns="0" bIns="0" rtlCol="0" anchor="t">
            <a:spAutoFit/>
          </a:bodyPr>
          <a:lstStyle/>
          <a:p>
            <a:pPr>
              <a:lnSpc>
                <a:spcPts val="3239"/>
              </a:lnSpc>
            </a:pPr>
            <a:r>
              <a:rPr lang="en-US" sz="1799">
                <a:solidFill>
                  <a:srgbClr val="000000"/>
                </a:solidFill>
                <a:latin typeface="Evolve Sans Bold"/>
              </a:rPr>
              <a:t>Achtsames Gehen:</a:t>
            </a:r>
            <a:r>
              <a:rPr lang="en-US" sz="1799">
                <a:solidFill>
                  <a:srgbClr val="000000"/>
                </a:solidFill>
                <a:latin typeface="Evolve Sans"/>
              </a:rPr>
              <a:t> Die Person konzentriert sich darauf, bewusst und mit Aufmerksamkeit zu gehen. Jeder Schritt wird achtsam wahrgenommen, und der Geist wird auf die Handlungen und Empfindungen beim Gehen gerichtet.</a:t>
            </a:r>
          </a:p>
          <a:p>
            <a:pPr>
              <a:lnSpc>
                <a:spcPts val="3239"/>
              </a:lnSpc>
            </a:pPr>
            <a:endParaRPr lang="en-US" sz="1799">
              <a:solidFill>
                <a:srgbClr val="000000"/>
              </a:solidFill>
              <a:latin typeface="Evolve Sans"/>
            </a:endParaRPr>
          </a:p>
          <a:p>
            <a:pPr>
              <a:lnSpc>
                <a:spcPts val="3239"/>
              </a:lnSpc>
            </a:pPr>
            <a:r>
              <a:rPr lang="en-US" sz="1799">
                <a:solidFill>
                  <a:srgbClr val="000000"/>
                </a:solidFill>
                <a:latin typeface="Evolve Sans Bold"/>
              </a:rPr>
              <a:t>Achtsames Essen: </a:t>
            </a:r>
            <a:r>
              <a:rPr lang="en-US" sz="1799">
                <a:solidFill>
                  <a:srgbClr val="000000"/>
                </a:solidFill>
                <a:latin typeface="Evolve Sans"/>
              </a:rPr>
              <a:t>Beim achtsamen Essen liegt der Fokus auf den Sinneswahrnehmungen während des Essens. Das bedeutet, bewusst zu schmecken, zu riechen und die Textur der Nahrung zu erleben.</a:t>
            </a:r>
          </a:p>
          <a:p>
            <a:pPr>
              <a:lnSpc>
                <a:spcPts val="3239"/>
              </a:lnSpc>
            </a:pPr>
            <a:endParaRPr lang="en-US" sz="1799">
              <a:solidFill>
                <a:srgbClr val="000000"/>
              </a:solidFill>
              <a:latin typeface="Evolve Sans"/>
            </a:endParaRPr>
          </a:p>
          <a:p>
            <a:pPr>
              <a:lnSpc>
                <a:spcPts val="3239"/>
              </a:lnSpc>
            </a:pPr>
            <a:r>
              <a:rPr lang="en-US" sz="1799">
                <a:solidFill>
                  <a:srgbClr val="000000"/>
                </a:solidFill>
                <a:latin typeface="Evolve Sans Bold"/>
              </a:rPr>
              <a:t>Achtsames Beobachten: Beim achtsamen Beobachten</a:t>
            </a:r>
            <a:r>
              <a:rPr lang="en-US" sz="1799">
                <a:solidFill>
                  <a:srgbClr val="000000"/>
                </a:solidFill>
                <a:latin typeface="Evolve Sans"/>
              </a:rPr>
              <a:t> werden momentanen Eindrücke bewusst wahrgenommen, ohne diese zu beurteilen. Dabei kann die Umgebung, Personen, Gedanken oder Gefühle beobachtetet werden. </a:t>
            </a:r>
          </a:p>
          <a:p>
            <a:pPr>
              <a:lnSpc>
                <a:spcPts val="3239"/>
              </a:lnSpc>
            </a:pPr>
            <a:endParaRPr lang="en-US" sz="1799">
              <a:solidFill>
                <a:srgbClr val="000000"/>
              </a:solidFill>
              <a:latin typeface="Evolve Sans"/>
            </a:endParaRPr>
          </a:p>
        </p:txBody>
      </p:sp>
      <p:grpSp>
        <p:nvGrpSpPr>
          <p:cNvPr id="28" name="Group 2">
            <a:extLst>
              <a:ext uri="{FF2B5EF4-FFF2-40B4-BE49-F238E27FC236}">
                <a16:creationId xmlns:a16="http://schemas.microsoft.com/office/drawing/2014/main" id="{4DA1DCB5-8AED-9CB3-9810-4C8B800FD3F4}"/>
              </a:ext>
            </a:extLst>
          </p:cNvPr>
          <p:cNvGrpSpPr/>
          <p:nvPr/>
        </p:nvGrpSpPr>
        <p:grpSpPr>
          <a:xfrm rot="1509315">
            <a:off x="-1033429" y="-2925957"/>
            <a:ext cx="13280249" cy="17045715"/>
            <a:chOff x="0" y="0"/>
            <a:chExt cx="17706999" cy="22727620"/>
          </a:xfrm>
        </p:grpSpPr>
        <p:pic>
          <p:nvPicPr>
            <p:cNvPr id="29" name="Picture 3">
              <a:extLst>
                <a:ext uri="{FF2B5EF4-FFF2-40B4-BE49-F238E27FC236}">
                  <a16:creationId xmlns:a16="http://schemas.microsoft.com/office/drawing/2014/main" id="{E6385867-D4BB-1485-443A-AD83D19ED3F6}"/>
                </a:ext>
              </a:extLst>
            </p:cNvPr>
            <p:cNvPicPr>
              <a:picLocks noChangeAspect="1"/>
            </p:cNvPicPr>
            <p:nvPr/>
          </p:nvPicPr>
          <p:blipFill>
            <a:blip r:embed="rId9">
              <a:alphaModFix amt="5000"/>
            </a:blip>
            <a:srcRect l="11045" r="11045"/>
            <a:stretch>
              <a:fillRect/>
            </a:stretch>
          </p:blipFill>
          <p:spPr>
            <a:xfrm>
              <a:off x="0" y="0"/>
              <a:ext cx="17706999" cy="22727620"/>
            </a:xfrm>
            <a:prstGeom prst="rect">
              <a:avLst/>
            </a:prstGeom>
          </p:spPr>
        </p:pic>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787990" y="1787490"/>
            <a:ext cx="6712019" cy="6712019"/>
            <a:chOff x="0" y="0"/>
            <a:chExt cx="6350000" cy="6350000"/>
          </a:xfrm>
        </p:grpSpPr>
        <p:sp>
          <p:nvSpPr>
            <p:cNvPr id="3" name="Freeform 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4F2F2"/>
            </a:solidFill>
          </p:spPr>
        </p:sp>
      </p:grpSp>
      <p:sp>
        <p:nvSpPr>
          <p:cNvPr id="4" name="Freeform 4"/>
          <p:cNvSpPr/>
          <p:nvPr/>
        </p:nvSpPr>
        <p:spPr>
          <a:xfrm>
            <a:off x="1028700" y="1028700"/>
            <a:ext cx="632334" cy="733703"/>
          </a:xfrm>
          <a:custGeom>
            <a:avLst/>
            <a:gdLst/>
            <a:ahLst/>
            <a:cxnLst/>
            <a:rect l="l" t="t" r="r" b="b"/>
            <a:pathLst>
              <a:path w="632334" h="733703">
                <a:moveTo>
                  <a:pt x="0" y="0"/>
                </a:moveTo>
                <a:lnTo>
                  <a:pt x="632334" y="0"/>
                </a:lnTo>
                <a:lnTo>
                  <a:pt x="632334" y="733703"/>
                </a:lnTo>
                <a:lnTo>
                  <a:pt x="0" y="733703"/>
                </a:lnTo>
                <a:lnTo>
                  <a:pt x="0" y="0"/>
                </a:lnTo>
                <a:close/>
              </a:path>
            </a:pathLst>
          </a:custGeom>
          <a:blipFill>
            <a:blip r:embed="rId2">
              <a:extLst>
                <a:ext uri="{96DAC541-7B7A-43D3-8B79-37D633B846F1}">
                  <asvg:svgBlip xmlns:asvg="http://schemas.microsoft.com/office/drawing/2016/SVG/main" r:embed="rId3"/>
                </a:ext>
              </a:extLst>
            </a:blip>
            <a:stretch>
              <a:fillRect r="-42302" b="-42814"/>
            </a:stretch>
          </a:blipFill>
        </p:spPr>
      </p:sp>
      <p:sp>
        <p:nvSpPr>
          <p:cNvPr id="5" name="Freeform 5"/>
          <p:cNvSpPr/>
          <p:nvPr/>
        </p:nvSpPr>
        <p:spPr>
          <a:xfrm rot="-5400000">
            <a:off x="16532827" y="5348966"/>
            <a:ext cx="1300195" cy="152751"/>
          </a:xfrm>
          <a:custGeom>
            <a:avLst/>
            <a:gdLst/>
            <a:ahLst/>
            <a:cxnLst/>
            <a:rect l="l" t="t" r="r" b="b"/>
            <a:pathLst>
              <a:path w="1300195" h="152751">
                <a:moveTo>
                  <a:pt x="0" y="0"/>
                </a:moveTo>
                <a:lnTo>
                  <a:pt x="1300195" y="0"/>
                </a:lnTo>
                <a:lnTo>
                  <a:pt x="1300195" y="152751"/>
                </a:lnTo>
                <a:lnTo>
                  <a:pt x="0" y="152751"/>
                </a:lnTo>
                <a:lnTo>
                  <a:pt x="0" y="0"/>
                </a:lnTo>
                <a:close/>
              </a:path>
            </a:pathLst>
          </a:custGeom>
          <a:blipFill>
            <a:blip r:embed="rId4">
              <a:extLst>
                <a:ext uri="{96DAC541-7B7A-43D3-8B79-37D633B846F1}">
                  <asvg:svgBlip xmlns:asvg="http://schemas.microsoft.com/office/drawing/2016/SVG/main" r:embed="rId5"/>
                </a:ext>
              </a:extLst>
            </a:blip>
            <a:stretch>
              <a:fillRect l="-40933" r="-43353"/>
            </a:stretch>
          </a:blipFill>
        </p:spPr>
      </p:sp>
      <p:grpSp>
        <p:nvGrpSpPr>
          <p:cNvPr id="6" name="Group 6"/>
          <p:cNvGrpSpPr>
            <a:grpSpLocks noChangeAspect="1"/>
          </p:cNvGrpSpPr>
          <p:nvPr/>
        </p:nvGrpSpPr>
        <p:grpSpPr>
          <a:xfrm>
            <a:off x="17113216" y="4211561"/>
            <a:ext cx="139416" cy="139416"/>
            <a:chOff x="0" y="0"/>
            <a:chExt cx="6355080" cy="6355080"/>
          </a:xfrm>
        </p:grpSpPr>
        <p:sp>
          <p:nvSpPr>
            <p:cNvPr id="7" name="Freeform 7"/>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21F23"/>
            </a:solidFill>
          </p:spPr>
        </p:sp>
      </p:grpSp>
      <p:sp>
        <p:nvSpPr>
          <p:cNvPr id="8" name="Freeform 8"/>
          <p:cNvSpPr/>
          <p:nvPr/>
        </p:nvSpPr>
        <p:spPr>
          <a:xfrm rot="5400000">
            <a:off x="16920508" y="8919508"/>
            <a:ext cx="246305" cy="431279"/>
          </a:xfrm>
          <a:custGeom>
            <a:avLst/>
            <a:gdLst/>
            <a:ahLst/>
            <a:cxnLst/>
            <a:rect l="l" t="t" r="r" b="b"/>
            <a:pathLst>
              <a:path w="246305" h="431279">
                <a:moveTo>
                  <a:pt x="0" y="0"/>
                </a:moveTo>
                <a:lnTo>
                  <a:pt x="246305" y="0"/>
                </a:lnTo>
                <a:lnTo>
                  <a:pt x="246305" y="431279"/>
                </a:lnTo>
                <a:lnTo>
                  <a:pt x="0" y="431279"/>
                </a:lnTo>
                <a:lnTo>
                  <a:pt x="0" y="0"/>
                </a:lnTo>
                <a:close/>
              </a:path>
            </a:pathLst>
          </a:custGeom>
          <a:blipFill>
            <a:blip r:embed="rId6">
              <a:extLst>
                <a:ext uri="{96DAC541-7B7A-43D3-8B79-37D633B846F1}">
                  <asvg:svgBlip xmlns:asvg="http://schemas.microsoft.com/office/drawing/2016/SVG/main" r:embed="rId7"/>
                </a:ext>
              </a:extLst>
            </a:blip>
            <a:stretch>
              <a:fillRect l="-75099"/>
            </a:stretch>
          </a:blipFill>
        </p:spPr>
      </p:sp>
      <p:grpSp>
        <p:nvGrpSpPr>
          <p:cNvPr id="9" name="Group 9"/>
          <p:cNvGrpSpPr/>
          <p:nvPr/>
        </p:nvGrpSpPr>
        <p:grpSpPr>
          <a:xfrm>
            <a:off x="386758" y="9886860"/>
            <a:ext cx="17901242" cy="335998"/>
            <a:chOff x="0" y="0"/>
            <a:chExt cx="23868323" cy="447998"/>
          </a:xfrm>
        </p:grpSpPr>
        <p:sp>
          <p:nvSpPr>
            <p:cNvPr id="10" name="TextBox 10"/>
            <p:cNvSpPr txBox="1"/>
            <p:nvPr/>
          </p:nvSpPr>
          <p:spPr>
            <a:xfrm>
              <a:off x="127545" y="-66675"/>
              <a:ext cx="23740779" cy="499564"/>
            </a:xfrm>
            <a:prstGeom prst="rect">
              <a:avLst/>
            </a:prstGeom>
          </p:spPr>
          <p:txBody>
            <a:bodyPr lIns="0" tIns="0" rIns="0" bIns="0" rtlCol="0" anchor="t">
              <a:spAutoFit/>
            </a:bodyPr>
            <a:lstStyle/>
            <a:p>
              <a:pPr>
                <a:lnSpc>
                  <a:spcPts val="2841"/>
                </a:lnSpc>
              </a:pPr>
              <a:r>
                <a:rPr lang="en-US" sz="2185" spc="305">
                  <a:solidFill>
                    <a:srgbClr val="638991"/>
                  </a:solidFill>
                  <a:latin typeface="Carlito Bold"/>
                </a:rPr>
                <a:t>     </a:t>
              </a:r>
              <a:r>
                <a:rPr lang="en-US" sz="2185" spc="305">
                  <a:solidFill>
                    <a:srgbClr val="D9D9D9"/>
                  </a:solidFill>
                  <a:latin typeface="Carlito Bold"/>
                </a:rPr>
                <a:t>Dr. Dittmer Institut   I   www.heilpraktiker-psychotherapie-werden.de</a:t>
              </a:r>
            </a:p>
          </p:txBody>
        </p:sp>
        <p:sp>
          <p:nvSpPr>
            <p:cNvPr id="11" name="Freeform 11"/>
            <p:cNvSpPr/>
            <p:nvPr/>
          </p:nvSpPr>
          <p:spPr>
            <a:xfrm>
              <a:off x="0" y="0"/>
              <a:ext cx="447998" cy="447998"/>
            </a:xfrm>
            <a:custGeom>
              <a:avLst/>
              <a:gdLst/>
              <a:ahLst/>
              <a:cxnLst/>
              <a:rect l="l" t="t" r="r" b="b"/>
              <a:pathLst>
                <a:path w="447998" h="447998">
                  <a:moveTo>
                    <a:pt x="0" y="0"/>
                  </a:moveTo>
                  <a:lnTo>
                    <a:pt x="447998" y="0"/>
                  </a:lnTo>
                  <a:lnTo>
                    <a:pt x="447998" y="447998"/>
                  </a:lnTo>
                  <a:lnTo>
                    <a:pt x="0" y="447998"/>
                  </a:lnTo>
                  <a:lnTo>
                    <a:pt x="0" y="0"/>
                  </a:lnTo>
                  <a:close/>
                </a:path>
              </a:pathLst>
            </a:custGeom>
            <a:blipFill>
              <a:blip r:embed="rId8"/>
              <a:stretch>
                <a:fillRect/>
              </a:stretch>
            </a:blipFill>
          </p:spPr>
        </p:sp>
      </p:grpSp>
      <p:sp>
        <p:nvSpPr>
          <p:cNvPr id="12" name="Freeform 12"/>
          <p:cNvSpPr/>
          <p:nvPr/>
        </p:nvSpPr>
        <p:spPr>
          <a:xfrm>
            <a:off x="6386416" y="2928824"/>
            <a:ext cx="5515167" cy="4671806"/>
          </a:xfrm>
          <a:custGeom>
            <a:avLst/>
            <a:gdLst/>
            <a:ahLst/>
            <a:cxnLst/>
            <a:rect l="l" t="t" r="r" b="b"/>
            <a:pathLst>
              <a:path w="5515167" h="4671806">
                <a:moveTo>
                  <a:pt x="0" y="0"/>
                </a:moveTo>
                <a:lnTo>
                  <a:pt x="5515168" y="0"/>
                </a:lnTo>
                <a:lnTo>
                  <a:pt x="5515168" y="4671806"/>
                </a:lnTo>
                <a:lnTo>
                  <a:pt x="0" y="4671806"/>
                </a:lnTo>
                <a:lnTo>
                  <a:pt x="0" y="0"/>
                </a:lnTo>
                <a:close/>
              </a:path>
            </a:pathLst>
          </a:custGeom>
          <a:blipFill>
            <a:blip r:embed="rId9"/>
            <a:stretch>
              <a:fillRect/>
            </a:stretch>
          </a:blipFill>
        </p:spPr>
      </p:sp>
      <p:grpSp>
        <p:nvGrpSpPr>
          <p:cNvPr id="13" name="Group 2">
            <a:extLst>
              <a:ext uri="{FF2B5EF4-FFF2-40B4-BE49-F238E27FC236}">
                <a16:creationId xmlns:a16="http://schemas.microsoft.com/office/drawing/2014/main" id="{F3FCE77A-54E6-859A-1AA1-9621832AA8F4}"/>
              </a:ext>
            </a:extLst>
          </p:cNvPr>
          <p:cNvGrpSpPr/>
          <p:nvPr/>
        </p:nvGrpSpPr>
        <p:grpSpPr>
          <a:xfrm rot="1509315">
            <a:off x="-1033429" y="-2925957"/>
            <a:ext cx="13280249" cy="17045715"/>
            <a:chOff x="0" y="0"/>
            <a:chExt cx="17706999" cy="22727620"/>
          </a:xfrm>
        </p:grpSpPr>
        <p:pic>
          <p:nvPicPr>
            <p:cNvPr id="14" name="Picture 3">
              <a:extLst>
                <a:ext uri="{FF2B5EF4-FFF2-40B4-BE49-F238E27FC236}">
                  <a16:creationId xmlns:a16="http://schemas.microsoft.com/office/drawing/2014/main" id="{0534CAEC-12D5-86B0-4D21-A19F0659CA79}"/>
                </a:ext>
              </a:extLst>
            </p:cNvPr>
            <p:cNvPicPr>
              <a:picLocks noChangeAspect="1"/>
            </p:cNvPicPr>
            <p:nvPr/>
          </p:nvPicPr>
          <p:blipFill>
            <a:blip r:embed="rId10">
              <a:alphaModFix amt="5000"/>
            </a:blip>
            <a:srcRect l="11045" r="11045"/>
            <a:stretch>
              <a:fillRect/>
            </a:stretch>
          </p:blipFill>
          <p:spPr>
            <a:xfrm>
              <a:off x="0" y="0"/>
              <a:ext cx="17706999" cy="22727620"/>
            </a:xfrm>
            <a:prstGeom prst="rect">
              <a:avLst/>
            </a:prstGeom>
          </p:spPr>
        </p:pic>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1028700" y="1028700"/>
            <a:ext cx="632334" cy="733703"/>
          </a:xfrm>
          <a:custGeom>
            <a:avLst/>
            <a:gdLst/>
            <a:ahLst/>
            <a:cxnLst/>
            <a:rect l="l" t="t" r="r" b="b"/>
            <a:pathLst>
              <a:path w="632334" h="733703">
                <a:moveTo>
                  <a:pt x="0" y="0"/>
                </a:moveTo>
                <a:lnTo>
                  <a:pt x="632334" y="0"/>
                </a:lnTo>
                <a:lnTo>
                  <a:pt x="632334" y="733703"/>
                </a:lnTo>
                <a:lnTo>
                  <a:pt x="0" y="733703"/>
                </a:lnTo>
                <a:lnTo>
                  <a:pt x="0" y="0"/>
                </a:lnTo>
                <a:close/>
              </a:path>
            </a:pathLst>
          </a:custGeom>
          <a:blipFill>
            <a:blip r:embed="rId2">
              <a:extLst>
                <a:ext uri="{96DAC541-7B7A-43D3-8B79-37D633B846F1}">
                  <asvg:svgBlip xmlns:asvg="http://schemas.microsoft.com/office/drawing/2016/SVG/main" r:embed="rId3"/>
                </a:ext>
              </a:extLst>
            </a:blip>
            <a:stretch>
              <a:fillRect r="-42302" b="-42814"/>
            </a:stretch>
          </a:blipFill>
        </p:spPr>
      </p:sp>
      <p:sp>
        <p:nvSpPr>
          <p:cNvPr id="5" name="AutoShape 5"/>
          <p:cNvSpPr/>
          <p:nvPr/>
        </p:nvSpPr>
        <p:spPr>
          <a:xfrm>
            <a:off x="1824125" y="9580254"/>
            <a:ext cx="233275" cy="0"/>
          </a:xfrm>
          <a:prstGeom prst="line">
            <a:avLst/>
          </a:prstGeom>
          <a:ln w="19050" cap="flat">
            <a:solidFill>
              <a:srgbClr val="221F23"/>
            </a:solidFill>
            <a:prstDash val="solid"/>
            <a:headEnd type="none" w="sm" len="sm"/>
            <a:tailEnd type="none" w="sm" len="sm"/>
          </a:ln>
        </p:spPr>
      </p:sp>
      <p:sp>
        <p:nvSpPr>
          <p:cNvPr id="6" name="Freeform 6"/>
          <p:cNvSpPr/>
          <p:nvPr/>
        </p:nvSpPr>
        <p:spPr>
          <a:xfrm rot="-5400000">
            <a:off x="16532827" y="5348966"/>
            <a:ext cx="1300195" cy="152751"/>
          </a:xfrm>
          <a:custGeom>
            <a:avLst/>
            <a:gdLst/>
            <a:ahLst/>
            <a:cxnLst/>
            <a:rect l="l" t="t" r="r" b="b"/>
            <a:pathLst>
              <a:path w="1300195" h="152751">
                <a:moveTo>
                  <a:pt x="0" y="0"/>
                </a:moveTo>
                <a:lnTo>
                  <a:pt x="1300195" y="0"/>
                </a:lnTo>
                <a:lnTo>
                  <a:pt x="1300195" y="152751"/>
                </a:lnTo>
                <a:lnTo>
                  <a:pt x="0" y="152751"/>
                </a:lnTo>
                <a:lnTo>
                  <a:pt x="0" y="0"/>
                </a:lnTo>
                <a:close/>
              </a:path>
            </a:pathLst>
          </a:custGeom>
          <a:blipFill>
            <a:blip r:embed="rId4">
              <a:extLst>
                <a:ext uri="{96DAC541-7B7A-43D3-8B79-37D633B846F1}">
                  <asvg:svgBlip xmlns:asvg="http://schemas.microsoft.com/office/drawing/2016/SVG/main" r:embed="rId5"/>
                </a:ext>
              </a:extLst>
            </a:blip>
            <a:stretch>
              <a:fillRect l="-40933" r="-43353"/>
            </a:stretch>
          </a:blipFill>
        </p:spPr>
      </p:sp>
      <p:grpSp>
        <p:nvGrpSpPr>
          <p:cNvPr id="7" name="Group 7"/>
          <p:cNvGrpSpPr>
            <a:grpSpLocks noChangeAspect="1"/>
          </p:cNvGrpSpPr>
          <p:nvPr/>
        </p:nvGrpSpPr>
        <p:grpSpPr>
          <a:xfrm>
            <a:off x="17113216" y="4211561"/>
            <a:ext cx="139416" cy="139416"/>
            <a:chOff x="0" y="0"/>
            <a:chExt cx="6355080" cy="6355080"/>
          </a:xfrm>
        </p:grpSpPr>
        <p:sp>
          <p:nvSpPr>
            <p:cNvPr id="8" name="Freeform 8"/>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21F23"/>
            </a:solidFill>
          </p:spPr>
        </p:sp>
      </p:grpSp>
      <p:sp>
        <p:nvSpPr>
          <p:cNvPr id="9" name="Freeform 9"/>
          <p:cNvSpPr/>
          <p:nvPr/>
        </p:nvSpPr>
        <p:spPr>
          <a:xfrm rot="5400000">
            <a:off x="16920508" y="8919508"/>
            <a:ext cx="246305" cy="431279"/>
          </a:xfrm>
          <a:custGeom>
            <a:avLst/>
            <a:gdLst/>
            <a:ahLst/>
            <a:cxnLst/>
            <a:rect l="l" t="t" r="r" b="b"/>
            <a:pathLst>
              <a:path w="246305" h="431279">
                <a:moveTo>
                  <a:pt x="0" y="0"/>
                </a:moveTo>
                <a:lnTo>
                  <a:pt x="246305" y="0"/>
                </a:lnTo>
                <a:lnTo>
                  <a:pt x="246305" y="431279"/>
                </a:lnTo>
                <a:lnTo>
                  <a:pt x="0" y="431279"/>
                </a:lnTo>
                <a:lnTo>
                  <a:pt x="0" y="0"/>
                </a:lnTo>
                <a:close/>
              </a:path>
            </a:pathLst>
          </a:custGeom>
          <a:blipFill>
            <a:blip r:embed="rId6">
              <a:extLst>
                <a:ext uri="{96DAC541-7B7A-43D3-8B79-37D633B846F1}">
                  <asvg:svgBlip xmlns:asvg="http://schemas.microsoft.com/office/drawing/2016/SVG/main" r:embed="rId7"/>
                </a:ext>
              </a:extLst>
            </a:blip>
            <a:stretch>
              <a:fillRect l="-75099"/>
            </a:stretch>
          </a:blipFill>
        </p:spPr>
      </p:sp>
      <p:grpSp>
        <p:nvGrpSpPr>
          <p:cNvPr id="10" name="Group 10"/>
          <p:cNvGrpSpPr/>
          <p:nvPr/>
        </p:nvGrpSpPr>
        <p:grpSpPr>
          <a:xfrm>
            <a:off x="4473121" y="1762403"/>
            <a:ext cx="12354900" cy="7272752"/>
            <a:chOff x="0" y="0"/>
            <a:chExt cx="5674209" cy="3340142"/>
          </a:xfrm>
        </p:grpSpPr>
        <p:sp>
          <p:nvSpPr>
            <p:cNvPr id="11" name="Freeform 11"/>
            <p:cNvSpPr/>
            <p:nvPr/>
          </p:nvSpPr>
          <p:spPr>
            <a:xfrm>
              <a:off x="0" y="0"/>
              <a:ext cx="5674209" cy="3340141"/>
            </a:xfrm>
            <a:custGeom>
              <a:avLst/>
              <a:gdLst/>
              <a:ahLst/>
              <a:cxnLst/>
              <a:rect l="l" t="t" r="r" b="b"/>
              <a:pathLst>
                <a:path w="5674209" h="3340141">
                  <a:moveTo>
                    <a:pt x="0" y="0"/>
                  </a:moveTo>
                  <a:lnTo>
                    <a:pt x="5674209" y="0"/>
                  </a:lnTo>
                  <a:lnTo>
                    <a:pt x="5674209" y="3340141"/>
                  </a:lnTo>
                  <a:lnTo>
                    <a:pt x="0" y="3340141"/>
                  </a:lnTo>
                  <a:close/>
                </a:path>
              </a:pathLst>
            </a:custGeom>
            <a:solidFill>
              <a:srgbClr val="E4F2F2"/>
            </a:solidFill>
          </p:spPr>
        </p:sp>
      </p:grpSp>
      <p:sp>
        <p:nvSpPr>
          <p:cNvPr id="12" name="TextBox 12"/>
          <p:cNvSpPr txBox="1"/>
          <p:nvPr/>
        </p:nvSpPr>
        <p:spPr>
          <a:xfrm>
            <a:off x="1028700" y="9229725"/>
            <a:ext cx="786109" cy="207645"/>
          </a:xfrm>
          <a:prstGeom prst="rect">
            <a:avLst/>
          </a:prstGeom>
        </p:spPr>
        <p:txBody>
          <a:bodyPr lIns="0" tIns="0" rIns="0" bIns="0" rtlCol="0" anchor="t">
            <a:spAutoFit/>
          </a:bodyPr>
          <a:lstStyle/>
          <a:p>
            <a:pPr>
              <a:lnSpc>
                <a:spcPts val="1679"/>
              </a:lnSpc>
            </a:pPr>
            <a:r>
              <a:rPr lang="en-US" sz="1200">
                <a:solidFill>
                  <a:srgbClr val="221F23"/>
                </a:solidFill>
                <a:latin typeface="TAN Aegean"/>
              </a:rPr>
              <a:t>01</a:t>
            </a:r>
          </a:p>
        </p:txBody>
      </p:sp>
      <p:sp>
        <p:nvSpPr>
          <p:cNvPr id="13" name="TextBox 13"/>
          <p:cNvSpPr txBox="1"/>
          <p:nvPr/>
        </p:nvSpPr>
        <p:spPr>
          <a:xfrm>
            <a:off x="1814809" y="9229725"/>
            <a:ext cx="786109" cy="207645"/>
          </a:xfrm>
          <a:prstGeom prst="rect">
            <a:avLst/>
          </a:prstGeom>
        </p:spPr>
        <p:txBody>
          <a:bodyPr lIns="0" tIns="0" rIns="0" bIns="0" rtlCol="0" anchor="t">
            <a:spAutoFit/>
          </a:bodyPr>
          <a:lstStyle/>
          <a:p>
            <a:pPr>
              <a:lnSpc>
                <a:spcPts val="1679"/>
              </a:lnSpc>
            </a:pPr>
            <a:r>
              <a:rPr lang="en-US" sz="1200">
                <a:solidFill>
                  <a:srgbClr val="221F23"/>
                </a:solidFill>
                <a:latin typeface="TAN Aegean"/>
              </a:rPr>
              <a:t>02</a:t>
            </a:r>
          </a:p>
        </p:txBody>
      </p:sp>
      <p:sp>
        <p:nvSpPr>
          <p:cNvPr id="14" name="TextBox 14"/>
          <p:cNvSpPr txBox="1"/>
          <p:nvPr/>
        </p:nvSpPr>
        <p:spPr>
          <a:xfrm>
            <a:off x="2600918" y="9229725"/>
            <a:ext cx="786109" cy="207645"/>
          </a:xfrm>
          <a:prstGeom prst="rect">
            <a:avLst/>
          </a:prstGeom>
        </p:spPr>
        <p:txBody>
          <a:bodyPr lIns="0" tIns="0" rIns="0" bIns="0" rtlCol="0" anchor="t">
            <a:spAutoFit/>
          </a:bodyPr>
          <a:lstStyle/>
          <a:p>
            <a:pPr>
              <a:lnSpc>
                <a:spcPts val="1679"/>
              </a:lnSpc>
            </a:pPr>
            <a:r>
              <a:rPr lang="en-US" sz="1200">
                <a:solidFill>
                  <a:srgbClr val="221F23"/>
                </a:solidFill>
                <a:latin typeface="TAN Aegean"/>
              </a:rPr>
              <a:t>03</a:t>
            </a:r>
          </a:p>
        </p:txBody>
      </p:sp>
      <p:sp>
        <p:nvSpPr>
          <p:cNvPr id="15" name="TextBox 15"/>
          <p:cNvSpPr txBox="1"/>
          <p:nvPr/>
        </p:nvSpPr>
        <p:spPr>
          <a:xfrm>
            <a:off x="1814809" y="2683796"/>
            <a:ext cx="4033761" cy="613410"/>
          </a:xfrm>
          <a:prstGeom prst="rect">
            <a:avLst/>
          </a:prstGeom>
        </p:spPr>
        <p:txBody>
          <a:bodyPr lIns="0" tIns="0" rIns="0" bIns="0" rtlCol="0" anchor="t">
            <a:spAutoFit/>
          </a:bodyPr>
          <a:lstStyle/>
          <a:p>
            <a:pPr>
              <a:lnSpc>
                <a:spcPts val="5040"/>
              </a:lnSpc>
            </a:pPr>
            <a:r>
              <a:rPr lang="en-US" sz="3600">
                <a:solidFill>
                  <a:srgbClr val="221F23"/>
                </a:solidFill>
                <a:latin typeface="Benedict"/>
              </a:rPr>
              <a:t>Achtsamkeit</a:t>
            </a:r>
          </a:p>
        </p:txBody>
      </p:sp>
      <p:sp>
        <p:nvSpPr>
          <p:cNvPr id="16" name="TextBox 16"/>
          <p:cNvSpPr txBox="1"/>
          <p:nvPr/>
        </p:nvSpPr>
        <p:spPr>
          <a:xfrm>
            <a:off x="1814809" y="6483787"/>
            <a:ext cx="2016880" cy="316230"/>
          </a:xfrm>
          <a:prstGeom prst="rect">
            <a:avLst/>
          </a:prstGeom>
        </p:spPr>
        <p:txBody>
          <a:bodyPr lIns="0" tIns="0" rIns="0" bIns="0" rtlCol="0" anchor="t">
            <a:spAutoFit/>
          </a:bodyPr>
          <a:lstStyle/>
          <a:p>
            <a:pPr algn="just">
              <a:lnSpc>
                <a:spcPts val="2519"/>
              </a:lnSpc>
              <a:spcBef>
                <a:spcPct val="0"/>
              </a:spcBef>
            </a:pPr>
            <a:r>
              <a:rPr lang="en-US" sz="1799">
                <a:solidFill>
                  <a:srgbClr val="404040"/>
                </a:solidFill>
                <a:latin typeface="Evolve Sans"/>
              </a:rPr>
              <a:t>Stufe 1: Alltag</a:t>
            </a:r>
          </a:p>
        </p:txBody>
      </p:sp>
      <p:grpSp>
        <p:nvGrpSpPr>
          <p:cNvPr id="17" name="Group 17"/>
          <p:cNvGrpSpPr/>
          <p:nvPr/>
        </p:nvGrpSpPr>
        <p:grpSpPr>
          <a:xfrm>
            <a:off x="1814809" y="3421289"/>
            <a:ext cx="1598228" cy="147779"/>
            <a:chOff x="0" y="0"/>
            <a:chExt cx="1648200" cy="152400"/>
          </a:xfrm>
        </p:grpSpPr>
        <p:sp>
          <p:nvSpPr>
            <p:cNvPr id="18" name="Freeform 18"/>
            <p:cNvSpPr/>
            <p:nvPr/>
          </p:nvSpPr>
          <p:spPr>
            <a:xfrm>
              <a:off x="0" y="0"/>
              <a:ext cx="1648200" cy="152400"/>
            </a:xfrm>
            <a:custGeom>
              <a:avLst/>
              <a:gdLst/>
              <a:ahLst/>
              <a:cxnLst/>
              <a:rect l="l" t="t" r="r" b="b"/>
              <a:pathLst>
                <a:path w="1648200" h="152400">
                  <a:moveTo>
                    <a:pt x="0" y="0"/>
                  </a:moveTo>
                  <a:lnTo>
                    <a:pt x="1648200" y="0"/>
                  </a:lnTo>
                  <a:lnTo>
                    <a:pt x="1648200" y="152400"/>
                  </a:lnTo>
                  <a:lnTo>
                    <a:pt x="0" y="152400"/>
                  </a:lnTo>
                  <a:close/>
                </a:path>
              </a:pathLst>
            </a:custGeom>
            <a:solidFill>
              <a:srgbClr val="E4F2F2"/>
            </a:solidFill>
          </p:spPr>
        </p:sp>
      </p:grpSp>
      <p:grpSp>
        <p:nvGrpSpPr>
          <p:cNvPr id="19" name="Group 19"/>
          <p:cNvGrpSpPr/>
          <p:nvPr/>
        </p:nvGrpSpPr>
        <p:grpSpPr>
          <a:xfrm>
            <a:off x="12738058" y="816610"/>
            <a:ext cx="4952669" cy="212090"/>
            <a:chOff x="0" y="0"/>
            <a:chExt cx="6603559" cy="282787"/>
          </a:xfrm>
        </p:grpSpPr>
        <p:sp>
          <p:nvSpPr>
            <p:cNvPr id="20" name="TextBox 20"/>
            <p:cNvSpPr txBox="1"/>
            <p:nvPr/>
          </p:nvSpPr>
          <p:spPr>
            <a:xfrm>
              <a:off x="0" y="-28575"/>
              <a:ext cx="1493899" cy="311362"/>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Achtsamkeit</a:t>
              </a:r>
            </a:p>
          </p:txBody>
        </p:sp>
        <p:sp>
          <p:nvSpPr>
            <p:cNvPr id="21" name="TextBox 21"/>
            <p:cNvSpPr txBox="1"/>
            <p:nvPr/>
          </p:nvSpPr>
          <p:spPr>
            <a:xfrm>
              <a:off x="2538887" y="-28575"/>
              <a:ext cx="1354822" cy="311362"/>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Visualisierung</a:t>
              </a:r>
            </a:p>
          </p:txBody>
        </p:sp>
        <p:sp>
          <p:nvSpPr>
            <p:cNvPr id="22" name="TextBox 22"/>
            <p:cNvSpPr txBox="1"/>
            <p:nvPr/>
          </p:nvSpPr>
          <p:spPr>
            <a:xfrm>
              <a:off x="4887135" y="-28575"/>
              <a:ext cx="1716423" cy="311362"/>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Umstrukturierung</a:t>
              </a:r>
            </a:p>
          </p:txBody>
        </p:sp>
      </p:grpSp>
      <p:grpSp>
        <p:nvGrpSpPr>
          <p:cNvPr id="23" name="Group 23"/>
          <p:cNvGrpSpPr/>
          <p:nvPr/>
        </p:nvGrpSpPr>
        <p:grpSpPr>
          <a:xfrm>
            <a:off x="386758" y="9886860"/>
            <a:ext cx="17901242" cy="335998"/>
            <a:chOff x="0" y="0"/>
            <a:chExt cx="23868323" cy="447998"/>
          </a:xfrm>
        </p:grpSpPr>
        <p:sp>
          <p:nvSpPr>
            <p:cNvPr id="24" name="TextBox 24"/>
            <p:cNvSpPr txBox="1"/>
            <p:nvPr/>
          </p:nvSpPr>
          <p:spPr>
            <a:xfrm>
              <a:off x="127545" y="-66675"/>
              <a:ext cx="23740779" cy="499564"/>
            </a:xfrm>
            <a:prstGeom prst="rect">
              <a:avLst/>
            </a:prstGeom>
          </p:spPr>
          <p:txBody>
            <a:bodyPr lIns="0" tIns="0" rIns="0" bIns="0" rtlCol="0" anchor="t">
              <a:spAutoFit/>
            </a:bodyPr>
            <a:lstStyle/>
            <a:p>
              <a:pPr>
                <a:lnSpc>
                  <a:spcPts val="2841"/>
                </a:lnSpc>
              </a:pPr>
              <a:r>
                <a:rPr lang="en-US" sz="2185" spc="305">
                  <a:solidFill>
                    <a:srgbClr val="638991"/>
                  </a:solidFill>
                  <a:latin typeface="Carlito Bold"/>
                </a:rPr>
                <a:t>     </a:t>
              </a:r>
              <a:r>
                <a:rPr lang="en-US" sz="2185" spc="305">
                  <a:solidFill>
                    <a:srgbClr val="D9D9D9"/>
                  </a:solidFill>
                  <a:latin typeface="Carlito Bold"/>
                </a:rPr>
                <a:t>Dr. Dittmer Institut   I   www.heilpraktiker-psychotherapie-werden.de</a:t>
              </a:r>
            </a:p>
          </p:txBody>
        </p:sp>
        <p:sp>
          <p:nvSpPr>
            <p:cNvPr id="25" name="Freeform 25"/>
            <p:cNvSpPr/>
            <p:nvPr/>
          </p:nvSpPr>
          <p:spPr>
            <a:xfrm>
              <a:off x="0" y="0"/>
              <a:ext cx="447998" cy="447998"/>
            </a:xfrm>
            <a:custGeom>
              <a:avLst/>
              <a:gdLst/>
              <a:ahLst/>
              <a:cxnLst/>
              <a:rect l="l" t="t" r="r" b="b"/>
              <a:pathLst>
                <a:path w="447998" h="447998">
                  <a:moveTo>
                    <a:pt x="0" y="0"/>
                  </a:moveTo>
                  <a:lnTo>
                    <a:pt x="447998" y="0"/>
                  </a:lnTo>
                  <a:lnTo>
                    <a:pt x="447998" y="447998"/>
                  </a:lnTo>
                  <a:lnTo>
                    <a:pt x="0" y="447998"/>
                  </a:lnTo>
                  <a:lnTo>
                    <a:pt x="0" y="0"/>
                  </a:lnTo>
                  <a:close/>
                </a:path>
              </a:pathLst>
            </a:custGeom>
            <a:blipFill>
              <a:blip r:embed="rId8"/>
              <a:stretch>
                <a:fillRect/>
              </a:stretch>
            </a:blipFill>
          </p:spPr>
        </p:sp>
      </p:grpSp>
      <p:sp>
        <p:nvSpPr>
          <p:cNvPr id="26" name="TextBox 26"/>
          <p:cNvSpPr txBox="1"/>
          <p:nvPr/>
        </p:nvSpPr>
        <p:spPr>
          <a:xfrm>
            <a:off x="4691556" y="2700239"/>
            <a:ext cx="11951496" cy="6511291"/>
          </a:xfrm>
          <a:prstGeom prst="rect">
            <a:avLst/>
          </a:prstGeom>
        </p:spPr>
        <p:txBody>
          <a:bodyPr lIns="0" tIns="0" rIns="0" bIns="0" rtlCol="0" anchor="t">
            <a:spAutoFit/>
          </a:bodyPr>
          <a:lstStyle/>
          <a:p>
            <a:pPr algn="just">
              <a:lnSpc>
                <a:spcPts val="2879"/>
              </a:lnSpc>
            </a:pPr>
            <a:r>
              <a:rPr lang="en-US" sz="1799">
                <a:solidFill>
                  <a:srgbClr val="000000"/>
                </a:solidFill>
                <a:latin typeface="Evolve Sans Bold"/>
              </a:rPr>
              <a:t>Gehen:</a:t>
            </a:r>
          </a:p>
          <a:p>
            <a:pPr algn="just">
              <a:lnSpc>
                <a:spcPts val="2879"/>
              </a:lnSpc>
            </a:pPr>
            <a:r>
              <a:rPr lang="en-US" sz="1799">
                <a:solidFill>
                  <a:srgbClr val="000000"/>
                </a:solidFill>
                <a:latin typeface="Evolve Sans"/>
              </a:rPr>
              <a:t>Nehmen Sie sich bewusst Zeit für einen kurzen Spaziergang. Setzen Sie jeden Fuß mit Bedacht auf den Boden und spüren Sie dabei bewusst den Kontakt zwischen Fuß und Erde. Achten Sie auf Ihre Atmung und versuchen Sie, Ihre Gedanken auf den gegenwärtigen Moment zu lenken. Beachten Sie dabei, wie sich Ihr Körper beim Gehen bewegt und versuchen Sie, alle Sinne einzubeziehen.</a:t>
            </a:r>
          </a:p>
          <a:p>
            <a:pPr algn="just">
              <a:lnSpc>
                <a:spcPts val="2879"/>
              </a:lnSpc>
            </a:pPr>
            <a:endParaRPr lang="en-US" sz="1799">
              <a:solidFill>
                <a:srgbClr val="000000"/>
              </a:solidFill>
              <a:latin typeface="Evolve Sans"/>
            </a:endParaRPr>
          </a:p>
          <a:p>
            <a:pPr algn="just">
              <a:lnSpc>
                <a:spcPts val="2879"/>
              </a:lnSpc>
            </a:pPr>
            <a:r>
              <a:rPr lang="en-US" sz="1799">
                <a:solidFill>
                  <a:srgbClr val="000000"/>
                </a:solidFill>
                <a:latin typeface="Evolve Sans Bold"/>
              </a:rPr>
              <a:t>Essen:</a:t>
            </a:r>
          </a:p>
          <a:p>
            <a:pPr algn="just">
              <a:lnSpc>
                <a:spcPts val="2879"/>
              </a:lnSpc>
            </a:pPr>
            <a:r>
              <a:rPr lang="en-US" sz="1799">
                <a:solidFill>
                  <a:srgbClr val="000000"/>
                </a:solidFill>
                <a:latin typeface="Evolve Sans"/>
              </a:rPr>
              <a:t>Bevor Sie mit dem Essen beginnen, nehmen Sie einen Moment der Stille wahr. Betrachten Sie Ihr Essen mit allen Sinnen – sehen Sie die Farben, riechen Sie die Aromen. Während Sie jeden Bissen nehmen, konzentrieren Sie sich bewusst auf Geschmack und Textur. Kauen Sie langsam und spüren Sie, wie sich das Essen verändert, während Sie es im Mund haben. Vermeiden Sie es, nebenbei zu essen oder abgelenkt zu sein, und genießen Sie das bewusste Erlebnis des Essens.</a:t>
            </a:r>
          </a:p>
          <a:p>
            <a:pPr algn="just">
              <a:lnSpc>
                <a:spcPts val="2879"/>
              </a:lnSpc>
            </a:pPr>
            <a:endParaRPr lang="en-US" sz="1799">
              <a:solidFill>
                <a:srgbClr val="000000"/>
              </a:solidFill>
              <a:latin typeface="Evolve Sans"/>
            </a:endParaRPr>
          </a:p>
          <a:p>
            <a:pPr algn="just">
              <a:lnSpc>
                <a:spcPts val="2879"/>
              </a:lnSpc>
            </a:pPr>
            <a:r>
              <a:rPr lang="en-US" sz="1799">
                <a:solidFill>
                  <a:srgbClr val="000000"/>
                </a:solidFill>
                <a:latin typeface="Evolve Sans Bold"/>
              </a:rPr>
              <a:t>Beobachten:</a:t>
            </a:r>
          </a:p>
          <a:p>
            <a:pPr algn="just">
              <a:lnSpc>
                <a:spcPts val="2879"/>
              </a:lnSpc>
            </a:pPr>
            <a:r>
              <a:rPr lang="en-US" sz="1799">
                <a:solidFill>
                  <a:srgbClr val="000000"/>
                </a:solidFill>
                <a:latin typeface="Evolve Sans"/>
              </a:rPr>
              <a:t>Wählen Sie ein alltägliches Objekt in Ihrer Umgebung – es könnte eine Blume, eine Tasse oder ein Bild sein. Betrachten Sie es aufmerksam, als ob Sie es zum ersten Mal sehen würden. Beachten Sie die Form, Farben, Texturen und Details. Vermeiden Sie Urteile oder Gedanken über das Objekt und konzentrieren Sie sich stattdessen darauf, es einfach zu beobachten. Lassen Sie Ihre Aufmerksamkeit ruhig und ohne Eile darauf verweilen.</a:t>
            </a:r>
          </a:p>
          <a:p>
            <a:pPr algn="just">
              <a:lnSpc>
                <a:spcPts val="2879"/>
              </a:lnSpc>
            </a:pPr>
            <a:endParaRPr lang="en-US" sz="1799">
              <a:solidFill>
                <a:srgbClr val="000000"/>
              </a:solidFill>
              <a:latin typeface="Evolve Sans"/>
            </a:endParaRPr>
          </a:p>
        </p:txBody>
      </p:sp>
      <p:sp>
        <p:nvSpPr>
          <p:cNvPr id="27" name="TextBox 27"/>
          <p:cNvSpPr txBox="1"/>
          <p:nvPr/>
        </p:nvSpPr>
        <p:spPr>
          <a:xfrm>
            <a:off x="4646712" y="1931651"/>
            <a:ext cx="4033761" cy="613410"/>
          </a:xfrm>
          <a:prstGeom prst="rect">
            <a:avLst/>
          </a:prstGeom>
        </p:spPr>
        <p:txBody>
          <a:bodyPr lIns="0" tIns="0" rIns="0" bIns="0" rtlCol="0" anchor="t">
            <a:spAutoFit/>
          </a:bodyPr>
          <a:lstStyle/>
          <a:p>
            <a:pPr>
              <a:lnSpc>
                <a:spcPts val="5040"/>
              </a:lnSpc>
            </a:pPr>
            <a:r>
              <a:rPr lang="en-US" sz="3600">
                <a:solidFill>
                  <a:srgbClr val="221F23"/>
                </a:solidFill>
                <a:latin typeface="Benedict"/>
              </a:rPr>
              <a:t>Übungsanweisung</a:t>
            </a:r>
          </a:p>
        </p:txBody>
      </p:sp>
      <p:grpSp>
        <p:nvGrpSpPr>
          <p:cNvPr id="28" name="Group 2">
            <a:extLst>
              <a:ext uri="{FF2B5EF4-FFF2-40B4-BE49-F238E27FC236}">
                <a16:creationId xmlns:a16="http://schemas.microsoft.com/office/drawing/2014/main" id="{DF3C2212-2DA5-5FD3-C0C3-8011208DE87E}"/>
              </a:ext>
            </a:extLst>
          </p:cNvPr>
          <p:cNvGrpSpPr/>
          <p:nvPr/>
        </p:nvGrpSpPr>
        <p:grpSpPr>
          <a:xfrm rot="1509315">
            <a:off x="-1033429" y="-2925957"/>
            <a:ext cx="13280249" cy="17045715"/>
            <a:chOff x="0" y="0"/>
            <a:chExt cx="17706999" cy="22727620"/>
          </a:xfrm>
        </p:grpSpPr>
        <p:pic>
          <p:nvPicPr>
            <p:cNvPr id="29" name="Picture 3">
              <a:extLst>
                <a:ext uri="{FF2B5EF4-FFF2-40B4-BE49-F238E27FC236}">
                  <a16:creationId xmlns:a16="http://schemas.microsoft.com/office/drawing/2014/main" id="{93BCD6D0-34A0-F62E-3227-0F7247EF3854}"/>
                </a:ext>
              </a:extLst>
            </p:cNvPr>
            <p:cNvPicPr>
              <a:picLocks noChangeAspect="1"/>
            </p:cNvPicPr>
            <p:nvPr/>
          </p:nvPicPr>
          <p:blipFill>
            <a:blip r:embed="rId9">
              <a:alphaModFix amt="5000"/>
            </a:blip>
            <a:srcRect l="11045" r="11045"/>
            <a:stretch>
              <a:fillRect/>
            </a:stretch>
          </p:blipFill>
          <p:spPr>
            <a:xfrm>
              <a:off x="0" y="0"/>
              <a:ext cx="17706999" cy="22727620"/>
            </a:xfrm>
            <a:prstGeom prst="rect">
              <a:avLst/>
            </a:prstGeom>
          </p:spPr>
        </p:pic>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1028700" y="1028700"/>
            <a:ext cx="632334" cy="733703"/>
          </a:xfrm>
          <a:custGeom>
            <a:avLst/>
            <a:gdLst/>
            <a:ahLst/>
            <a:cxnLst/>
            <a:rect l="l" t="t" r="r" b="b"/>
            <a:pathLst>
              <a:path w="632334" h="733703">
                <a:moveTo>
                  <a:pt x="0" y="0"/>
                </a:moveTo>
                <a:lnTo>
                  <a:pt x="632334" y="0"/>
                </a:lnTo>
                <a:lnTo>
                  <a:pt x="632334" y="733703"/>
                </a:lnTo>
                <a:lnTo>
                  <a:pt x="0" y="733703"/>
                </a:lnTo>
                <a:lnTo>
                  <a:pt x="0" y="0"/>
                </a:lnTo>
                <a:close/>
              </a:path>
            </a:pathLst>
          </a:custGeom>
          <a:blipFill>
            <a:blip r:embed="rId2">
              <a:extLst>
                <a:ext uri="{96DAC541-7B7A-43D3-8B79-37D633B846F1}">
                  <asvg:svgBlip xmlns:asvg="http://schemas.microsoft.com/office/drawing/2016/SVG/main" r:embed="rId3"/>
                </a:ext>
              </a:extLst>
            </a:blip>
            <a:stretch>
              <a:fillRect r="-42302" b="-42814"/>
            </a:stretch>
          </a:blipFill>
        </p:spPr>
      </p:sp>
      <p:sp>
        <p:nvSpPr>
          <p:cNvPr id="5" name="AutoShape 5"/>
          <p:cNvSpPr/>
          <p:nvPr/>
        </p:nvSpPr>
        <p:spPr>
          <a:xfrm>
            <a:off x="2600918" y="9580254"/>
            <a:ext cx="233275" cy="0"/>
          </a:xfrm>
          <a:prstGeom prst="line">
            <a:avLst/>
          </a:prstGeom>
          <a:ln w="19050" cap="flat">
            <a:solidFill>
              <a:srgbClr val="221F23"/>
            </a:solidFill>
            <a:prstDash val="solid"/>
            <a:headEnd type="none" w="sm" len="sm"/>
            <a:tailEnd type="none" w="sm" len="sm"/>
          </a:ln>
        </p:spPr>
      </p:sp>
      <p:sp>
        <p:nvSpPr>
          <p:cNvPr id="6" name="Freeform 6"/>
          <p:cNvSpPr/>
          <p:nvPr/>
        </p:nvSpPr>
        <p:spPr>
          <a:xfrm rot="-5400000">
            <a:off x="16532827" y="5348966"/>
            <a:ext cx="1300195" cy="152751"/>
          </a:xfrm>
          <a:custGeom>
            <a:avLst/>
            <a:gdLst/>
            <a:ahLst/>
            <a:cxnLst/>
            <a:rect l="l" t="t" r="r" b="b"/>
            <a:pathLst>
              <a:path w="1300195" h="152751">
                <a:moveTo>
                  <a:pt x="0" y="0"/>
                </a:moveTo>
                <a:lnTo>
                  <a:pt x="1300195" y="0"/>
                </a:lnTo>
                <a:lnTo>
                  <a:pt x="1300195" y="152751"/>
                </a:lnTo>
                <a:lnTo>
                  <a:pt x="0" y="152751"/>
                </a:lnTo>
                <a:lnTo>
                  <a:pt x="0" y="0"/>
                </a:lnTo>
                <a:close/>
              </a:path>
            </a:pathLst>
          </a:custGeom>
          <a:blipFill>
            <a:blip r:embed="rId4">
              <a:extLst>
                <a:ext uri="{96DAC541-7B7A-43D3-8B79-37D633B846F1}">
                  <asvg:svgBlip xmlns:asvg="http://schemas.microsoft.com/office/drawing/2016/SVG/main" r:embed="rId5"/>
                </a:ext>
              </a:extLst>
            </a:blip>
            <a:stretch>
              <a:fillRect l="-40933" r="-43353"/>
            </a:stretch>
          </a:blipFill>
        </p:spPr>
      </p:sp>
      <p:grpSp>
        <p:nvGrpSpPr>
          <p:cNvPr id="7" name="Group 7"/>
          <p:cNvGrpSpPr>
            <a:grpSpLocks noChangeAspect="1"/>
          </p:cNvGrpSpPr>
          <p:nvPr/>
        </p:nvGrpSpPr>
        <p:grpSpPr>
          <a:xfrm>
            <a:off x="17113216" y="4211561"/>
            <a:ext cx="139416" cy="139416"/>
            <a:chOff x="0" y="0"/>
            <a:chExt cx="6355080" cy="6355080"/>
          </a:xfrm>
        </p:grpSpPr>
        <p:sp>
          <p:nvSpPr>
            <p:cNvPr id="8" name="Freeform 8"/>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21F23"/>
            </a:solidFill>
          </p:spPr>
        </p:sp>
      </p:grpSp>
      <p:sp>
        <p:nvSpPr>
          <p:cNvPr id="9" name="Freeform 9"/>
          <p:cNvSpPr/>
          <p:nvPr/>
        </p:nvSpPr>
        <p:spPr>
          <a:xfrm rot="5400000">
            <a:off x="16920508" y="8919508"/>
            <a:ext cx="246305" cy="431279"/>
          </a:xfrm>
          <a:custGeom>
            <a:avLst/>
            <a:gdLst/>
            <a:ahLst/>
            <a:cxnLst/>
            <a:rect l="l" t="t" r="r" b="b"/>
            <a:pathLst>
              <a:path w="246305" h="431279">
                <a:moveTo>
                  <a:pt x="0" y="0"/>
                </a:moveTo>
                <a:lnTo>
                  <a:pt x="246305" y="0"/>
                </a:lnTo>
                <a:lnTo>
                  <a:pt x="246305" y="431279"/>
                </a:lnTo>
                <a:lnTo>
                  <a:pt x="0" y="431279"/>
                </a:lnTo>
                <a:lnTo>
                  <a:pt x="0" y="0"/>
                </a:lnTo>
                <a:close/>
              </a:path>
            </a:pathLst>
          </a:custGeom>
          <a:blipFill>
            <a:blip r:embed="rId6">
              <a:extLst>
                <a:ext uri="{96DAC541-7B7A-43D3-8B79-37D633B846F1}">
                  <asvg:svgBlip xmlns:asvg="http://schemas.microsoft.com/office/drawing/2016/SVG/main" r:embed="rId7"/>
                </a:ext>
              </a:extLst>
            </a:blip>
            <a:stretch>
              <a:fillRect l="-75099"/>
            </a:stretch>
          </a:blipFill>
        </p:spPr>
      </p:sp>
      <p:grpSp>
        <p:nvGrpSpPr>
          <p:cNvPr id="10" name="Group 10"/>
          <p:cNvGrpSpPr/>
          <p:nvPr/>
        </p:nvGrpSpPr>
        <p:grpSpPr>
          <a:xfrm>
            <a:off x="4473121" y="1762403"/>
            <a:ext cx="12354900" cy="4976437"/>
            <a:chOff x="0" y="0"/>
            <a:chExt cx="5674209" cy="3340142"/>
          </a:xfrm>
        </p:grpSpPr>
        <p:sp>
          <p:nvSpPr>
            <p:cNvPr id="11" name="Freeform 11"/>
            <p:cNvSpPr/>
            <p:nvPr/>
          </p:nvSpPr>
          <p:spPr>
            <a:xfrm>
              <a:off x="0" y="0"/>
              <a:ext cx="5674209" cy="3340141"/>
            </a:xfrm>
            <a:custGeom>
              <a:avLst/>
              <a:gdLst/>
              <a:ahLst/>
              <a:cxnLst/>
              <a:rect l="l" t="t" r="r" b="b"/>
              <a:pathLst>
                <a:path w="5674209" h="3340141">
                  <a:moveTo>
                    <a:pt x="0" y="0"/>
                  </a:moveTo>
                  <a:lnTo>
                    <a:pt x="5674209" y="0"/>
                  </a:lnTo>
                  <a:lnTo>
                    <a:pt x="5674209" y="3340141"/>
                  </a:lnTo>
                  <a:lnTo>
                    <a:pt x="0" y="3340141"/>
                  </a:lnTo>
                  <a:close/>
                </a:path>
              </a:pathLst>
            </a:custGeom>
            <a:solidFill>
              <a:srgbClr val="E4F2F2"/>
            </a:solidFill>
          </p:spPr>
        </p:sp>
      </p:grpSp>
      <p:sp>
        <p:nvSpPr>
          <p:cNvPr id="12" name="TextBox 12"/>
          <p:cNvSpPr txBox="1"/>
          <p:nvPr/>
        </p:nvSpPr>
        <p:spPr>
          <a:xfrm>
            <a:off x="1028700" y="9229725"/>
            <a:ext cx="786109" cy="207645"/>
          </a:xfrm>
          <a:prstGeom prst="rect">
            <a:avLst/>
          </a:prstGeom>
        </p:spPr>
        <p:txBody>
          <a:bodyPr lIns="0" tIns="0" rIns="0" bIns="0" rtlCol="0" anchor="t">
            <a:spAutoFit/>
          </a:bodyPr>
          <a:lstStyle/>
          <a:p>
            <a:pPr>
              <a:lnSpc>
                <a:spcPts val="1679"/>
              </a:lnSpc>
            </a:pPr>
            <a:r>
              <a:rPr lang="en-US" sz="1200">
                <a:solidFill>
                  <a:srgbClr val="221F23"/>
                </a:solidFill>
                <a:latin typeface="TAN Aegean"/>
              </a:rPr>
              <a:t>01</a:t>
            </a:r>
          </a:p>
        </p:txBody>
      </p:sp>
      <p:sp>
        <p:nvSpPr>
          <p:cNvPr id="13" name="TextBox 13"/>
          <p:cNvSpPr txBox="1"/>
          <p:nvPr/>
        </p:nvSpPr>
        <p:spPr>
          <a:xfrm>
            <a:off x="1814809" y="9229725"/>
            <a:ext cx="786109" cy="207645"/>
          </a:xfrm>
          <a:prstGeom prst="rect">
            <a:avLst/>
          </a:prstGeom>
        </p:spPr>
        <p:txBody>
          <a:bodyPr lIns="0" tIns="0" rIns="0" bIns="0" rtlCol="0" anchor="t">
            <a:spAutoFit/>
          </a:bodyPr>
          <a:lstStyle/>
          <a:p>
            <a:pPr>
              <a:lnSpc>
                <a:spcPts val="1679"/>
              </a:lnSpc>
            </a:pPr>
            <a:r>
              <a:rPr lang="en-US" sz="1200">
                <a:solidFill>
                  <a:srgbClr val="221F23"/>
                </a:solidFill>
                <a:latin typeface="TAN Aegean"/>
              </a:rPr>
              <a:t>02</a:t>
            </a:r>
          </a:p>
        </p:txBody>
      </p:sp>
      <p:sp>
        <p:nvSpPr>
          <p:cNvPr id="14" name="TextBox 14"/>
          <p:cNvSpPr txBox="1"/>
          <p:nvPr/>
        </p:nvSpPr>
        <p:spPr>
          <a:xfrm>
            <a:off x="2600918" y="9229725"/>
            <a:ext cx="786109" cy="207645"/>
          </a:xfrm>
          <a:prstGeom prst="rect">
            <a:avLst/>
          </a:prstGeom>
        </p:spPr>
        <p:txBody>
          <a:bodyPr lIns="0" tIns="0" rIns="0" bIns="0" rtlCol="0" anchor="t">
            <a:spAutoFit/>
          </a:bodyPr>
          <a:lstStyle/>
          <a:p>
            <a:pPr>
              <a:lnSpc>
                <a:spcPts val="1679"/>
              </a:lnSpc>
            </a:pPr>
            <a:r>
              <a:rPr lang="en-US" sz="1200">
                <a:solidFill>
                  <a:srgbClr val="221F23"/>
                </a:solidFill>
                <a:latin typeface="TAN Aegean"/>
              </a:rPr>
              <a:t>03</a:t>
            </a:r>
          </a:p>
        </p:txBody>
      </p:sp>
      <p:sp>
        <p:nvSpPr>
          <p:cNvPr id="15" name="TextBox 15"/>
          <p:cNvSpPr txBox="1"/>
          <p:nvPr/>
        </p:nvSpPr>
        <p:spPr>
          <a:xfrm>
            <a:off x="1814809" y="2709764"/>
            <a:ext cx="4033761" cy="613410"/>
          </a:xfrm>
          <a:prstGeom prst="rect">
            <a:avLst/>
          </a:prstGeom>
        </p:spPr>
        <p:txBody>
          <a:bodyPr lIns="0" tIns="0" rIns="0" bIns="0" rtlCol="0" anchor="t">
            <a:spAutoFit/>
          </a:bodyPr>
          <a:lstStyle/>
          <a:p>
            <a:pPr>
              <a:lnSpc>
                <a:spcPts val="5040"/>
              </a:lnSpc>
            </a:pPr>
            <a:r>
              <a:rPr lang="en-US" sz="3600">
                <a:solidFill>
                  <a:srgbClr val="221F23"/>
                </a:solidFill>
                <a:latin typeface="Benedict"/>
              </a:rPr>
              <a:t>Achtsamkeit</a:t>
            </a:r>
          </a:p>
        </p:txBody>
      </p:sp>
      <p:sp>
        <p:nvSpPr>
          <p:cNvPr id="16" name="TextBox 16"/>
          <p:cNvSpPr txBox="1"/>
          <p:nvPr/>
        </p:nvSpPr>
        <p:spPr>
          <a:xfrm>
            <a:off x="1814809" y="6509755"/>
            <a:ext cx="2016880" cy="316230"/>
          </a:xfrm>
          <a:prstGeom prst="rect">
            <a:avLst/>
          </a:prstGeom>
        </p:spPr>
        <p:txBody>
          <a:bodyPr lIns="0" tIns="0" rIns="0" bIns="0" rtlCol="0" anchor="t">
            <a:spAutoFit/>
          </a:bodyPr>
          <a:lstStyle/>
          <a:p>
            <a:pPr algn="just">
              <a:lnSpc>
                <a:spcPts val="2519"/>
              </a:lnSpc>
              <a:spcBef>
                <a:spcPct val="0"/>
              </a:spcBef>
            </a:pPr>
            <a:r>
              <a:rPr lang="en-US" sz="1799">
                <a:solidFill>
                  <a:srgbClr val="404040"/>
                </a:solidFill>
                <a:latin typeface="Evolve Sans"/>
              </a:rPr>
              <a:t>Stufe 1: Alltag</a:t>
            </a:r>
          </a:p>
        </p:txBody>
      </p:sp>
      <p:grpSp>
        <p:nvGrpSpPr>
          <p:cNvPr id="17" name="Group 17"/>
          <p:cNvGrpSpPr/>
          <p:nvPr/>
        </p:nvGrpSpPr>
        <p:grpSpPr>
          <a:xfrm>
            <a:off x="1814809" y="3447257"/>
            <a:ext cx="1598228" cy="147779"/>
            <a:chOff x="0" y="0"/>
            <a:chExt cx="1648200" cy="152400"/>
          </a:xfrm>
        </p:grpSpPr>
        <p:sp>
          <p:nvSpPr>
            <p:cNvPr id="18" name="Freeform 18"/>
            <p:cNvSpPr/>
            <p:nvPr/>
          </p:nvSpPr>
          <p:spPr>
            <a:xfrm>
              <a:off x="0" y="0"/>
              <a:ext cx="1648200" cy="152400"/>
            </a:xfrm>
            <a:custGeom>
              <a:avLst/>
              <a:gdLst/>
              <a:ahLst/>
              <a:cxnLst/>
              <a:rect l="l" t="t" r="r" b="b"/>
              <a:pathLst>
                <a:path w="1648200" h="152400">
                  <a:moveTo>
                    <a:pt x="0" y="0"/>
                  </a:moveTo>
                  <a:lnTo>
                    <a:pt x="1648200" y="0"/>
                  </a:lnTo>
                  <a:lnTo>
                    <a:pt x="1648200" y="152400"/>
                  </a:lnTo>
                  <a:lnTo>
                    <a:pt x="0" y="152400"/>
                  </a:lnTo>
                  <a:close/>
                </a:path>
              </a:pathLst>
            </a:custGeom>
            <a:solidFill>
              <a:srgbClr val="E4F2F2"/>
            </a:solidFill>
          </p:spPr>
        </p:sp>
      </p:grpSp>
      <p:grpSp>
        <p:nvGrpSpPr>
          <p:cNvPr id="19" name="Group 19"/>
          <p:cNvGrpSpPr/>
          <p:nvPr/>
        </p:nvGrpSpPr>
        <p:grpSpPr>
          <a:xfrm>
            <a:off x="12738058" y="816610"/>
            <a:ext cx="4952669" cy="212090"/>
            <a:chOff x="0" y="0"/>
            <a:chExt cx="6603559" cy="282787"/>
          </a:xfrm>
        </p:grpSpPr>
        <p:sp>
          <p:nvSpPr>
            <p:cNvPr id="20" name="TextBox 20"/>
            <p:cNvSpPr txBox="1"/>
            <p:nvPr/>
          </p:nvSpPr>
          <p:spPr>
            <a:xfrm>
              <a:off x="0" y="-28575"/>
              <a:ext cx="1493899" cy="311362"/>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Achtsamkeit</a:t>
              </a:r>
            </a:p>
          </p:txBody>
        </p:sp>
        <p:sp>
          <p:nvSpPr>
            <p:cNvPr id="21" name="TextBox 21"/>
            <p:cNvSpPr txBox="1"/>
            <p:nvPr/>
          </p:nvSpPr>
          <p:spPr>
            <a:xfrm>
              <a:off x="2538887" y="-28575"/>
              <a:ext cx="1354822" cy="311362"/>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Visualisierung</a:t>
              </a:r>
            </a:p>
          </p:txBody>
        </p:sp>
        <p:sp>
          <p:nvSpPr>
            <p:cNvPr id="22" name="TextBox 22"/>
            <p:cNvSpPr txBox="1"/>
            <p:nvPr/>
          </p:nvSpPr>
          <p:spPr>
            <a:xfrm>
              <a:off x="4887135" y="-28575"/>
              <a:ext cx="1716423" cy="311362"/>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Umstrukturierung</a:t>
              </a:r>
            </a:p>
          </p:txBody>
        </p:sp>
      </p:grpSp>
      <p:grpSp>
        <p:nvGrpSpPr>
          <p:cNvPr id="23" name="Group 23"/>
          <p:cNvGrpSpPr/>
          <p:nvPr/>
        </p:nvGrpSpPr>
        <p:grpSpPr>
          <a:xfrm>
            <a:off x="386758" y="9886860"/>
            <a:ext cx="17901242" cy="335998"/>
            <a:chOff x="0" y="0"/>
            <a:chExt cx="23868323" cy="447998"/>
          </a:xfrm>
        </p:grpSpPr>
        <p:sp>
          <p:nvSpPr>
            <p:cNvPr id="24" name="TextBox 24"/>
            <p:cNvSpPr txBox="1"/>
            <p:nvPr/>
          </p:nvSpPr>
          <p:spPr>
            <a:xfrm>
              <a:off x="127545" y="-66675"/>
              <a:ext cx="23740779" cy="499564"/>
            </a:xfrm>
            <a:prstGeom prst="rect">
              <a:avLst/>
            </a:prstGeom>
          </p:spPr>
          <p:txBody>
            <a:bodyPr lIns="0" tIns="0" rIns="0" bIns="0" rtlCol="0" anchor="t">
              <a:spAutoFit/>
            </a:bodyPr>
            <a:lstStyle/>
            <a:p>
              <a:pPr>
                <a:lnSpc>
                  <a:spcPts val="2841"/>
                </a:lnSpc>
              </a:pPr>
              <a:r>
                <a:rPr lang="en-US" sz="2185" spc="305">
                  <a:solidFill>
                    <a:srgbClr val="638991"/>
                  </a:solidFill>
                  <a:latin typeface="Carlito Bold"/>
                </a:rPr>
                <a:t>     </a:t>
              </a:r>
              <a:r>
                <a:rPr lang="en-US" sz="2185" spc="305">
                  <a:solidFill>
                    <a:srgbClr val="D9D9D9"/>
                  </a:solidFill>
                  <a:latin typeface="Carlito Bold"/>
                </a:rPr>
                <a:t>Dr. Dittmer Institut   I   www.heilpraktiker-psychotherapie-werden.de</a:t>
              </a:r>
            </a:p>
          </p:txBody>
        </p:sp>
        <p:sp>
          <p:nvSpPr>
            <p:cNvPr id="25" name="Freeform 25"/>
            <p:cNvSpPr/>
            <p:nvPr/>
          </p:nvSpPr>
          <p:spPr>
            <a:xfrm>
              <a:off x="0" y="0"/>
              <a:ext cx="447998" cy="447998"/>
            </a:xfrm>
            <a:custGeom>
              <a:avLst/>
              <a:gdLst/>
              <a:ahLst/>
              <a:cxnLst/>
              <a:rect l="l" t="t" r="r" b="b"/>
              <a:pathLst>
                <a:path w="447998" h="447998">
                  <a:moveTo>
                    <a:pt x="0" y="0"/>
                  </a:moveTo>
                  <a:lnTo>
                    <a:pt x="447998" y="0"/>
                  </a:lnTo>
                  <a:lnTo>
                    <a:pt x="447998" y="447998"/>
                  </a:lnTo>
                  <a:lnTo>
                    <a:pt x="0" y="447998"/>
                  </a:lnTo>
                  <a:lnTo>
                    <a:pt x="0" y="0"/>
                  </a:lnTo>
                  <a:close/>
                </a:path>
              </a:pathLst>
            </a:custGeom>
            <a:blipFill>
              <a:blip r:embed="rId8"/>
              <a:stretch>
                <a:fillRect/>
              </a:stretch>
            </a:blipFill>
          </p:spPr>
        </p:sp>
      </p:grpSp>
      <p:sp>
        <p:nvSpPr>
          <p:cNvPr id="26" name="TextBox 26"/>
          <p:cNvSpPr txBox="1"/>
          <p:nvPr/>
        </p:nvSpPr>
        <p:spPr>
          <a:xfrm>
            <a:off x="4691556" y="2662139"/>
            <a:ext cx="11951496" cy="4076701"/>
          </a:xfrm>
          <a:prstGeom prst="rect">
            <a:avLst/>
          </a:prstGeom>
        </p:spPr>
        <p:txBody>
          <a:bodyPr lIns="0" tIns="0" rIns="0" bIns="0" rtlCol="0" anchor="t">
            <a:spAutoFit/>
          </a:bodyPr>
          <a:lstStyle/>
          <a:p>
            <a:pPr>
              <a:lnSpc>
                <a:spcPts val="3239"/>
              </a:lnSpc>
            </a:pPr>
            <a:r>
              <a:rPr lang="en-US" sz="1799">
                <a:solidFill>
                  <a:srgbClr val="000000"/>
                </a:solidFill>
                <a:latin typeface="Evolve Sans Bold"/>
              </a:rPr>
              <a:t>Notizen für den Patienten:</a:t>
            </a:r>
          </a:p>
          <a:p>
            <a:pPr marL="388617" lvl="1" indent="-194308">
              <a:lnSpc>
                <a:spcPts val="3239"/>
              </a:lnSpc>
              <a:buFont typeface="Arial"/>
              <a:buChar char="•"/>
            </a:pPr>
            <a:r>
              <a:rPr lang="en-US" sz="1799">
                <a:solidFill>
                  <a:srgbClr val="000000"/>
                </a:solidFill>
                <a:latin typeface="Evolve Sans"/>
              </a:rPr>
              <a:t>Datum und Uhrzeit der durchgeführten Übung.</a:t>
            </a:r>
          </a:p>
          <a:p>
            <a:pPr marL="388617" lvl="1" indent="-194308">
              <a:lnSpc>
                <a:spcPts val="3239"/>
              </a:lnSpc>
              <a:buFont typeface="Arial"/>
              <a:buChar char="•"/>
            </a:pPr>
            <a:r>
              <a:rPr lang="en-US" sz="1799">
                <a:solidFill>
                  <a:srgbClr val="000000"/>
                </a:solidFill>
                <a:latin typeface="Evolve Sans"/>
              </a:rPr>
              <a:t>Eine kurze Beschreibung des gewählten Ortes für die Übung.</a:t>
            </a:r>
          </a:p>
          <a:p>
            <a:pPr marL="388617" lvl="1" indent="-194308">
              <a:lnSpc>
                <a:spcPts val="3239"/>
              </a:lnSpc>
              <a:buFont typeface="Arial"/>
              <a:buChar char="•"/>
            </a:pPr>
            <a:r>
              <a:rPr lang="en-US" sz="1799">
                <a:solidFill>
                  <a:srgbClr val="000000"/>
                </a:solidFill>
                <a:latin typeface="Evolve Sans"/>
              </a:rPr>
              <a:t>Emotionen oder Gedanken, die während der Übung aufgetaucht sind.</a:t>
            </a:r>
          </a:p>
          <a:p>
            <a:pPr marL="388617" lvl="1" indent="-194308">
              <a:lnSpc>
                <a:spcPts val="3239"/>
              </a:lnSpc>
              <a:buFont typeface="Arial"/>
              <a:buChar char="•"/>
            </a:pPr>
            <a:r>
              <a:rPr lang="en-US" sz="1799">
                <a:solidFill>
                  <a:srgbClr val="000000"/>
                </a:solidFill>
                <a:latin typeface="Evolve Sans"/>
              </a:rPr>
              <a:t>Herausforderungen, die während der Achtsamkeitspraxis aufgetreten sind.</a:t>
            </a:r>
          </a:p>
          <a:p>
            <a:pPr marL="388617" lvl="1" indent="-194308">
              <a:lnSpc>
                <a:spcPts val="3239"/>
              </a:lnSpc>
              <a:buFont typeface="Arial"/>
              <a:buChar char="•"/>
            </a:pPr>
            <a:r>
              <a:rPr lang="en-US" sz="1799">
                <a:solidFill>
                  <a:srgbClr val="000000"/>
                </a:solidFill>
                <a:latin typeface="Evolve Sans"/>
              </a:rPr>
              <a:t>Positive Veränderungen oder Wirkungen, die im Anschluss an die Übung bemerkt wurden.</a:t>
            </a:r>
          </a:p>
          <a:p>
            <a:pPr marL="388617" lvl="1" indent="-194308">
              <a:lnSpc>
                <a:spcPts val="3239"/>
              </a:lnSpc>
              <a:buFont typeface="Arial"/>
              <a:buChar char="•"/>
            </a:pPr>
            <a:r>
              <a:rPr lang="en-US" sz="1799">
                <a:solidFill>
                  <a:srgbClr val="000000"/>
                </a:solidFill>
                <a:latin typeface="Evolve Sans"/>
              </a:rPr>
              <a:t>Ideen, wie die Achtsamkeitsübungen in den Alltag integriert werden könnten.</a:t>
            </a:r>
          </a:p>
          <a:p>
            <a:pPr marL="388617" lvl="1" indent="-194308">
              <a:lnSpc>
                <a:spcPts val="3239"/>
              </a:lnSpc>
              <a:buFont typeface="Arial"/>
              <a:buChar char="•"/>
            </a:pPr>
            <a:r>
              <a:rPr lang="en-US" sz="1799">
                <a:solidFill>
                  <a:srgbClr val="000000"/>
                </a:solidFill>
                <a:latin typeface="Evolve Sans"/>
              </a:rPr>
              <a:t>Besondere Erlebnisse oder Beobachtungen, die hervorgehoben werden sollen.</a:t>
            </a:r>
          </a:p>
          <a:p>
            <a:pPr marL="388617" lvl="1" indent="-194308">
              <a:lnSpc>
                <a:spcPts val="3239"/>
              </a:lnSpc>
              <a:buFont typeface="Arial"/>
              <a:buChar char="•"/>
            </a:pPr>
            <a:r>
              <a:rPr lang="en-US" sz="1799">
                <a:solidFill>
                  <a:srgbClr val="000000"/>
                </a:solidFill>
                <a:latin typeface="Evolve Sans"/>
              </a:rPr>
              <a:t>Feedback oder Anmerkungen für den Therapeuten bezüglich der Erfahrungen mit den Achtsamkeitsübungen.</a:t>
            </a:r>
          </a:p>
          <a:p>
            <a:pPr>
              <a:lnSpc>
                <a:spcPts val="3239"/>
              </a:lnSpc>
            </a:pPr>
            <a:endParaRPr lang="en-US" sz="1799">
              <a:solidFill>
                <a:srgbClr val="000000"/>
              </a:solidFill>
              <a:latin typeface="Evolve Sans"/>
            </a:endParaRPr>
          </a:p>
        </p:txBody>
      </p:sp>
      <p:sp>
        <p:nvSpPr>
          <p:cNvPr id="27" name="TextBox 27"/>
          <p:cNvSpPr txBox="1"/>
          <p:nvPr/>
        </p:nvSpPr>
        <p:spPr>
          <a:xfrm>
            <a:off x="4646712" y="1931651"/>
            <a:ext cx="4033761" cy="613410"/>
          </a:xfrm>
          <a:prstGeom prst="rect">
            <a:avLst/>
          </a:prstGeom>
        </p:spPr>
        <p:txBody>
          <a:bodyPr lIns="0" tIns="0" rIns="0" bIns="0" rtlCol="0" anchor="t">
            <a:spAutoFit/>
          </a:bodyPr>
          <a:lstStyle/>
          <a:p>
            <a:pPr>
              <a:lnSpc>
                <a:spcPts val="5040"/>
              </a:lnSpc>
            </a:pPr>
            <a:r>
              <a:rPr lang="en-US" sz="3600">
                <a:solidFill>
                  <a:srgbClr val="221F23"/>
                </a:solidFill>
                <a:latin typeface="Benedict"/>
              </a:rPr>
              <a:t>Übungsanweisung</a:t>
            </a:r>
          </a:p>
        </p:txBody>
      </p:sp>
      <p:grpSp>
        <p:nvGrpSpPr>
          <p:cNvPr id="28" name="Group 2">
            <a:extLst>
              <a:ext uri="{FF2B5EF4-FFF2-40B4-BE49-F238E27FC236}">
                <a16:creationId xmlns:a16="http://schemas.microsoft.com/office/drawing/2014/main" id="{3E3FC728-E719-03E7-21EB-D448F6FAFD24}"/>
              </a:ext>
            </a:extLst>
          </p:cNvPr>
          <p:cNvGrpSpPr/>
          <p:nvPr/>
        </p:nvGrpSpPr>
        <p:grpSpPr>
          <a:xfrm rot="1509315">
            <a:off x="-1033429" y="-2925957"/>
            <a:ext cx="13280249" cy="17045715"/>
            <a:chOff x="0" y="0"/>
            <a:chExt cx="17706999" cy="22727620"/>
          </a:xfrm>
        </p:grpSpPr>
        <p:pic>
          <p:nvPicPr>
            <p:cNvPr id="29" name="Picture 3">
              <a:extLst>
                <a:ext uri="{FF2B5EF4-FFF2-40B4-BE49-F238E27FC236}">
                  <a16:creationId xmlns:a16="http://schemas.microsoft.com/office/drawing/2014/main" id="{880697E9-5766-D334-9FEF-FE3F712DA261}"/>
                </a:ext>
              </a:extLst>
            </p:cNvPr>
            <p:cNvPicPr>
              <a:picLocks noChangeAspect="1"/>
            </p:cNvPicPr>
            <p:nvPr/>
          </p:nvPicPr>
          <p:blipFill>
            <a:blip r:embed="rId9">
              <a:alphaModFix amt="5000"/>
            </a:blip>
            <a:srcRect l="11045" r="11045"/>
            <a:stretch>
              <a:fillRect/>
            </a:stretch>
          </p:blipFill>
          <p:spPr>
            <a:xfrm>
              <a:off x="0" y="0"/>
              <a:ext cx="17706999" cy="22727620"/>
            </a:xfrm>
            <a:prstGeom prst="rect">
              <a:avLst/>
            </a:prstGeom>
          </p:spPr>
        </p:pic>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1028700" y="1028700"/>
            <a:ext cx="632334" cy="733703"/>
          </a:xfrm>
          <a:custGeom>
            <a:avLst/>
            <a:gdLst/>
            <a:ahLst/>
            <a:cxnLst/>
            <a:rect l="l" t="t" r="r" b="b"/>
            <a:pathLst>
              <a:path w="632334" h="733703">
                <a:moveTo>
                  <a:pt x="0" y="0"/>
                </a:moveTo>
                <a:lnTo>
                  <a:pt x="632334" y="0"/>
                </a:lnTo>
                <a:lnTo>
                  <a:pt x="632334" y="733703"/>
                </a:lnTo>
                <a:lnTo>
                  <a:pt x="0" y="733703"/>
                </a:lnTo>
                <a:lnTo>
                  <a:pt x="0" y="0"/>
                </a:lnTo>
                <a:close/>
              </a:path>
            </a:pathLst>
          </a:custGeom>
          <a:blipFill>
            <a:blip r:embed="rId2">
              <a:extLst>
                <a:ext uri="{96DAC541-7B7A-43D3-8B79-37D633B846F1}">
                  <asvg:svgBlip xmlns:asvg="http://schemas.microsoft.com/office/drawing/2016/SVG/main" r:embed="rId3"/>
                </a:ext>
              </a:extLst>
            </a:blip>
            <a:stretch>
              <a:fillRect r="-42302" b="-42814"/>
            </a:stretch>
          </a:blipFill>
        </p:spPr>
      </p:sp>
      <p:sp>
        <p:nvSpPr>
          <p:cNvPr id="5" name="AutoShape 5"/>
          <p:cNvSpPr/>
          <p:nvPr/>
        </p:nvSpPr>
        <p:spPr>
          <a:xfrm>
            <a:off x="1072886" y="9563100"/>
            <a:ext cx="233275" cy="0"/>
          </a:xfrm>
          <a:prstGeom prst="line">
            <a:avLst/>
          </a:prstGeom>
          <a:ln w="19050" cap="flat">
            <a:solidFill>
              <a:srgbClr val="221F23"/>
            </a:solidFill>
            <a:prstDash val="solid"/>
            <a:headEnd type="none" w="sm" len="sm"/>
            <a:tailEnd type="none" w="sm" len="sm"/>
          </a:ln>
        </p:spPr>
      </p:sp>
      <p:sp>
        <p:nvSpPr>
          <p:cNvPr id="6" name="Freeform 6"/>
          <p:cNvSpPr/>
          <p:nvPr/>
        </p:nvSpPr>
        <p:spPr>
          <a:xfrm rot="-5400000">
            <a:off x="16532827" y="5348966"/>
            <a:ext cx="1300195" cy="152751"/>
          </a:xfrm>
          <a:custGeom>
            <a:avLst/>
            <a:gdLst/>
            <a:ahLst/>
            <a:cxnLst/>
            <a:rect l="l" t="t" r="r" b="b"/>
            <a:pathLst>
              <a:path w="1300195" h="152751">
                <a:moveTo>
                  <a:pt x="0" y="0"/>
                </a:moveTo>
                <a:lnTo>
                  <a:pt x="1300195" y="0"/>
                </a:lnTo>
                <a:lnTo>
                  <a:pt x="1300195" y="152751"/>
                </a:lnTo>
                <a:lnTo>
                  <a:pt x="0" y="152751"/>
                </a:lnTo>
                <a:lnTo>
                  <a:pt x="0" y="0"/>
                </a:lnTo>
                <a:close/>
              </a:path>
            </a:pathLst>
          </a:custGeom>
          <a:blipFill>
            <a:blip r:embed="rId4">
              <a:extLst>
                <a:ext uri="{96DAC541-7B7A-43D3-8B79-37D633B846F1}">
                  <asvg:svgBlip xmlns:asvg="http://schemas.microsoft.com/office/drawing/2016/SVG/main" r:embed="rId5"/>
                </a:ext>
              </a:extLst>
            </a:blip>
            <a:stretch>
              <a:fillRect l="-40933" r="-43353"/>
            </a:stretch>
          </a:blipFill>
        </p:spPr>
      </p:sp>
      <p:grpSp>
        <p:nvGrpSpPr>
          <p:cNvPr id="7" name="Group 7"/>
          <p:cNvGrpSpPr>
            <a:grpSpLocks noChangeAspect="1"/>
          </p:cNvGrpSpPr>
          <p:nvPr/>
        </p:nvGrpSpPr>
        <p:grpSpPr>
          <a:xfrm>
            <a:off x="17113216" y="4211561"/>
            <a:ext cx="139416" cy="139416"/>
            <a:chOff x="0" y="0"/>
            <a:chExt cx="6355080" cy="6355080"/>
          </a:xfrm>
        </p:grpSpPr>
        <p:sp>
          <p:nvSpPr>
            <p:cNvPr id="8" name="Freeform 8"/>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21F23"/>
            </a:solidFill>
          </p:spPr>
        </p:sp>
      </p:grpSp>
      <p:sp>
        <p:nvSpPr>
          <p:cNvPr id="9" name="Freeform 9"/>
          <p:cNvSpPr/>
          <p:nvPr/>
        </p:nvSpPr>
        <p:spPr>
          <a:xfrm rot="5400000">
            <a:off x="16920508" y="8919508"/>
            <a:ext cx="246305" cy="431279"/>
          </a:xfrm>
          <a:custGeom>
            <a:avLst/>
            <a:gdLst/>
            <a:ahLst/>
            <a:cxnLst/>
            <a:rect l="l" t="t" r="r" b="b"/>
            <a:pathLst>
              <a:path w="246305" h="431279">
                <a:moveTo>
                  <a:pt x="0" y="0"/>
                </a:moveTo>
                <a:lnTo>
                  <a:pt x="246305" y="0"/>
                </a:lnTo>
                <a:lnTo>
                  <a:pt x="246305" y="431279"/>
                </a:lnTo>
                <a:lnTo>
                  <a:pt x="0" y="431279"/>
                </a:lnTo>
                <a:lnTo>
                  <a:pt x="0" y="0"/>
                </a:lnTo>
                <a:close/>
              </a:path>
            </a:pathLst>
          </a:custGeom>
          <a:blipFill>
            <a:blip r:embed="rId6">
              <a:extLst>
                <a:ext uri="{96DAC541-7B7A-43D3-8B79-37D633B846F1}">
                  <asvg:svgBlip xmlns:asvg="http://schemas.microsoft.com/office/drawing/2016/SVG/main" r:embed="rId7"/>
                </a:ext>
              </a:extLst>
            </a:blip>
            <a:stretch>
              <a:fillRect l="-75099"/>
            </a:stretch>
          </a:blipFill>
        </p:spPr>
      </p:sp>
      <p:grpSp>
        <p:nvGrpSpPr>
          <p:cNvPr id="10" name="Group 10"/>
          <p:cNvGrpSpPr/>
          <p:nvPr/>
        </p:nvGrpSpPr>
        <p:grpSpPr>
          <a:xfrm>
            <a:off x="4473121" y="1762403"/>
            <a:ext cx="12354900" cy="4976437"/>
            <a:chOff x="0" y="0"/>
            <a:chExt cx="5674209" cy="3340142"/>
          </a:xfrm>
        </p:grpSpPr>
        <p:sp>
          <p:nvSpPr>
            <p:cNvPr id="11" name="Freeform 11"/>
            <p:cNvSpPr/>
            <p:nvPr/>
          </p:nvSpPr>
          <p:spPr>
            <a:xfrm>
              <a:off x="0" y="0"/>
              <a:ext cx="5674209" cy="3340141"/>
            </a:xfrm>
            <a:custGeom>
              <a:avLst/>
              <a:gdLst/>
              <a:ahLst/>
              <a:cxnLst/>
              <a:rect l="l" t="t" r="r" b="b"/>
              <a:pathLst>
                <a:path w="5674209" h="3340141">
                  <a:moveTo>
                    <a:pt x="0" y="0"/>
                  </a:moveTo>
                  <a:lnTo>
                    <a:pt x="5674209" y="0"/>
                  </a:lnTo>
                  <a:lnTo>
                    <a:pt x="5674209" y="3340141"/>
                  </a:lnTo>
                  <a:lnTo>
                    <a:pt x="0" y="3340141"/>
                  </a:lnTo>
                  <a:close/>
                </a:path>
              </a:pathLst>
            </a:custGeom>
            <a:solidFill>
              <a:srgbClr val="E4F2F2"/>
            </a:solidFill>
          </p:spPr>
        </p:sp>
      </p:grpSp>
      <p:sp>
        <p:nvSpPr>
          <p:cNvPr id="12" name="TextBox 12"/>
          <p:cNvSpPr txBox="1"/>
          <p:nvPr/>
        </p:nvSpPr>
        <p:spPr>
          <a:xfrm>
            <a:off x="1014035" y="9229725"/>
            <a:ext cx="786109" cy="207645"/>
          </a:xfrm>
          <a:prstGeom prst="rect">
            <a:avLst/>
          </a:prstGeom>
        </p:spPr>
        <p:txBody>
          <a:bodyPr lIns="0" tIns="0" rIns="0" bIns="0" rtlCol="0" anchor="t">
            <a:spAutoFit/>
          </a:bodyPr>
          <a:lstStyle/>
          <a:p>
            <a:pPr>
              <a:lnSpc>
                <a:spcPts val="1679"/>
              </a:lnSpc>
            </a:pPr>
            <a:r>
              <a:rPr lang="en-US" sz="1200">
                <a:solidFill>
                  <a:srgbClr val="221F23"/>
                </a:solidFill>
                <a:latin typeface="TAN Aegean"/>
              </a:rPr>
              <a:t>04</a:t>
            </a:r>
          </a:p>
        </p:txBody>
      </p:sp>
      <p:sp>
        <p:nvSpPr>
          <p:cNvPr id="13" name="TextBox 13"/>
          <p:cNvSpPr txBox="1"/>
          <p:nvPr/>
        </p:nvSpPr>
        <p:spPr>
          <a:xfrm>
            <a:off x="1800144" y="9229725"/>
            <a:ext cx="786109" cy="207645"/>
          </a:xfrm>
          <a:prstGeom prst="rect">
            <a:avLst/>
          </a:prstGeom>
        </p:spPr>
        <p:txBody>
          <a:bodyPr lIns="0" tIns="0" rIns="0" bIns="0" rtlCol="0" anchor="t">
            <a:spAutoFit/>
          </a:bodyPr>
          <a:lstStyle/>
          <a:p>
            <a:pPr>
              <a:lnSpc>
                <a:spcPts val="1679"/>
              </a:lnSpc>
            </a:pPr>
            <a:r>
              <a:rPr lang="en-US" sz="1200">
                <a:solidFill>
                  <a:srgbClr val="221F23"/>
                </a:solidFill>
                <a:latin typeface="TAN Aegean"/>
              </a:rPr>
              <a:t>05</a:t>
            </a:r>
          </a:p>
        </p:txBody>
      </p:sp>
      <p:sp>
        <p:nvSpPr>
          <p:cNvPr id="14" name="TextBox 14"/>
          <p:cNvSpPr txBox="1"/>
          <p:nvPr/>
        </p:nvSpPr>
        <p:spPr>
          <a:xfrm>
            <a:off x="2586253" y="9229725"/>
            <a:ext cx="786109" cy="207645"/>
          </a:xfrm>
          <a:prstGeom prst="rect">
            <a:avLst/>
          </a:prstGeom>
        </p:spPr>
        <p:txBody>
          <a:bodyPr lIns="0" tIns="0" rIns="0" bIns="0" rtlCol="0" anchor="t">
            <a:spAutoFit/>
          </a:bodyPr>
          <a:lstStyle/>
          <a:p>
            <a:pPr>
              <a:lnSpc>
                <a:spcPts val="1679"/>
              </a:lnSpc>
            </a:pPr>
            <a:r>
              <a:rPr lang="en-US" sz="1200">
                <a:solidFill>
                  <a:srgbClr val="221F23"/>
                </a:solidFill>
                <a:latin typeface="TAN Aegean"/>
              </a:rPr>
              <a:t>06</a:t>
            </a:r>
          </a:p>
        </p:txBody>
      </p:sp>
      <p:sp>
        <p:nvSpPr>
          <p:cNvPr id="15" name="TextBox 15"/>
          <p:cNvSpPr txBox="1"/>
          <p:nvPr/>
        </p:nvSpPr>
        <p:spPr>
          <a:xfrm>
            <a:off x="1814809" y="2709764"/>
            <a:ext cx="4033761" cy="613410"/>
          </a:xfrm>
          <a:prstGeom prst="rect">
            <a:avLst/>
          </a:prstGeom>
        </p:spPr>
        <p:txBody>
          <a:bodyPr lIns="0" tIns="0" rIns="0" bIns="0" rtlCol="0" anchor="t">
            <a:spAutoFit/>
          </a:bodyPr>
          <a:lstStyle/>
          <a:p>
            <a:pPr>
              <a:lnSpc>
                <a:spcPts val="5040"/>
              </a:lnSpc>
            </a:pPr>
            <a:r>
              <a:rPr lang="en-US" sz="3600">
                <a:solidFill>
                  <a:srgbClr val="221F23"/>
                </a:solidFill>
                <a:latin typeface="Benedict"/>
              </a:rPr>
              <a:t>Achtsamkeit</a:t>
            </a:r>
          </a:p>
        </p:txBody>
      </p:sp>
      <p:sp>
        <p:nvSpPr>
          <p:cNvPr id="16" name="TextBox 16"/>
          <p:cNvSpPr txBox="1"/>
          <p:nvPr/>
        </p:nvSpPr>
        <p:spPr>
          <a:xfrm>
            <a:off x="1814809" y="6509755"/>
            <a:ext cx="2016880" cy="316230"/>
          </a:xfrm>
          <a:prstGeom prst="rect">
            <a:avLst/>
          </a:prstGeom>
        </p:spPr>
        <p:txBody>
          <a:bodyPr lIns="0" tIns="0" rIns="0" bIns="0" rtlCol="0" anchor="t">
            <a:spAutoFit/>
          </a:bodyPr>
          <a:lstStyle/>
          <a:p>
            <a:pPr algn="just">
              <a:lnSpc>
                <a:spcPts val="2519"/>
              </a:lnSpc>
              <a:spcBef>
                <a:spcPct val="0"/>
              </a:spcBef>
            </a:pPr>
            <a:r>
              <a:rPr lang="en-US" sz="1799">
                <a:solidFill>
                  <a:srgbClr val="404040"/>
                </a:solidFill>
                <a:latin typeface="Evolve Sans"/>
              </a:rPr>
              <a:t>Stufe 1: Alltag</a:t>
            </a:r>
          </a:p>
        </p:txBody>
      </p:sp>
      <p:grpSp>
        <p:nvGrpSpPr>
          <p:cNvPr id="17" name="Group 17"/>
          <p:cNvGrpSpPr/>
          <p:nvPr/>
        </p:nvGrpSpPr>
        <p:grpSpPr>
          <a:xfrm>
            <a:off x="1814809" y="3447257"/>
            <a:ext cx="1598228" cy="147779"/>
            <a:chOff x="0" y="0"/>
            <a:chExt cx="1648200" cy="152400"/>
          </a:xfrm>
        </p:grpSpPr>
        <p:sp>
          <p:nvSpPr>
            <p:cNvPr id="18" name="Freeform 18"/>
            <p:cNvSpPr/>
            <p:nvPr/>
          </p:nvSpPr>
          <p:spPr>
            <a:xfrm>
              <a:off x="0" y="0"/>
              <a:ext cx="1648200" cy="152400"/>
            </a:xfrm>
            <a:custGeom>
              <a:avLst/>
              <a:gdLst/>
              <a:ahLst/>
              <a:cxnLst/>
              <a:rect l="l" t="t" r="r" b="b"/>
              <a:pathLst>
                <a:path w="1648200" h="152400">
                  <a:moveTo>
                    <a:pt x="0" y="0"/>
                  </a:moveTo>
                  <a:lnTo>
                    <a:pt x="1648200" y="0"/>
                  </a:lnTo>
                  <a:lnTo>
                    <a:pt x="1648200" y="152400"/>
                  </a:lnTo>
                  <a:lnTo>
                    <a:pt x="0" y="152400"/>
                  </a:lnTo>
                  <a:close/>
                </a:path>
              </a:pathLst>
            </a:custGeom>
            <a:solidFill>
              <a:srgbClr val="E4F2F2"/>
            </a:solidFill>
          </p:spPr>
        </p:sp>
      </p:grpSp>
      <p:grpSp>
        <p:nvGrpSpPr>
          <p:cNvPr id="19" name="Group 19"/>
          <p:cNvGrpSpPr/>
          <p:nvPr/>
        </p:nvGrpSpPr>
        <p:grpSpPr>
          <a:xfrm>
            <a:off x="12738058" y="816610"/>
            <a:ext cx="4952669" cy="212090"/>
            <a:chOff x="0" y="0"/>
            <a:chExt cx="6603559" cy="282787"/>
          </a:xfrm>
        </p:grpSpPr>
        <p:sp>
          <p:nvSpPr>
            <p:cNvPr id="20" name="TextBox 20"/>
            <p:cNvSpPr txBox="1"/>
            <p:nvPr/>
          </p:nvSpPr>
          <p:spPr>
            <a:xfrm>
              <a:off x="0" y="-28575"/>
              <a:ext cx="1493899" cy="311362"/>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Achtsamkeit</a:t>
              </a:r>
            </a:p>
          </p:txBody>
        </p:sp>
        <p:sp>
          <p:nvSpPr>
            <p:cNvPr id="21" name="TextBox 21"/>
            <p:cNvSpPr txBox="1"/>
            <p:nvPr/>
          </p:nvSpPr>
          <p:spPr>
            <a:xfrm>
              <a:off x="2538887" y="-28575"/>
              <a:ext cx="1354822" cy="311362"/>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Visualisierung</a:t>
              </a:r>
            </a:p>
          </p:txBody>
        </p:sp>
        <p:sp>
          <p:nvSpPr>
            <p:cNvPr id="22" name="TextBox 22"/>
            <p:cNvSpPr txBox="1"/>
            <p:nvPr/>
          </p:nvSpPr>
          <p:spPr>
            <a:xfrm>
              <a:off x="4887135" y="-28575"/>
              <a:ext cx="1716423" cy="311362"/>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Umstrukturierung</a:t>
              </a:r>
            </a:p>
          </p:txBody>
        </p:sp>
      </p:grpSp>
      <p:grpSp>
        <p:nvGrpSpPr>
          <p:cNvPr id="23" name="Group 23"/>
          <p:cNvGrpSpPr/>
          <p:nvPr/>
        </p:nvGrpSpPr>
        <p:grpSpPr>
          <a:xfrm>
            <a:off x="386758" y="9886860"/>
            <a:ext cx="17901242" cy="335998"/>
            <a:chOff x="0" y="0"/>
            <a:chExt cx="23868323" cy="447998"/>
          </a:xfrm>
        </p:grpSpPr>
        <p:sp>
          <p:nvSpPr>
            <p:cNvPr id="24" name="TextBox 24"/>
            <p:cNvSpPr txBox="1"/>
            <p:nvPr/>
          </p:nvSpPr>
          <p:spPr>
            <a:xfrm>
              <a:off x="127545" y="-66675"/>
              <a:ext cx="23740779" cy="499564"/>
            </a:xfrm>
            <a:prstGeom prst="rect">
              <a:avLst/>
            </a:prstGeom>
          </p:spPr>
          <p:txBody>
            <a:bodyPr lIns="0" tIns="0" rIns="0" bIns="0" rtlCol="0" anchor="t">
              <a:spAutoFit/>
            </a:bodyPr>
            <a:lstStyle/>
            <a:p>
              <a:pPr>
                <a:lnSpc>
                  <a:spcPts val="2841"/>
                </a:lnSpc>
              </a:pPr>
              <a:r>
                <a:rPr lang="en-US" sz="2185" spc="305">
                  <a:solidFill>
                    <a:srgbClr val="638991"/>
                  </a:solidFill>
                  <a:latin typeface="Carlito Bold"/>
                </a:rPr>
                <a:t>     </a:t>
              </a:r>
              <a:r>
                <a:rPr lang="en-US" sz="2185" spc="305">
                  <a:solidFill>
                    <a:srgbClr val="D9D9D9"/>
                  </a:solidFill>
                  <a:latin typeface="Carlito Bold"/>
                </a:rPr>
                <a:t>Dr. Dittmer Institut   I   www.heilpraktiker-psychotherapie-werden.de</a:t>
              </a:r>
            </a:p>
          </p:txBody>
        </p:sp>
        <p:sp>
          <p:nvSpPr>
            <p:cNvPr id="25" name="Freeform 25"/>
            <p:cNvSpPr/>
            <p:nvPr/>
          </p:nvSpPr>
          <p:spPr>
            <a:xfrm>
              <a:off x="0" y="0"/>
              <a:ext cx="447998" cy="447998"/>
            </a:xfrm>
            <a:custGeom>
              <a:avLst/>
              <a:gdLst/>
              <a:ahLst/>
              <a:cxnLst/>
              <a:rect l="l" t="t" r="r" b="b"/>
              <a:pathLst>
                <a:path w="447998" h="447998">
                  <a:moveTo>
                    <a:pt x="0" y="0"/>
                  </a:moveTo>
                  <a:lnTo>
                    <a:pt x="447998" y="0"/>
                  </a:lnTo>
                  <a:lnTo>
                    <a:pt x="447998" y="447998"/>
                  </a:lnTo>
                  <a:lnTo>
                    <a:pt x="0" y="447998"/>
                  </a:lnTo>
                  <a:lnTo>
                    <a:pt x="0" y="0"/>
                  </a:lnTo>
                  <a:close/>
                </a:path>
              </a:pathLst>
            </a:custGeom>
            <a:blipFill>
              <a:blip r:embed="rId8"/>
              <a:stretch>
                <a:fillRect/>
              </a:stretch>
            </a:blipFill>
          </p:spPr>
        </p:sp>
      </p:grpSp>
      <p:sp>
        <p:nvSpPr>
          <p:cNvPr id="26" name="TextBox 26"/>
          <p:cNvSpPr txBox="1"/>
          <p:nvPr/>
        </p:nvSpPr>
        <p:spPr>
          <a:xfrm>
            <a:off x="4691556" y="2662139"/>
            <a:ext cx="11951496" cy="4076701"/>
          </a:xfrm>
          <a:prstGeom prst="rect">
            <a:avLst/>
          </a:prstGeom>
        </p:spPr>
        <p:txBody>
          <a:bodyPr lIns="0" tIns="0" rIns="0" bIns="0" rtlCol="0" anchor="t">
            <a:spAutoFit/>
          </a:bodyPr>
          <a:lstStyle/>
          <a:p>
            <a:pPr>
              <a:lnSpc>
                <a:spcPts val="3239"/>
              </a:lnSpc>
            </a:pPr>
            <a:r>
              <a:rPr lang="en-US" sz="1799">
                <a:solidFill>
                  <a:srgbClr val="000000"/>
                </a:solidFill>
                <a:latin typeface="Evolve Sans Bold"/>
              </a:rPr>
              <a:t>Fragen des Therapeuten:</a:t>
            </a:r>
          </a:p>
          <a:p>
            <a:pPr marL="388617" lvl="1" indent="-194308">
              <a:lnSpc>
                <a:spcPts val="3239"/>
              </a:lnSpc>
              <a:buFont typeface="Arial"/>
              <a:buChar char="•"/>
            </a:pPr>
            <a:r>
              <a:rPr lang="en-US" sz="1799">
                <a:solidFill>
                  <a:srgbClr val="000000"/>
                </a:solidFill>
                <a:latin typeface="Evolve Sans"/>
              </a:rPr>
              <a:t>Wie haben Sie die Achtsamkeitsübungen in Ihren Alltag integriert?</a:t>
            </a:r>
          </a:p>
          <a:p>
            <a:pPr marL="388617" lvl="1" indent="-194308">
              <a:lnSpc>
                <a:spcPts val="3239"/>
              </a:lnSpc>
              <a:buFont typeface="Arial"/>
              <a:buChar char="•"/>
            </a:pPr>
            <a:r>
              <a:rPr lang="en-US" sz="1799">
                <a:solidFill>
                  <a:srgbClr val="000000"/>
                </a:solidFill>
                <a:latin typeface="Evolve Sans"/>
              </a:rPr>
              <a:t>Welche Emotionen oder Gedanken sind Ihnen während der Übungen aufgefallen?</a:t>
            </a:r>
          </a:p>
          <a:p>
            <a:pPr marL="388617" lvl="1" indent="-194308">
              <a:lnSpc>
                <a:spcPts val="3239"/>
              </a:lnSpc>
              <a:buFont typeface="Arial"/>
              <a:buChar char="•"/>
            </a:pPr>
            <a:r>
              <a:rPr lang="en-US" sz="1799">
                <a:solidFill>
                  <a:srgbClr val="000000"/>
                </a:solidFill>
                <a:latin typeface="Evolve Sans"/>
              </a:rPr>
              <a:t>Haben Sie Schwierigkeiten dabei erlebt, sich auf den gegenwärtigen Moment zu konzentrieren?</a:t>
            </a:r>
          </a:p>
          <a:p>
            <a:pPr marL="388617" lvl="1" indent="-194308">
              <a:lnSpc>
                <a:spcPts val="3239"/>
              </a:lnSpc>
              <a:buFont typeface="Arial"/>
              <a:buChar char="•"/>
            </a:pPr>
            <a:r>
              <a:rPr lang="en-US" sz="1799">
                <a:solidFill>
                  <a:srgbClr val="000000"/>
                </a:solidFill>
                <a:latin typeface="Evolve Sans"/>
              </a:rPr>
              <a:t>Konnten Sie die Achtsamkeitspraktiken in stressigen oder herausfordernden Situationen anwenden?</a:t>
            </a:r>
          </a:p>
          <a:p>
            <a:pPr marL="388617" lvl="1" indent="-194308">
              <a:lnSpc>
                <a:spcPts val="3239"/>
              </a:lnSpc>
              <a:buFont typeface="Arial"/>
              <a:buChar char="•"/>
            </a:pPr>
            <a:r>
              <a:rPr lang="en-US" sz="1799">
                <a:solidFill>
                  <a:srgbClr val="000000"/>
                </a:solidFill>
                <a:latin typeface="Evolve Sans"/>
              </a:rPr>
              <a:t>Welche Veränderungen oder Wirkungen haben Sie in Bezug auf Ihre Wahrnehmung und Reaktionen bemerkt?</a:t>
            </a:r>
          </a:p>
          <a:p>
            <a:pPr marL="388617" lvl="1" indent="-194308">
              <a:lnSpc>
                <a:spcPts val="3239"/>
              </a:lnSpc>
              <a:buFont typeface="Arial"/>
              <a:buChar char="•"/>
            </a:pPr>
            <a:r>
              <a:rPr lang="en-US" sz="1799">
                <a:solidFill>
                  <a:srgbClr val="000000"/>
                </a:solidFill>
                <a:latin typeface="Evolve Sans"/>
              </a:rPr>
              <a:t>Gab es spezielle Momente oder Erlebnisse während der Übungen, die Ihnen besonders im Gedächtnis geblieben sind?</a:t>
            </a:r>
          </a:p>
          <a:p>
            <a:pPr marL="388617" lvl="1" indent="-194308">
              <a:lnSpc>
                <a:spcPts val="3239"/>
              </a:lnSpc>
              <a:buFont typeface="Arial"/>
              <a:buChar char="•"/>
            </a:pPr>
            <a:r>
              <a:rPr lang="en-US" sz="1799">
                <a:solidFill>
                  <a:srgbClr val="000000"/>
                </a:solidFill>
                <a:latin typeface="Evolve Sans"/>
              </a:rPr>
              <a:t>Wie haben sich Ihre Beobachtungsfähigkeiten oder Ihre Wahrnehmung im Alltag entwickelt?</a:t>
            </a:r>
          </a:p>
          <a:p>
            <a:pPr marL="388617" lvl="1" indent="-194308">
              <a:lnSpc>
                <a:spcPts val="3239"/>
              </a:lnSpc>
              <a:buFont typeface="Arial"/>
              <a:buChar char="•"/>
            </a:pPr>
            <a:r>
              <a:rPr lang="en-US" sz="1799">
                <a:solidFill>
                  <a:srgbClr val="000000"/>
                </a:solidFill>
                <a:latin typeface="Evolve Sans"/>
              </a:rPr>
              <a:t>Haben Sie die Übungen mit anderen Menschen geteilt oder in sozialen Situationen angewendet?</a:t>
            </a:r>
          </a:p>
          <a:p>
            <a:pPr>
              <a:lnSpc>
                <a:spcPts val="3239"/>
              </a:lnSpc>
            </a:pPr>
            <a:endParaRPr lang="en-US" sz="1799">
              <a:solidFill>
                <a:srgbClr val="000000"/>
              </a:solidFill>
              <a:latin typeface="Evolve Sans"/>
            </a:endParaRPr>
          </a:p>
        </p:txBody>
      </p:sp>
      <p:sp>
        <p:nvSpPr>
          <p:cNvPr id="27" name="TextBox 27"/>
          <p:cNvSpPr txBox="1"/>
          <p:nvPr/>
        </p:nvSpPr>
        <p:spPr>
          <a:xfrm>
            <a:off x="4646712" y="1931651"/>
            <a:ext cx="4033761" cy="613410"/>
          </a:xfrm>
          <a:prstGeom prst="rect">
            <a:avLst/>
          </a:prstGeom>
        </p:spPr>
        <p:txBody>
          <a:bodyPr lIns="0" tIns="0" rIns="0" bIns="0" rtlCol="0" anchor="t">
            <a:spAutoFit/>
          </a:bodyPr>
          <a:lstStyle/>
          <a:p>
            <a:pPr>
              <a:lnSpc>
                <a:spcPts val="5040"/>
              </a:lnSpc>
            </a:pPr>
            <a:r>
              <a:rPr lang="en-US" sz="3600">
                <a:solidFill>
                  <a:srgbClr val="221F23"/>
                </a:solidFill>
                <a:latin typeface="Benedict"/>
              </a:rPr>
              <a:t>Übungsanweisung</a:t>
            </a:r>
          </a:p>
        </p:txBody>
      </p:sp>
      <p:grpSp>
        <p:nvGrpSpPr>
          <p:cNvPr id="30" name="Group 2">
            <a:extLst>
              <a:ext uri="{FF2B5EF4-FFF2-40B4-BE49-F238E27FC236}">
                <a16:creationId xmlns:a16="http://schemas.microsoft.com/office/drawing/2014/main" id="{00FE48C2-55B7-74E9-2BF4-4FCC0B68E2B1}"/>
              </a:ext>
            </a:extLst>
          </p:cNvPr>
          <p:cNvGrpSpPr/>
          <p:nvPr/>
        </p:nvGrpSpPr>
        <p:grpSpPr>
          <a:xfrm rot="1509315">
            <a:off x="-1033429" y="-2925957"/>
            <a:ext cx="13280249" cy="17045715"/>
            <a:chOff x="0" y="0"/>
            <a:chExt cx="17706999" cy="22727620"/>
          </a:xfrm>
        </p:grpSpPr>
        <p:pic>
          <p:nvPicPr>
            <p:cNvPr id="31" name="Picture 3">
              <a:extLst>
                <a:ext uri="{FF2B5EF4-FFF2-40B4-BE49-F238E27FC236}">
                  <a16:creationId xmlns:a16="http://schemas.microsoft.com/office/drawing/2014/main" id="{ABDE2FB9-7334-C6C0-E760-B2B04BCD8839}"/>
                </a:ext>
              </a:extLst>
            </p:cNvPr>
            <p:cNvPicPr>
              <a:picLocks noChangeAspect="1"/>
            </p:cNvPicPr>
            <p:nvPr/>
          </p:nvPicPr>
          <p:blipFill>
            <a:blip r:embed="rId9">
              <a:alphaModFix amt="5000"/>
            </a:blip>
            <a:srcRect l="11045" r="11045"/>
            <a:stretch>
              <a:fillRect/>
            </a:stretch>
          </p:blipFill>
          <p:spPr>
            <a:xfrm>
              <a:off x="0" y="0"/>
              <a:ext cx="17706999" cy="22727620"/>
            </a:xfrm>
            <a:prstGeom prst="rect">
              <a:avLst/>
            </a:prstGeom>
          </p:spPr>
        </p:pic>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473121" y="1762403"/>
            <a:ext cx="12354900" cy="4652538"/>
            <a:chOff x="0" y="0"/>
            <a:chExt cx="5674209" cy="3340142"/>
          </a:xfrm>
        </p:grpSpPr>
        <p:sp>
          <p:nvSpPr>
            <p:cNvPr id="3" name="Freeform 3"/>
            <p:cNvSpPr/>
            <p:nvPr/>
          </p:nvSpPr>
          <p:spPr>
            <a:xfrm>
              <a:off x="0" y="0"/>
              <a:ext cx="5674209" cy="3340141"/>
            </a:xfrm>
            <a:custGeom>
              <a:avLst/>
              <a:gdLst/>
              <a:ahLst/>
              <a:cxnLst/>
              <a:rect l="l" t="t" r="r" b="b"/>
              <a:pathLst>
                <a:path w="5674209" h="3340141">
                  <a:moveTo>
                    <a:pt x="0" y="0"/>
                  </a:moveTo>
                  <a:lnTo>
                    <a:pt x="5674209" y="0"/>
                  </a:lnTo>
                  <a:lnTo>
                    <a:pt x="5674209" y="3340141"/>
                  </a:lnTo>
                  <a:lnTo>
                    <a:pt x="0" y="3340141"/>
                  </a:lnTo>
                  <a:close/>
                </a:path>
              </a:pathLst>
            </a:custGeom>
            <a:solidFill>
              <a:srgbClr val="E4F2F2"/>
            </a:solidFill>
          </p:spPr>
        </p:sp>
      </p:grpSp>
      <p:sp>
        <p:nvSpPr>
          <p:cNvPr id="4" name="TextBox 4"/>
          <p:cNvSpPr txBox="1"/>
          <p:nvPr/>
        </p:nvSpPr>
        <p:spPr>
          <a:xfrm>
            <a:off x="4876800" y="2095500"/>
            <a:ext cx="11250940" cy="800101"/>
          </a:xfrm>
          <a:prstGeom prst="rect">
            <a:avLst/>
          </a:prstGeom>
        </p:spPr>
        <p:txBody>
          <a:bodyPr lIns="0" tIns="0" rIns="0" bIns="0" rtlCol="0" anchor="t">
            <a:spAutoFit/>
          </a:bodyPr>
          <a:lstStyle/>
          <a:p>
            <a:pPr algn="just">
              <a:lnSpc>
                <a:spcPts val="3239"/>
              </a:lnSpc>
            </a:pPr>
            <a:r>
              <a:rPr lang="en-US" sz="1799">
                <a:solidFill>
                  <a:srgbClr val="404040"/>
                </a:solidFill>
                <a:latin typeface="Evolve Sans"/>
              </a:rPr>
              <a:t>Achtsamkeit bezieht sich auf das </a:t>
            </a:r>
            <a:r>
              <a:rPr lang="en-US" sz="1799">
                <a:solidFill>
                  <a:srgbClr val="404040"/>
                </a:solidFill>
                <a:latin typeface="Evolve Sans Bold"/>
              </a:rPr>
              <a:t>bewusste und absichtliche Lenken</a:t>
            </a:r>
            <a:r>
              <a:rPr lang="en-US" sz="1799">
                <a:solidFill>
                  <a:srgbClr val="404040"/>
                </a:solidFill>
                <a:latin typeface="Evolve Sans"/>
              </a:rPr>
              <a:t> der Aufmerksamkeit auf den gegenwärtigen Moment, ohne ihn zu beurteilen.</a:t>
            </a:r>
          </a:p>
        </p:txBody>
      </p:sp>
      <p:sp>
        <p:nvSpPr>
          <p:cNvPr id="7" name="Freeform 7"/>
          <p:cNvSpPr/>
          <p:nvPr/>
        </p:nvSpPr>
        <p:spPr>
          <a:xfrm>
            <a:off x="1028700" y="1028700"/>
            <a:ext cx="632334" cy="733703"/>
          </a:xfrm>
          <a:custGeom>
            <a:avLst/>
            <a:gdLst/>
            <a:ahLst/>
            <a:cxnLst/>
            <a:rect l="l" t="t" r="r" b="b"/>
            <a:pathLst>
              <a:path w="632334" h="733703">
                <a:moveTo>
                  <a:pt x="0" y="0"/>
                </a:moveTo>
                <a:lnTo>
                  <a:pt x="632334" y="0"/>
                </a:lnTo>
                <a:lnTo>
                  <a:pt x="632334" y="733703"/>
                </a:lnTo>
                <a:lnTo>
                  <a:pt x="0" y="733703"/>
                </a:lnTo>
                <a:lnTo>
                  <a:pt x="0" y="0"/>
                </a:lnTo>
                <a:close/>
              </a:path>
            </a:pathLst>
          </a:custGeom>
          <a:blipFill>
            <a:blip r:embed="rId2">
              <a:extLst>
                <a:ext uri="{96DAC541-7B7A-43D3-8B79-37D633B846F1}">
                  <asvg:svgBlip xmlns:asvg="http://schemas.microsoft.com/office/drawing/2016/SVG/main" r:embed="rId3"/>
                </a:ext>
              </a:extLst>
            </a:blip>
            <a:stretch>
              <a:fillRect r="-42302" b="-42814"/>
            </a:stretch>
          </a:blipFill>
        </p:spPr>
      </p:sp>
      <p:sp>
        <p:nvSpPr>
          <p:cNvPr id="9" name="Freeform 9"/>
          <p:cNvSpPr/>
          <p:nvPr/>
        </p:nvSpPr>
        <p:spPr>
          <a:xfrm rot="-5400000">
            <a:off x="16532827" y="5348966"/>
            <a:ext cx="1300195" cy="152751"/>
          </a:xfrm>
          <a:custGeom>
            <a:avLst/>
            <a:gdLst/>
            <a:ahLst/>
            <a:cxnLst/>
            <a:rect l="l" t="t" r="r" b="b"/>
            <a:pathLst>
              <a:path w="1300195" h="152751">
                <a:moveTo>
                  <a:pt x="0" y="0"/>
                </a:moveTo>
                <a:lnTo>
                  <a:pt x="1300195" y="0"/>
                </a:lnTo>
                <a:lnTo>
                  <a:pt x="1300195" y="152751"/>
                </a:lnTo>
                <a:lnTo>
                  <a:pt x="0" y="152751"/>
                </a:lnTo>
                <a:lnTo>
                  <a:pt x="0" y="0"/>
                </a:lnTo>
                <a:close/>
              </a:path>
            </a:pathLst>
          </a:custGeom>
          <a:blipFill>
            <a:blip r:embed="rId4">
              <a:extLst>
                <a:ext uri="{96DAC541-7B7A-43D3-8B79-37D633B846F1}">
                  <asvg:svgBlip xmlns:asvg="http://schemas.microsoft.com/office/drawing/2016/SVG/main" r:embed="rId5"/>
                </a:ext>
              </a:extLst>
            </a:blip>
            <a:stretch>
              <a:fillRect l="-40933" r="-43353"/>
            </a:stretch>
          </a:blipFill>
        </p:spPr>
      </p:sp>
      <p:grpSp>
        <p:nvGrpSpPr>
          <p:cNvPr id="10" name="Group 10"/>
          <p:cNvGrpSpPr>
            <a:grpSpLocks noChangeAspect="1"/>
          </p:cNvGrpSpPr>
          <p:nvPr/>
        </p:nvGrpSpPr>
        <p:grpSpPr>
          <a:xfrm>
            <a:off x="17113216" y="4211561"/>
            <a:ext cx="139416" cy="139416"/>
            <a:chOff x="0" y="0"/>
            <a:chExt cx="6355080" cy="6355080"/>
          </a:xfrm>
        </p:grpSpPr>
        <p:sp>
          <p:nvSpPr>
            <p:cNvPr id="11" name="Freeform 11"/>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21F23"/>
            </a:solidFill>
          </p:spPr>
        </p:sp>
      </p:grpSp>
      <p:sp>
        <p:nvSpPr>
          <p:cNvPr id="12" name="Freeform 12"/>
          <p:cNvSpPr/>
          <p:nvPr/>
        </p:nvSpPr>
        <p:spPr>
          <a:xfrm rot="5400000">
            <a:off x="16920508" y="8919508"/>
            <a:ext cx="246305" cy="431279"/>
          </a:xfrm>
          <a:custGeom>
            <a:avLst/>
            <a:gdLst/>
            <a:ahLst/>
            <a:cxnLst/>
            <a:rect l="l" t="t" r="r" b="b"/>
            <a:pathLst>
              <a:path w="246305" h="431279">
                <a:moveTo>
                  <a:pt x="0" y="0"/>
                </a:moveTo>
                <a:lnTo>
                  <a:pt x="246305" y="0"/>
                </a:lnTo>
                <a:lnTo>
                  <a:pt x="246305" y="431279"/>
                </a:lnTo>
                <a:lnTo>
                  <a:pt x="0" y="431279"/>
                </a:lnTo>
                <a:lnTo>
                  <a:pt x="0" y="0"/>
                </a:lnTo>
                <a:close/>
              </a:path>
            </a:pathLst>
          </a:custGeom>
          <a:blipFill>
            <a:blip r:embed="rId6">
              <a:extLst>
                <a:ext uri="{96DAC541-7B7A-43D3-8B79-37D633B846F1}">
                  <asvg:svgBlip xmlns:asvg="http://schemas.microsoft.com/office/drawing/2016/SVG/main" r:embed="rId7"/>
                </a:ext>
              </a:extLst>
            </a:blip>
            <a:stretch>
              <a:fillRect l="-75099"/>
            </a:stretch>
          </a:blipFill>
        </p:spPr>
      </p:sp>
      <p:sp>
        <p:nvSpPr>
          <p:cNvPr id="16" name="TextBox 16"/>
          <p:cNvSpPr txBox="1"/>
          <p:nvPr/>
        </p:nvSpPr>
        <p:spPr>
          <a:xfrm>
            <a:off x="1814809" y="2683796"/>
            <a:ext cx="4033761" cy="613410"/>
          </a:xfrm>
          <a:prstGeom prst="rect">
            <a:avLst/>
          </a:prstGeom>
        </p:spPr>
        <p:txBody>
          <a:bodyPr lIns="0" tIns="0" rIns="0" bIns="0" rtlCol="0" anchor="t">
            <a:spAutoFit/>
          </a:bodyPr>
          <a:lstStyle/>
          <a:p>
            <a:pPr>
              <a:lnSpc>
                <a:spcPts val="5040"/>
              </a:lnSpc>
            </a:pPr>
            <a:r>
              <a:rPr lang="en-US" sz="3600">
                <a:solidFill>
                  <a:srgbClr val="221F23"/>
                </a:solidFill>
                <a:latin typeface="Benedict"/>
              </a:rPr>
              <a:t>Achtsamkeit</a:t>
            </a:r>
          </a:p>
        </p:txBody>
      </p:sp>
      <p:sp>
        <p:nvSpPr>
          <p:cNvPr id="17" name="TextBox 17"/>
          <p:cNvSpPr txBox="1"/>
          <p:nvPr/>
        </p:nvSpPr>
        <p:spPr>
          <a:xfrm>
            <a:off x="1814809" y="6483787"/>
            <a:ext cx="2016880" cy="316230"/>
          </a:xfrm>
          <a:prstGeom prst="rect">
            <a:avLst/>
          </a:prstGeom>
        </p:spPr>
        <p:txBody>
          <a:bodyPr lIns="0" tIns="0" rIns="0" bIns="0" rtlCol="0" anchor="t">
            <a:spAutoFit/>
          </a:bodyPr>
          <a:lstStyle/>
          <a:p>
            <a:pPr algn="just">
              <a:lnSpc>
                <a:spcPts val="2519"/>
              </a:lnSpc>
              <a:spcBef>
                <a:spcPct val="0"/>
              </a:spcBef>
            </a:pPr>
            <a:r>
              <a:rPr lang="en-US" sz="1799">
                <a:solidFill>
                  <a:srgbClr val="404040"/>
                </a:solidFill>
                <a:latin typeface="Evolve Sans"/>
              </a:rPr>
              <a:t>Stufe 2: Audiodatei</a:t>
            </a:r>
          </a:p>
        </p:txBody>
      </p:sp>
      <p:grpSp>
        <p:nvGrpSpPr>
          <p:cNvPr id="18" name="Group 18"/>
          <p:cNvGrpSpPr/>
          <p:nvPr/>
        </p:nvGrpSpPr>
        <p:grpSpPr>
          <a:xfrm>
            <a:off x="1814809" y="3421289"/>
            <a:ext cx="1598228" cy="147779"/>
            <a:chOff x="0" y="0"/>
            <a:chExt cx="1648200" cy="152400"/>
          </a:xfrm>
        </p:grpSpPr>
        <p:sp>
          <p:nvSpPr>
            <p:cNvPr id="19" name="Freeform 19"/>
            <p:cNvSpPr/>
            <p:nvPr/>
          </p:nvSpPr>
          <p:spPr>
            <a:xfrm>
              <a:off x="0" y="0"/>
              <a:ext cx="1648200" cy="152400"/>
            </a:xfrm>
            <a:custGeom>
              <a:avLst/>
              <a:gdLst/>
              <a:ahLst/>
              <a:cxnLst/>
              <a:rect l="l" t="t" r="r" b="b"/>
              <a:pathLst>
                <a:path w="1648200" h="152400">
                  <a:moveTo>
                    <a:pt x="0" y="0"/>
                  </a:moveTo>
                  <a:lnTo>
                    <a:pt x="1648200" y="0"/>
                  </a:lnTo>
                  <a:lnTo>
                    <a:pt x="1648200" y="152400"/>
                  </a:lnTo>
                  <a:lnTo>
                    <a:pt x="0" y="152400"/>
                  </a:lnTo>
                  <a:close/>
                </a:path>
              </a:pathLst>
            </a:custGeom>
            <a:solidFill>
              <a:srgbClr val="E4F2F2"/>
            </a:solidFill>
          </p:spPr>
        </p:sp>
      </p:grpSp>
      <p:grpSp>
        <p:nvGrpSpPr>
          <p:cNvPr id="20" name="Group 20"/>
          <p:cNvGrpSpPr/>
          <p:nvPr/>
        </p:nvGrpSpPr>
        <p:grpSpPr>
          <a:xfrm>
            <a:off x="12738058" y="816610"/>
            <a:ext cx="4952669" cy="212090"/>
            <a:chOff x="0" y="0"/>
            <a:chExt cx="6603559" cy="282787"/>
          </a:xfrm>
        </p:grpSpPr>
        <p:sp>
          <p:nvSpPr>
            <p:cNvPr id="21" name="TextBox 21"/>
            <p:cNvSpPr txBox="1"/>
            <p:nvPr/>
          </p:nvSpPr>
          <p:spPr>
            <a:xfrm>
              <a:off x="0" y="-28575"/>
              <a:ext cx="1493899" cy="311362"/>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Achtsamkeit</a:t>
              </a:r>
            </a:p>
          </p:txBody>
        </p:sp>
        <p:sp>
          <p:nvSpPr>
            <p:cNvPr id="22" name="TextBox 22"/>
            <p:cNvSpPr txBox="1"/>
            <p:nvPr/>
          </p:nvSpPr>
          <p:spPr>
            <a:xfrm>
              <a:off x="2538887" y="-28575"/>
              <a:ext cx="1354822" cy="311362"/>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Visualisierung</a:t>
              </a:r>
            </a:p>
          </p:txBody>
        </p:sp>
        <p:sp>
          <p:nvSpPr>
            <p:cNvPr id="23" name="TextBox 23"/>
            <p:cNvSpPr txBox="1"/>
            <p:nvPr/>
          </p:nvSpPr>
          <p:spPr>
            <a:xfrm>
              <a:off x="4887135" y="-28575"/>
              <a:ext cx="1716423" cy="311362"/>
            </a:xfrm>
            <a:prstGeom prst="rect">
              <a:avLst/>
            </a:prstGeom>
          </p:spPr>
          <p:txBody>
            <a:bodyPr lIns="0" tIns="0" rIns="0" bIns="0" rtlCol="0" anchor="t">
              <a:spAutoFit/>
            </a:bodyPr>
            <a:lstStyle/>
            <a:p>
              <a:pPr algn="r">
                <a:lnSpc>
                  <a:spcPts val="1959"/>
                </a:lnSpc>
                <a:spcBef>
                  <a:spcPct val="0"/>
                </a:spcBef>
              </a:pPr>
              <a:r>
                <a:rPr lang="en-US" sz="1399">
                  <a:solidFill>
                    <a:srgbClr val="404040"/>
                  </a:solidFill>
                  <a:latin typeface="Evolve Sans"/>
                </a:rPr>
                <a:t>Umstrukturierung</a:t>
              </a:r>
            </a:p>
          </p:txBody>
        </p:sp>
      </p:grpSp>
      <p:grpSp>
        <p:nvGrpSpPr>
          <p:cNvPr id="24" name="Group 24"/>
          <p:cNvGrpSpPr/>
          <p:nvPr/>
        </p:nvGrpSpPr>
        <p:grpSpPr>
          <a:xfrm>
            <a:off x="386758" y="9886860"/>
            <a:ext cx="17901242" cy="335998"/>
            <a:chOff x="0" y="0"/>
            <a:chExt cx="23868323" cy="447998"/>
          </a:xfrm>
        </p:grpSpPr>
        <p:sp>
          <p:nvSpPr>
            <p:cNvPr id="25" name="TextBox 25"/>
            <p:cNvSpPr txBox="1"/>
            <p:nvPr/>
          </p:nvSpPr>
          <p:spPr>
            <a:xfrm>
              <a:off x="127545" y="-66675"/>
              <a:ext cx="23740779" cy="499564"/>
            </a:xfrm>
            <a:prstGeom prst="rect">
              <a:avLst/>
            </a:prstGeom>
          </p:spPr>
          <p:txBody>
            <a:bodyPr lIns="0" tIns="0" rIns="0" bIns="0" rtlCol="0" anchor="t">
              <a:spAutoFit/>
            </a:bodyPr>
            <a:lstStyle/>
            <a:p>
              <a:pPr>
                <a:lnSpc>
                  <a:spcPts val="2841"/>
                </a:lnSpc>
              </a:pPr>
              <a:r>
                <a:rPr lang="en-US" sz="2185" spc="305">
                  <a:solidFill>
                    <a:srgbClr val="638991"/>
                  </a:solidFill>
                  <a:latin typeface="Carlito Bold"/>
                </a:rPr>
                <a:t>     </a:t>
              </a:r>
              <a:r>
                <a:rPr lang="en-US" sz="2185" spc="305">
                  <a:solidFill>
                    <a:srgbClr val="D9D9D9"/>
                  </a:solidFill>
                  <a:latin typeface="Carlito Bold"/>
                </a:rPr>
                <a:t>Dr. Dittmer Institut   I   www.heilpraktiker-psychotherapie-werden.de</a:t>
              </a:r>
            </a:p>
          </p:txBody>
        </p:sp>
        <p:sp>
          <p:nvSpPr>
            <p:cNvPr id="26" name="Freeform 26"/>
            <p:cNvSpPr/>
            <p:nvPr/>
          </p:nvSpPr>
          <p:spPr>
            <a:xfrm>
              <a:off x="0" y="0"/>
              <a:ext cx="447998" cy="447998"/>
            </a:xfrm>
            <a:custGeom>
              <a:avLst/>
              <a:gdLst/>
              <a:ahLst/>
              <a:cxnLst/>
              <a:rect l="l" t="t" r="r" b="b"/>
              <a:pathLst>
                <a:path w="447998" h="447998">
                  <a:moveTo>
                    <a:pt x="0" y="0"/>
                  </a:moveTo>
                  <a:lnTo>
                    <a:pt x="447998" y="0"/>
                  </a:lnTo>
                  <a:lnTo>
                    <a:pt x="447998" y="447998"/>
                  </a:lnTo>
                  <a:lnTo>
                    <a:pt x="0" y="447998"/>
                  </a:lnTo>
                  <a:lnTo>
                    <a:pt x="0" y="0"/>
                  </a:lnTo>
                  <a:close/>
                </a:path>
              </a:pathLst>
            </a:custGeom>
            <a:blipFill>
              <a:blip r:embed="rId8"/>
              <a:stretch>
                <a:fillRect/>
              </a:stretch>
            </a:blipFill>
          </p:spPr>
        </p:sp>
      </p:grpSp>
      <p:sp>
        <p:nvSpPr>
          <p:cNvPr id="27" name="TextBox 27"/>
          <p:cNvSpPr txBox="1"/>
          <p:nvPr/>
        </p:nvSpPr>
        <p:spPr>
          <a:xfrm>
            <a:off x="4876800" y="3153580"/>
            <a:ext cx="11250940" cy="3261361"/>
          </a:xfrm>
          <a:prstGeom prst="rect">
            <a:avLst/>
          </a:prstGeom>
        </p:spPr>
        <p:txBody>
          <a:bodyPr lIns="0" tIns="0" rIns="0" bIns="0" rtlCol="0" anchor="t">
            <a:spAutoFit/>
          </a:bodyPr>
          <a:lstStyle/>
          <a:p>
            <a:pPr>
              <a:lnSpc>
                <a:spcPts val="3239"/>
              </a:lnSpc>
            </a:pPr>
            <a:r>
              <a:rPr lang="en-US" sz="1799">
                <a:solidFill>
                  <a:srgbClr val="000000"/>
                </a:solidFill>
                <a:latin typeface="Evolve Sans Bold"/>
              </a:rPr>
              <a:t>Atemachtsamkeit (Atemmeditation): </a:t>
            </a:r>
          </a:p>
          <a:p>
            <a:pPr algn="just">
              <a:lnSpc>
                <a:spcPts val="3239"/>
              </a:lnSpc>
            </a:pPr>
            <a:r>
              <a:rPr lang="en-US" sz="1799">
                <a:solidFill>
                  <a:srgbClr val="000000"/>
                </a:solidFill>
                <a:latin typeface="Evolve Sans"/>
              </a:rPr>
              <a:t>Dabei richtet der Patient seine Aufmerksamkeit auf seinen Atem, spürt die Atembewegungen im Körper und bemerkt, wenn der Geist abschweift.</a:t>
            </a:r>
          </a:p>
          <a:p>
            <a:pPr algn="just">
              <a:lnSpc>
                <a:spcPts val="3239"/>
              </a:lnSpc>
            </a:pPr>
            <a:endParaRPr lang="en-US" sz="1799">
              <a:solidFill>
                <a:srgbClr val="000000"/>
              </a:solidFill>
              <a:latin typeface="Evolve Sans"/>
            </a:endParaRPr>
          </a:p>
          <a:p>
            <a:pPr algn="just">
              <a:lnSpc>
                <a:spcPts val="3239"/>
              </a:lnSpc>
            </a:pPr>
            <a:r>
              <a:rPr lang="en-US" sz="1799">
                <a:solidFill>
                  <a:srgbClr val="000000"/>
                </a:solidFill>
                <a:latin typeface="Evolve Sans Bold"/>
              </a:rPr>
              <a:t>Body-Scan: </a:t>
            </a:r>
          </a:p>
          <a:p>
            <a:pPr algn="just">
              <a:lnSpc>
                <a:spcPts val="3239"/>
              </a:lnSpc>
            </a:pPr>
            <a:r>
              <a:rPr lang="en-US" sz="1799">
                <a:solidFill>
                  <a:srgbClr val="000000"/>
                </a:solidFill>
                <a:latin typeface="Evolve Sans"/>
              </a:rPr>
              <a:t>Hierbei wird die Aufmerksamkeit schrittweise über verschiedene Körperteile gelenkt, um sich bewusst zu werden, wie sich jeder Teil anfühlt. Dies fördert die Körperwahrnehmung und Entspannung.</a:t>
            </a:r>
          </a:p>
          <a:p>
            <a:pPr>
              <a:lnSpc>
                <a:spcPts val="3239"/>
              </a:lnSpc>
            </a:pPr>
            <a:endParaRPr lang="en-US" sz="1799">
              <a:solidFill>
                <a:srgbClr val="000000"/>
              </a:solidFill>
              <a:latin typeface="Evolve Sans"/>
            </a:endParaRPr>
          </a:p>
        </p:txBody>
      </p:sp>
      <p:sp>
        <p:nvSpPr>
          <p:cNvPr id="29" name="TextBox 12">
            <a:extLst>
              <a:ext uri="{FF2B5EF4-FFF2-40B4-BE49-F238E27FC236}">
                <a16:creationId xmlns:a16="http://schemas.microsoft.com/office/drawing/2014/main" id="{9C403B4A-B985-036C-711F-02D1C458D78F}"/>
              </a:ext>
            </a:extLst>
          </p:cNvPr>
          <p:cNvSpPr txBox="1"/>
          <p:nvPr/>
        </p:nvSpPr>
        <p:spPr>
          <a:xfrm>
            <a:off x="1014035" y="9229725"/>
            <a:ext cx="786109" cy="207645"/>
          </a:xfrm>
          <a:prstGeom prst="rect">
            <a:avLst/>
          </a:prstGeom>
        </p:spPr>
        <p:txBody>
          <a:bodyPr lIns="0" tIns="0" rIns="0" bIns="0" rtlCol="0" anchor="t">
            <a:spAutoFit/>
          </a:bodyPr>
          <a:lstStyle/>
          <a:p>
            <a:pPr>
              <a:lnSpc>
                <a:spcPts val="1679"/>
              </a:lnSpc>
            </a:pPr>
            <a:r>
              <a:rPr lang="en-US" sz="1200">
                <a:solidFill>
                  <a:srgbClr val="221F23"/>
                </a:solidFill>
                <a:latin typeface="TAN Aegean"/>
              </a:rPr>
              <a:t>04</a:t>
            </a:r>
          </a:p>
        </p:txBody>
      </p:sp>
      <p:sp>
        <p:nvSpPr>
          <p:cNvPr id="30" name="TextBox 13">
            <a:extLst>
              <a:ext uri="{FF2B5EF4-FFF2-40B4-BE49-F238E27FC236}">
                <a16:creationId xmlns:a16="http://schemas.microsoft.com/office/drawing/2014/main" id="{457B8CC5-AEA9-C9C7-0803-FCC9B17333EA}"/>
              </a:ext>
            </a:extLst>
          </p:cNvPr>
          <p:cNvSpPr txBox="1"/>
          <p:nvPr/>
        </p:nvSpPr>
        <p:spPr>
          <a:xfrm>
            <a:off x="1800144" y="9229725"/>
            <a:ext cx="786109" cy="207645"/>
          </a:xfrm>
          <a:prstGeom prst="rect">
            <a:avLst/>
          </a:prstGeom>
        </p:spPr>
        <p:txBody>
          <a:bodyPr lIns="0" tIns="0" rIns="0" bIns="0" rtlCol="0" anchor="t">
            <a:spAutoFit/>
          </a:bodyPr>
          <a:lstStyle/>
          <a:p>
            <a:pPr>
              <a:lnSpc>
                <a:spcPts val="1679"/>
              </a:lnSpc>
            </a:pPr>
            <a:r>
              <a:rPr lang="en-US" sz="1200">
                <a:solidFill>
                  <a:srgbClr val="221F23"/>
                </a:solidFill>
                <a:latin typeface="TAN Aegean"/>
              </a:rPr>
              <a:t>05</a:t>
            </a:r>
          </a:p>
        </p:txBody>
      </p:sp>
      <p:sp>
        <p:nvSpPr>
          <p:cNvPr id="31" name="TextBox 14">
            <a:extLst>
              <a:ext uri="{FF2B5EF4-FFF2-40B4-BE49-F238E27FC236}">
                <a16:creationId xmlns:a16="http://schemas.microsoft.com/office/drawing/2014/main" id="{A45F51AC-4A04-D5C9-4C42-51DB1C6473DA}"/>
              </a:ext>
            </a:extLst>
          </p:cNvPr>
          <p:cNvSpPr txBox="1"/>
          <p:nvPr/>
        </p:nvSpPr>
        <p:spPr>
          <a:xfrm>
            <a:off x="2586253" y="9229725"/>
            <a:ext cx="786109" cy="207645"/>
          </a:xfrm>
          <a:prstGeom prst="rect">
            <a:avLst/>
          </a:prstGeom>
        </p:spPr>
        <p:txBody>
          <a:bodyPr lIns="0" tIns="0" rIns="0" bIns="0" rtlCol="0" anchor="t">
            <a:spAutoFit/>
          </a:bodyPr>
          <a:lstStyle/>
          <a:p>
            <a:pPr>
              <a:lnSpc>
                <a:spcPts val="1679"/>
              </a:lnSpc>
            </a:pPr>
            <a:r>
              <a:rPr lang="en-US" sz="1200">
                <a:solidFill>
                  <a:srgbClr val="221F23"/>
                </a:solidFill>
                <a:latin typeface="TAN Aegean"/>
              </a:rPr>
              <a:t>06</a:t>
            </a:r>
          </a:p>
        </p:txBody>
      </p:sp>
      <p:sp>
        <p:nvSpPr>
          <p:cNvPr id="33" name="AutoShape 5">
            <a:extLst>
              <a:ext uri="{FF2B5EF4-FFF2-40B4-BE49-F238E27FC236}">
                <a16:creationId xmlns:a16="http://schemas.microsoft.com/office/drawing/2014/main" id="{D029F700-25C2-956B-FB95-C5F200376137}"/>
              </a:ext>
            </a:extLst>
          </p:cNvPr>
          <p:cNvSpPr/>
          <p:nvPr/>
        </p:nvSpPr>
        <p:spPr>
          <a:xfrm>
            <a:off x="1830211" y="9563100"/>
            <a:ext cx="233275" cy="0"/>
          </a:xfrm>
          <a:prstGeom prst="line">
            <a:avLst/>
          </a:prstGeom>
          <a:ln w="19050" cap="flat">
            <a:solidFill>
              <a:srgbClr val="221F23"/>
            </a:solidFill>
            <a:prstDash val="solid"/>
            <a:headEnd type="none" w="sm" len="sm"/>
            <a:tailEnd type="none" w="sm" len="sm"/>
          </a:ln>
        </p:spPr>
      </p:sp>
      <p:grpSp>
        <p:nvGrpSpPr>
          <p:cNvPr id="34" name="Group 2">
            <a:extLst>
              <a:ext uri="{FF2B5EF4-FFF2-40B4-BE49-F238E27FC236}">
                <a16:creationId xmlns:a16="http://schemas.microsoft.com/office/drawing/2014/main" id="{DE7EB6C6-10BC-2D73-C848-610A6F7E71BD}"/>
              </a:ext>
            </a:extLst>
          </p:cNvPr>
          <p:cNvGrpSpPr/>
          <p:nvPr/>
        </p:nvGrpSpPr>
        <p:grpSpPr>
          <a:xfrm rot="1509315">
            <a:off x="-1033429" y="-2925957"/>
            <a:ext cx="13280249" cy="17045715"/>
            <a:chOff x="0" y="0"/>
            <a:chExt cx="17706999" cy="22727620"/>
          </a:xfrm>
        </p:grpSpPr>
        <p:pic>
          <p:nvPicPr>
            <p:cNvPr id="35" name="Picture 3">
              <a:extLst>
                <a:ext uri="{FF2B5EF4-FFF2-40B4-BE49-F238E27FC236}">
                  <a16:creationId xmlns:a16="http://schemas.microsoft.com/office/drawing/2014/main" id="{2AEAF5A9-7063-BF7E-25CD-3EF122ED7796}"/>
                </a:ext>
              </a:extLst>
            </p:cNvPr>
            <p:cNvPicPr>
              <a:picLocks noChangeAspect="1"/>
            </p:cNvPicPr>
            <p:nvPr/>
          </p:nvPicPr>
          <p:blipFill>
            <a:blip r:embed="rId9">
              <a:alphaModFix amt="5000"/>
            </a:blip>
            <a:srcRect l="11045" r="11045"/>
            <a:stretch>
              <a:fillRect/>
            </a:stretch>
          </p:blipFill>
          <p:spPr>
            <a:xfrm>
              <a:off x="0" y="0"/>
              <a:ext cx="17706999" cy="22727620"/>
            </a:xfrm>
            <a:prstGeom prst="rect">
              <a:avLst/>
            </a:prstGeom>
          </p:spPr>
        </p:pic>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7464</Words>
  <Application>Microsoft Office PowerPoint</Application>
  <PresentationFormat>Benutzerdefiniert</PresentationFormat>
  <Paragraphs>886</Paragraphs>
  <Slides>50</Slides>
  <Notes>1</Notes>
  <HiddenSlides>0</HiddenSlides>
  <MMClips>0</MMClips>
  <ScaleCrop>false</ScaleCrop>
  <HeadingPairs>
    <vt:vector size="6" baseType="variant">
      <vt:variant>
        <vt:lpstr>Verwendete Schriftarten</vt:lpstr>
      </vt:variant>
      <vt:variant>
        <vt:i4>10</vt:i4>
      </vt:variant>
      <vt:variant>
        <vt:lpstr>Design</vt:lpstr>
      </vt:variant>
      <vt:variant>
        <vt:i4>1</vt:i4>
      </vt:variant>
      <vt:variant>
        <vt:lpstr>Folientitel</vt:lpstr>
      </vt:variant>
      <vt:variant>
        <vt:i4>50</vt:i4>
      </vt:variant>
    </vt:vector>
  </HeadingPairs>
  <TitlesOfParts>
    <vt:vector size="61" baseType="lpstr">
      <vt:lpstr>Benedict</vt:lpstr>
      <vt:lpstr>Evolve Sans Bold</vt:lpstr>
      <vt:lpstr>Evolve Sans</vt:lpstr>
      <vt:lpstr>Public Sans</vt:lpstr>
      <vt:lpstr>Calibri</vt:lpstr>
      <vt:lpstr>TAN Aegean</vt:lpstr>
      <vt:lpstr>Carlito Bold</vt:lpstr>
      <vt:lpstr>Arial</vt:lpstr>
      <vt:lpstr>Montserrat Classic Bold</vt:lpstr>
      <vt:lpstr>Glacial Indifference Bold</vt: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Anpassungsstörungen</dc:title>
  <dc:creator>Mareike Dittmer</dc:creator>
  <cp:lastModifiedBy>Mareike Dittmer</cp:lastModifiedBy>
  <cp:revision>5</cp:revision>
  <dcterms:created xsi:type="dcterms:W3CDTF">2006-08-16T00:00:00Z</dcterms:created>
  <dcterms:modified xsi:type="dcterms:W3CDTF">2024-03-16T18:49:29Z</dcterms:modified>
  <dc:identifier>DAF-7hjhEpM</dc:identifier>
</cp:coreProperties>
</file>